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72" r:id="rId3"/>
    <p:sldId id="373" r:id="rId4"/>
    <p:sldId id="375" r:id="rId5"/>
    <p:sldId id="374" r:id="rId6"/>
    <p:sldId id="376" r:id="rId7"/>
    <p:sldId id="378" r:id="rId8"/>
    <p:sldId id="379" r:id="rId9"/>
    <p:sldId id="377" r:id="rId10"/>
    <p:sldId id="380" r:id="rId11"/>
    <p:sldId id="381" r:id="rId12"/>
    <p:sldId id="257" r:id="rId13"/>
    <p:sldId id="258" r:id="rId14"/>
    <p:sldId id="260" r:id="rId15"/>
    <p:sldId id="262" r:id="rId16"/>
    <p:sldId id="261" r:id="rId17"/>
    <p:sldId id="263" r:id="rId18"/>
    <p:sldId id="264" r:id="rId19"/>
    <p:sldId id="265" r:id="rId20"/>
    <p:sldId id="267" r:id="rId21"/>
    <p:sldId id="268" r:id="rId22"/>
    <p:sldId id="269" r:id="rId23"/>
    <p:sldId id="382" r:id="rId24"/>
    <p:sldId id="259" r:id="rId25"/>
    <p:sldId id="323" r:id="rId26"/>
    <p:sldId id="325" r:id="rId27"/>
    <p:sldId id="324" r:id="rId28"/>
    <p:sldId id="327" r:id="rId29"/>
    <p:sldId id="328" r:id="rId30"/>
    <p:sldId id="326" r:id="rId31"/>
    <p:sldId id="336" r:id="rId32"/>
    <p:sldId id="340" r:id="rId33"/>
    <p:sldId id="339" r:id="rId34"/>
    <p:sldId id="338" r:id="rId35"/>
    <p:sldId id="337" r:id="rId36"/>
    <p:sldId id="341" r:id="rId37"/>
    <p:sldId id="342" r:id="rId38"/>
    <p:sldId id="343" r:id="rId39"/>
    <p:sldId id="344" r:id="rId40"/>
    <p:sldId id="346" r:id="rId41"/>
    <p:sldId id="345" r:id="rId42"/>
    <p:sldId id="275" r:id="rId43"/>
    <p:sldId id="276" r:id="rId44"/>
    <p:sldId id="277" r:id="rId45"/>
    <p:sldId id="278" r:id="rId46"/>
    <p:sldId id="280" r:id="rId47"/>
    <p:sldId id="281" r:id="rId48"/>
    <p:sldId id="282" r:id="rId49"/>
    <p:sldId id="283" r:id="rId50"/>
    <p:sldId id="284" r:id="rId51"/>
    <p:sldId id="285" r:id="rId52"/>
    <p:sldId id="286" r:id="rId53"/>
    <p:sldId id="287" r:id="rId54"/>
    <p:sldId id="288" r:id="rId55"/>
    <p:sldId id="289" r:id="rId56"/>
    <p:sldId id="290" r:id="rId57"/>
    <p:sldId id="291" r:id="rId58"/>
    <p:sldId id="292" r:id="rId59"/>
    <p:sldId id="293" r:id="rId60"/>
    <p:sldId id="295" r:id="rId61"/>
    <p:sldId id="296" r:id="rId62"/>
    <p:sldId id="297" r:id="rId63"/>
    <p:sldId id="298" r:id="rId64"/>
    <p:sldId id="299" r:id="rId65"/>
    <p:sldId id="300" r:id="rId66"/>
    <p:sldId id="301" r:id="rId67"/>
    <p:sldId id="347" r:id="rId68"/>
    <p:sldId id="302" r:id="rId69"/>
    <p:sldId id="303" r:id="rId70"/>
    <p:sldId id="304" r:id="rId71"/>
    <p:sldId id="305" r:id="rId72"/>
    <p:sldId id="348" r:id="rId73"/>
    <p:sldId id="349" r:id="rId74"/>
    <p:sldId id="350" r:id="rId75"/>
    <p:sldId id="351" r:id="rId76"/>
    <p:sldId id="306" r:id="rId77"/>
    <p:sldId id="308" r:id="rId78"/>
    <p:sldId id="307" r:id="rId79"/>
    <p:sldId id="309" r:id="rId80"/>
    <p:sldId id="384" r:id="rId81"/>
    <p:sldId id="385" r:id="rId82"/>
    <p:sldId id="310" r:id="rId83"/>
    <p:sldId id="311" r:id="rId84"/>
    <p:sldId id="312" r:id="rId85"/>
    <p:sldId id="313" r:id="rId86"/>
    <p:sldId id="315" r:id="rId87"/>
    <p:sldId id="330" r:id="rId88"/>
    <p:sldId id="331" r:id="rId89"/>
    <p:sldId id="332" r:id="rId90"/>
    <p:sldId id="333" r:id="rId91"/>
    <p:sldId id="352" r:id="rId92"/>
    <p:sldId id="334" r:id="rId93"/>
    <p:sldId id="353" r:id="rId94"/>
    <p:sldId id="354" r:id="rId95"/>
    <p:sldId id="355" r:id="rId96"/>
    <p:sldId id="356" r:id="rId97"/>
    <p:sldId id="357" r:id="rId98"/>
    <p:sldId id="358" r:id="rId99"/>
    <p:sldId id="360" r:id="rId100"/>
    <p:sldId id="359" r:id="rId101"/>
    <p:sldId id="361" r:id="rId102"/>
    <p:sldId id="363" r:id="rId103"/>
    <p:sldId id="362" r:id="rId104"/>
    <p:sldId id="364" r:id="rId105"/>
    <p:sldId id="365" r:id="rId106"/>
    <p:sldId id="370" r:id="rId107"/>
    <p:sldId id="369" r:id="rId108"/>
    <p:sldId id="367" r:id="rId109"/>
    <p:sldId id="366" r:id="rId110"/>
    <p:sldId id="317" r:id="rId111"/>
    <p:sldId id="383" r:id="rId112"/>
    <p:sldId id="318" r:id="rId1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7B7"/>
    <a:srgbClr val="E2CFF1"/>
    <a:srgbClr val="0066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52" d="100"/>
          <a:sy n="52" d="100"/>
        </p:scale>
        <p:origin x="-1860"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62ED4A7E-6D45-41B2-A1D1-11A778ED187D}" type="datetimeFigureOut">
              <a:rPr lang="en-US" smtClean="0"/>
              <a:pPr/>
              <a:t>12/13/2019</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A37F00D3-C3CF-4BC3-9AEB-D39541CEC720}"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2ED4A7E-6D45-41B2-A1D1-11A778ED187D}" type="datetimeFigureOut">
              <a:rPr lang="en-US" smtClean="0"/>
              <a:pPr/>
              <a:t>12/13/2019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7F00D3-C3CF-4BC3-9AEB-D39541CEC72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2ED4A7E-6D45-41B2-A1D1-11A778ED187D}" type="datetimeFigureOut">
              <a:rPr lang="en-US" smtClean="0"/>
              <a:pPr/>
              <a:t>12/13/2019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7F00D3-C3CF-4BC3-9AEB-D39541CEC720}"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2ED4A7E-6D45-41B2-A1D1-11A778ED187D}" type="datetimeFigureOut">
              <a:rPr lang="en-US" smtClean="0"/>
              <a:pPr/>
              <a:t>12/13/2019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7F00D3-C3CF-4BC3-9AEB-D39541CEC720}"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62ED4A7E-6D45-41B2-A1D1-11A778ED187D}" type="datetimeFigureOut">
              <a:rPr lang="en-US" smtClean="0"/>
              <a:pPr/>
              <a:t>12/13/2019</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A37F00D3-C3CF-4BC3-9AEB-D39541CEC720}"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2ED4A7E-6D45-41B2-A1D1-11A778ED187D}" type="datetimeFigureOut">
              <a:rPr lang="en-US" smtClean="0"/>
              <a:pPr/>
              <a:t>12/13/2019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7F00D3-C3CF-4BC3-9AEB-D39541CEC720}"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2ED4A7E-6D45-41B2-A1D1-11A778ED187D}" type="datetimeFigureOut">
              <a:rPr lang="en-US" smtClean="0"/>
              <a:pPr/>
              <a:t>12/13/2019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7F00D3-C3CF-4BC3-9AEB-D39541CEC720}"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2ED4A7E-6D45-41B2-A1D1-11A778ED187D}" type="datetimeFigureOut">
              <a:rPr lang="en-US" smtClean="0"/>
              <a:pPr/>
              <a:t>12/13/2019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7F00D3-C3CF-4BC3-9AEB-D39541CEC720}"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ED4A7E-6D45-41B2-A1D1-11A778ED187D}" type="datetimeFigureOut">
              <a:rPr lang="en-US" smtClean="0"/>
              <a:pPr/>
              <a:t>12/13/2019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7F00D3-C3CF-4BC3-9AEB-D39541CEC720}"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2ED4A7E-6D45-41B2-A1D1-11A778ED187D}" type="datetimeFigureOut">
              <a:rPr lang="en-US" smtClean="0"/>
              <a:pPr/>
              <a:t>12/13/2019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7F00D3-C3CF-4BC3-9AEB-D39541CEC720}"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2ED4A7E-6D45-41B2-A1D1-11A778ED187D}" type="datetimeFigureOut">
              <a:rPr lang="en-US" smtClean="0"/>
              <a:pPr/>
              <a:t>12/13/2019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7F00D3-C3CF-4BC3-9AEB-D39541CEC720}"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62ED4A7E-6D45-41B2-A1D1-11A778ED187D}" type="datetimeFigureOut">
              <a:rPr lang="en-US" smtClean="0"/>
              <a:pPr/>
              <a:t>12/13/2019</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A37F00D3-C3CF-4BC3-9AEB-D39541CEC720}"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74.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slideshare.net/Abi1121/metodologia-la-investigacion-cientifica-1-exposicion"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90.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9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00400"/>
            <a:ext cx="7848600" cy="1600200"/>
          </a:xfrm>
        </p:spPr>
        <p:txBody>
          <a:bodyPr>
            <a:noAutofit/>
          </a:bodyPr>
          <a:lstStyle/>
          <a:p>
            <a:pPr algn="ctr"/>
            <a:r>
              <a:rPr lang="en-US" sz="2700" b="1" dirty="0" smtClean="0"/>
              <a:t/>
            </a:r>
            <a:br>
              <a:rPr lang="en-US" sz="2700" b="1" dirty="0" smtClean="0"/>
            </a:br>
            <a:r>
              <a:rPr lang="es-ES" sz="2700" b="1" dirty="0" smtClean="0"/>
              <a:t>“Formulación de proyectos de </a:t>
            </a:r>
            <a:br>
              <a:rPr lang="es-ES" sz="2700" b="1" dirty="0" smtClean="0"/>
            </a:br>
            <a:r>
              <a:rPr lang="es-ES" sz="2700" b="1" dirty="0" smtClean="0"/>
              <a:t>Investigación Científica </a:t>
            </a:r>
            <a:br>
              <a:rPr lang="es-ES" sz="2700" b="1" dirty="0" smtClean="0"/>
            </a:br>
            <a:r>
              <a:rPr lang="es-ES" sz="2700" b="1" dirty="0" smtClean="0"/>
              <a:t>y/o Tecnológica”</a:t>
            </a:r>
            <a:endParaRPr lang="en-US" sz="2700" b="1" dirty="0"/>
          </a:p>
        </p:txBody>
      </p:sp>
      <p:sp>
        <p:nvSpPr>
          <p:cNvPr id="3" name="Subtitle 2"/>
          <p:cNvSpPr>
            <a:spLocks noGrp="1"/>
          </p:cNvSpPr>
          <p:nvPr>
            <p:ph type="subTitle" idx="1"/>
          </p:nvPr>
        </p:nvSpPr>
        <p:spPr>
          <a:xfrm>
            <a:off x="1219200" y="5181600"/>
            <a:ext cx="6858000" cy="533400"/>
          </a:xfrm>
        </p:spPr>
        <p:txBody>
          <a:bodyPr>
            <a:normAutofit fontScale="85000" lnSpcReduction="20000"/>
          </a:bodyPr>
          <a:lstStyle/>
          <a:p>
            <a:r>
              <a:rPr lang="en-US" sz="1800" b="1" dirty="0" err="1" smtClean="0">
                <a:solidFill>
                  <a:srgbClr val="7030A0"/>
                </a:solidFill>
              </a:rPr>
              <a:t>Dra</a:t>
            </a:r>
            <a:r>
              <a:rPr lang="en-US" sz="1800" b="1" dirty="0" smtClean="0">
                <a:solidFill>
                  <a:srgbClr val="7030A0"/>
                </a:solidFill>
              </a:rPr>
              <a:t>. </a:t>
            </a:r>
            <a:r>
              <a:rPr lang="en-US" sz="1800" b="1" dirty="0" err="1" smtClean="0">
                <a:solidFill>
                  <a:srgbClr val="7030A0"/>
                </a:solidFill>
              </a:rPr>
              <a:t>Verónica</a:t>
            </a:r>
            <a:r>
              <a:rPr lang="en-US" sz="1800" b="1" dirty="0" smtClean="0">
                <a:solidFill>
                  <a:srgbClr val="7030A0"/>
                </a:solidFill>
              </a:rPr>
              <a:t> Carranza</a:t>
            </a:r>
          </a:p>
          <a:p>
            <a:r>
              <a:rPr lang="en-US" sz="1800" dirty="0" smtClean="0">
                <a:solidFill>
                  <a:srgbClr val="7030A0"/>
                </a:solidFill>
              </a:rPr>
              <a:t>mcarranzao@unmsm.edu.pe</a:t>
            </a:r>
          </a:p>
        </p:txBody>
      </p:sp>
      <p:sp>
        <p:nvSpPr>
          <p:cNvPr id="8" name="TextBox 7"/>
          <p:cNvSpPr txBox="1"/>
          <p:nvPr/>
        </p:nvSpPr>
        <p:spPr>
          <a:xfrm>
            <a:off x="2819400" y="2971800"/>
            <a:ext cx="3962400" cy="523220"/>
          </a:xfrm>
          <a:prstGeom prst="rect">
            <a:avLst/>
          </a:prstGeom>
          <a:noFill/>
        </p:spPr>
        <p:txBody>
          <a:bodyPr wrap="square" rtlCol="0">
            <a:spAutoFit/>
          </a:bodyPr>
          <a:lstStyle/>
          <a:p>
            <a:pPr algn="ctr"/>
            <a:r>
              <a:rPr lang="en-US" sz="2800" b="1" dirty="0" smtClean="0">
                <a:solidFill>
                  <a:srgbClr val="7030A0"/>
                </a:solidFill>
                <a:latin typeface="+mj-lt"/>
              </a:rPr>
              <a:t>Taller</a:t>
            </a:r>
            <a:endParaRPr lang="en-US" sz="2800" b="1" dirty="0">
              <a:solidFill>
                <a:srgbClr val="7030A0"/>
              </a:solidFill>
              <a:latin typeface="+mj-lt"/>
            </a:endParaRPr>
          </a:p>
        </p:txBody>
      </p:sp>
      <p:pic>
        <p:nvPicPr>
          <p:cNvPr id="106500" name="Picture 4" descr="Resultado de imagen de UNJFSC&quot;"/>
          <p:cNvPicPr>
            <a:picLocks noChangeAspect="1" noChangeArrowheads="1"/>
          </p:cNvPicPr>
          <p:nvPr/>
        </p:nvPicPr>
        <p:blipFill>
          <a:blip r:embed="rId2" cstate="print"/>
          <a:srcRect/>
          <a:stretch>
            <a:fillRect/>
          </a:stretch>
        </p:blipFill>
        <p:spPr bwMode="auto">
          <a:xfrm>
            <a:off x="8218494" y="1"/>
            <a:ext cx="925505" cy="914399"/>
          </a:xfrm>
          <a:prstGeom prst="rect">
            <a:avLst/>
          </a:prstGeom>
          <a:noFill/>
        </p:spPr>
      </p:pic>
      <p:pic>
        <p:nvPicPr>
          <p:cNvPr id="10" name="Picture 2" descr="Resultado de imagen de proyectos&quot;"/>
          <p:cNvPicPr>
            <a:picLocks noChangeAspect="1" noChangeArrowheads="1"/>
          </p:cNvPicPr>
          <p:nvPr/>
        </p:nvPicPr>
        <p:blipFill>
          <a:blip r:embed="rId3">
            <a:lum bright="-21000" contrast="43000"/>
          </a:blip>
          <a:srcRect/>
          <a:stretch>
            <a:fillRect/>
          </a:stretch>
        </p:blipFill>
        <p:spPr bwMode="auto">
          <a:xfrm>
            <a:off x="1447800" y="457200"/>
            <a:ext cx="6324600" cy="2406434"/>
          </a:xfrm>
          <a:prstGeom prst="rect">
            <a:avLst/>
          </a:prstGeom>
          <a:noFill/>
        </p:spPr>
      </p:pic>
      <p:pic>
        <p:nvPicPr>
          <p:cNvPr id="11" name="Picture 4" descr="Resultado de imagen de UNJFSC&quot;"/>
          <p:cNvPicPr>
            <a:picLocks noChangeAspect="1" noChangeArrowheads="1"/>
          </p:cNvPicPr>
          <p:nvPr/>
        </p:nvPicPr>
        <p:blipFill>
          <a:blip r:embed="rId2" cstate="print"/>
          <a:srcRect/>
          <a:stretch>
            <a:fillRect/>
          </a:stretch>
        </p:blipFill>
        <p:spPr bwMode="auto">
          <a:xfrm>
            <a:off x="1" y="1"/>
            <a:ext cx="925506" cy="914400"/>
          </a:xfrm>
          <a:prstGeom prst="rect">
            <a:avLst/>
          </a:prstGeom>
          <a:noFill/>
        </p:spPr>
      </p:pic>
      <p:sp>
        <p:nvSpPr>
          <p:cNvPr id="9" name="TextBox 8"/>
          <p:cNvSpPr txBox="1"/>
          <p:nvPr/>
        </p:nvSpPr>
        <p:spPr>
          <a:xfrm>
            <a:off x="1447800" y="6400800"/>
            <a:ext cx="6553200" cy="369332"/>
          </a:xfrm>
          <a:prstGeom prst="rect">
            <a:avLst/>
          </a:prstGeom>
          <a:noFill/>
        </p:spPr>
        <p:txBody>
          <a:bodyPr wrap="square" rtlCol="0">
            <a:spAutoFit/>
          </a:bodyPr>
          <a:lstStyle/>
          <a:p>
            <a:r>
              <a:rPr lang="es-PE" i="1" dirty="0" smtClean="0">
                <a:solidFill>
                  <a:schemeClr val="tx2">
                    <a:lumMod val="60000"/>
                    <a:lumOff val="40000"/>
                  </a:schemeClr>
                </a:solidFill>
              </a:rPr>
              <a:t>Organizado por:  Vicerrectorado de Investigación. UNJFSC.  13 dic. 2019 </a:t>
            </a:r>
            <a:endParaRPr lang="es-PE" i="1" dirty="0">
              <a:solidFill>
                <a:schemeClr val="tx2">
                  <a:lumMod val="60000"/>
                  <a:lumOff val="4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533400"/>
          </a:xfrm>
        </p:spPr>
        <p:txBody>
          <a:bodyPr>
            <a:noAutofit/>
          </a:bodyPr>
          <a:lstStyle/>
          <a:p>
            <a:pPr algn="ctr"/>
            <a:r>
              <a:rPr lang="en-US" sz="4000" b="1" dirty="0" err="1" smtClean="0"/>
              <a:t>Proyecto</a:t>
            </a:r>
            <a:r>
              <a:rPr lang="en-US" sz="4000" b="1" dirty="0" smtClean="0"/>
              <a:t> </a:t>
            </a:r>
            <a:endParaRPr lang="en-US" sz="4000" b="1" dirty="0"/>
          </a:p>
        </p:txBody>
      </p:sp>
      <p:sp>
        <p:nvSpPr>
          <p:cNvPr id="4" name="Rectangle 3"/>
          <p:cNvSpPr/>
          <p:nvPr/>
        </p:nvSpPr>
        <p:spPr>
          <a:xfrm>
            <a:off x="533400" y="1161395"/>
            <a:ext cx="8001000" cy="2246769"/>
          </a:xfrm>
          <a:prstGeom prst="rect">
            <a:avLst/>
          </a:prstGeom>
          <a:solidFill>
            <a:schemeClr val="accent3">
              <a:lumMod val="20000"/>
              <a:lumOff val="80000"/>
            </a:schemeClr>
          </a:solidFill>
        </p:spPr>
        <p:txBody>
          <a:bodyPr wrap="square">
            <a:spAutoFit/>
          </a:bodyPr>
          <a:lstStyle/>
          <a:p>
            <a:r>
              <a:rPr lang="es-ES" sz="2800" dirty="0" smtClean="0"/>
              <a:t>Al respecto Rojas expresa: </a:t>
            </a:r>
          </a:p>
          <a:p>
            <a:r>
              <a:rPr lang="es-ES" sz="2800" dirty="0" smtClean="0"/>
              <a:t>“Etimológicamente la palabra `</a:t>
            </a:r>
            <a:r>
              <a:rPr lang="es-ES" sz="2800" b="1" dirty="0" smtClean="0">
                <a:solidFill>
                  <a:srgbClr val="C00000"/>
                </a:solidFill>
              </a:rPr>
              <a:t>proyecto</a:t>
            </a:r>
            <a:r>
              <a:rPr lang="es-ES" sz="2800" dirty="0" smtClean="0"/>
              <a:t>´ se deriva del latín `</a:t>
            </a:r>
            <a:r>
              <a:rPr lang="es-ES" sz="2800" dirty="0" err="1" smtClean="0">
                <a:solidFill>
                  <a:srgbClr val="C00000"/>
                </a:solidFill>
              </a:rPr>
              <a:t>proiectare</a:t>
            </a:r>
            <a:r>
              <a:rPr lang="es-ES" sz="2800" dirty="0" smtClean="0"/>
              <a:t>` que significa `</a:t>
            </a:r>
            <a:r>
              <a:rPr lang="es-ES" sz="2800" dirty="0" smtClean="0">
                <a:solidFill>
                  <a:srgbClr val="C00000"/>
                </a:solidFill>
              </a:rPr>
              <a:t>arrojar algo hacia adelante</a:t>
            </a:r>
            <a:r>
              <a:rPr lang="es-ES" sz="2800" dirty="0" smtClean="0"/>
              <a:t>´, lo cual llevaría a pensar en una acción en dirección al futuro,.</a:t>
            </a:r>
          </a:p>
        </p:txBody>
      </p:sp>
      <p:sp>
        <p:nvSpPr>
          <p:cNvPr id="5" name="Rectangle 4"/>
          <p:cNvSpPr/>
          <p:nvPr/>
        </p:nvSpPr>
        <p:spPr>
          <a:xfrm>
            <a:off x="533400" y="3810000"/>
            <a:ext cx="8001000" cy="2246769"/>
          </a:xfrm>
          <a:prstGeom prst="rect">
            <a:avLst/>
          </a:prstGeom>
          <a:solidFill>
            <a:schemeClr val="accent6">
              <a:lumMod val="20000"/>
              <a:lumOff val="80000"/>
            </a:schemeClr>
          </a:solidFill>
        </p:spPr>
        <p:txBody>
          <a:bodyPr wrap="square">
            <a:spAutoFit/>
          </a:bodyPr>
          <a:lstStyle/>
          <a:p>
            <a:r>
              <a:rPr lang="es-ES" sz="2800" dirty="0" smtClean="0"/>
              <a:t>Tamayo (1998) concibe el </a:t>
            </a:r>
            <a:r>
              <a:rPr lang="es-ES" sz="2800" b="1" dirty="0" smtClean="0">
                <a:solidFill>
                  <a:srgbClr val="C00000"/>
                </a:solidFill>
              </a:rPr>
              <a:t>proyecto</a:t>
            </a:r>
            <a:r>
              <a:rPr lang="es-ES" sz="2800" dirty="0" smtClean="0"/>
              <a:t> como “el </a:t>
            </a:r>
            <a:r>
              <a:rPr lang="es-ES" sz="2800" dirty="0" smtClean="0">
                <a:solidFill>
                  <a:srgbClr val="C00000"/>
                </a:solidFill>
              </a:rPr>
              <a:t>planeamiento</a:t>
            </a:r>
            <a:r>
              <a:rPr lang="es-ES" sz="2800" dirty="0" smtClean="0"/>
              <a:t> de algo en el cual se indican y justifican los conjuntos de acciones necesarias para alcanzar un objetivo determinado, dentro de determinados parámetros de </a:t>
            </a:r>
            <a:r>
              <a:rPr lang="es-ES" sz="2800" b="1" dirty="0" smtClean="0">
                <a:solidFill>
                  <a:srgbClr val="0070C0"/>
                </a:solidFill>
              </a:rPr>
              <a:t>concepción, tiempo y recursos</a:t>
            </a:r>
            <a:r>
              <a:rPr lang="es-ES" sz="2800" dirty="0" smtClean="0"/>
              <a:t>”.</a:t>
            </a:r>
            <a:endParaRPr lang="en-US" sz="2800"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5.Ejecutar un </a:t>
            </a:r>
            <a:r>
              <a:rPr lang="en-US" b="1" dirty="0" err="1" smtClean="0"/>
              <a:t>experimento</a:t>
            </a:r>
            <a:r>
              <a:rPr lang="en-US" b="1" dirty="0" smtClean="0"/>
              <a:t> </a:t>
            </a:r>
            <a:r>
              <a:rPr lang="en-US" b="1" dirty="0" err="1" smtClean="0"/>
              <a:t>piloto</a:t>
            </a:r>
            <a:r>
              <a:rPr lang="en-US" b="1" dirty="0" smtClean="0"/>
              <a:t>.</a:t>
            </a:r>
            <a:endParaRPr lang="en-US" dirty="0"/>
          </a:p>
        </p:txBody>
      </p:sp>
      <p:sp>
        <p:nvSpPr>
          <p:cNvPr id="3" name="Content Placeholder 2"/>
          <p:cNvSpPr>
            <a:spLocks noGrp="1"/>
          </p:cNvSpPr>
          <p:nvPr>
            <p:ph sz="quarter" idx="1"/>
          </p:nvPr>
        </p:nvSpPr>
        <p:spPr>
          <a:solidFill>
            <a:schemeClr val="accent3">
              <a:lumMod val="20000"/>
              <a:lumOff val="80000"/>
            </a:schemeClr>
          </a:solidFill>
        </p:spPr>
        <p:txBody>
          <a:bodyPr/>
          <a:lstStyle/>
          <a:p>
            <a:r>
              <a:rPr lang="en-US" dirty="0" err="1" smtClean="0"/>
              <a:t>Desarrollar</a:t>
            </a:r>
            <a:r>
              <a:rPr lang="en-US" dirty="0" smtClean="0"/>
              <a:t> </a:t>
            </a:r>
            <a:r>
              <a:rPr lang="en-US" dirty="0" err="1" smtClean="0"/>
              <a:t>destreza</a:t>
            </a:r>
            <a:r>
              <a:rPr lang="en-US" dirty="0" smtClean="0"/>
              <a:t> </a:t>
            </a:r>
            <a:r>
              <a:rPr lang="en-US" dirty="0" err="1" smtClean="0"/>
              <a:t>para</a:t>
            </a:r>
            <a:r>
              <a:rPr lang="en-US" dirty="0" smtClean="0"/>
              <a:t> el </a:t>
            </a:r>
            <a:r>
              <a:rPr lang="en-US" dirty="0" err="1" smtClean="0"/>
              <a:t>manejo</a:t>
            </a:r>
            <a:r>
              <a:rPr lang="en-US" dirty="0" smtClean="0"/>
              <a:t> del </a:t>
            </a:r>
            <a:r>
              <a:rPr lang="en-US" dirty="0" err="1" smtClean="0"/>
              <a:t>equipo</a:t>
            </a:r>
            <a:r>
              <a:rPr lang="en-US" dirty="0" smtClean="0"/>
              <a:t> experimental.</a:t>
            </a:r>
          </a:p>
          <a:p>
            <a:r>
              <a:rPr lang="en-US" dirty="0" err="1" smtClean="0"/>
              <a:t>Efectuar</a:t>
            </a:r>
            <a:r>
              <a:rPr lang="en-US" dirty="0" smtClean="0"/>
              <a:t> </a:t>
            </a:r>
            <a:r>
              <a:rPr lang="en-US" dirty="0" err="1" smtClean="0"/>
              <a:t>corridas</a:t>
            </a:r>
            <a:r>
              <a:rPr lang="en-US" dirty="0" smtClean="0"/>
              <a:t> </a:t>
            </a:r>
            <a:r>
              <a:rPr lang="en-US" dirty="0" err="1" smtClean="0"/>
              <a:t>experimentales</a:t>
            </a:r>
            <a:r>
              <a:rPr lang="en-US" dirty="0" smtClean="0"/>
              <a:t> </a:t>
            </a:r>
            <a:r>
              <a:rPr lang="en-US" dirty="0" err="1" smtClean="0"/>
              <a:t>que</a:t>
            </a:r>
            <a:r>
              <a:rPr lang="en-US" dirty="0" smtClean="0"/>
              <a:t> </a:t>
            </a:r>
            <a:r>
              <a:rPr lang="en-US" dirty="0" err="1" smtClean="0"/>
              <a:t>comprueben</a:t>
            </a:r>
            <a:r>
              <a:rPr lang="en-US" dirty="0" smtClean="0"/>
              <a:t> los </a:t>
            </a:r>
            <a:r>
              <a:rPr lang="en-US" dirty="0" err="1" smtClean="0"/>
              <a:t>planteamientos</a:t>
            </a:r>
            <a:r>
              <a:rPr lang="en-US" dirty="0" smtClean="0"/>
              <a:t> </a:t>
            </a:r>
            <a:r>
              <a:rPr lang="en-US" dirty="0" err="1" smtClean="0"/>
              <a:t>teóricos</a:t>
            </a:r>
            <a:r>
              <a:rPr lang="en-US" dirty="0" smtClean="0"/>
              <a:t>.</a:t>
            </a:r>
          </a:p>
          <a:p>
            <a:r>
              <a:rPr lang="en-US" dirty="0" err="1" smtClean="0"/>
              <a:t>Que</a:t>
            </a:r>
            <a:r>
              <a:rPr lang="en-US" dirty="0" smtClean="0"/>
              <a:t> </a:t>
            </a:r>
            <a:r>
              <a:rPr lang="en-US" dirty="0" err="1" smtClean="0"/>
              <a:t>permitan</a:t>
            </a:r>
            <a:r>
              <a:rPr lang="en-US" dirty="0" smtClean="0"/>
              <a:t> </a:t>
            </a:r>
            <a:r>
              <a:rPr lang="en-US" dirty="0" err="1" smtClean="0"/>
              <a:t>obtener</a:t>
            </a:r>
            <a:r>
              <a:rPr lang="en-US" dirty="0" smtClean="0"/>
              <a:t> </a:t>
            </a:r>
            <a:r>
              <a:rPr lang="en-US" dirty="0" err="1" smtClean="0"/>
              <a:t>nueva</a:t>
            </a:r>
            <a:r>
              <a:rPr lang="en-US" dirty="0" smtClean="0"/>
              <a:t> </a:t>
            </a:r>
            <a:r>
              <a:rPr lang="en-US" dirty="0" err="1" smtClean="0"/>
              <a:t>información</a:t>
            </a:r>
            <a:r>
              <a:rPr lang="en-US" dirty="0" smtClean="0"/>
              <a:t> no </a:t>
            </a:r>
            <a:r>
              <a:rPr lang="en-US" dirty="0" err="1" smtClean="0"/>
              <a:t>considerada</a:t>
            </a:r>
            <a:r>
              <a:rPr lang="en-US" dirty="0" smtClean="0"/>
              <a:t> en la </a:t>
            </a:r>
            <a:r>
              <a:rPr lang="en-US" dirty="0" err="1" smtClean="0"/>
              <a:t>teoría</a:t>
            </a:r>
            <a:r>
              <a:rPr lang="en-US" dirty="0" smtClean="0"/>
              <a:t>.</a:t>
            </a:r>
          </a:p>
          <a:p>
            <a:r>
              <a:rPr lang="en-US" dirty="0" err="1" smtClean="0"/>
              <a:t>Trabajar</a:t>
            </a:r>
            <a:r>
              <a:rPr lang="en-US" dirty="0" smtClean="0"/>
              <a:t> en </a:t>
            </a:r>
            <a:r>
              <a:rPr lang="en-US" dirty="0" err="1" smtClean="0"/>
              <a:t>condiciones</a:t>
            </a:r>
            <a:r>
              <a:rPr lang="en-US" dirty="0" smtClean="0"/>
              <a:t> </a:t>
            </a:r>
            <a:r>
              <a:rPr lang="en-US" dirty="0" err="1" smtClean="0"/>
              <a:t>experimentales</a:t>
            </a:r>
            <a:r>
              <a:rPr lang="en-US" dirty="0" smtClean="0"/>
              <a:t> no </a:t>
            </a:r>
            <a:r>
              <a:rPr lang="en-US" dirty="0" err="1" smtClean="0"/>
              <a:t>presentadas</a:t>
            </a:r>
            <a:r>
              <a:rPr lang="en-US" dirty="0" smtClean="0"/>
              <a:t> en la </a:t>
            </a:r>
            <a:r>
              <a:rPr lang="en-US" dirty="0" err="1" smtClean="0"/>
              <a:t>literatura</a:t>
            </a:r>
            <a:r>
              <a:rPr lang="en-US" dirty="0" smtClean="0"/>
              <a:t> </a:t>
            </a:r>
            <a:r>
              <a:rPr lang="en-US" dirty="0" err="1" smtClean="0"/>
              <a:t>para</a:t>
            </a:r>
            <a:r>
              <a:rPr lang="en-US" dirty="0" smtClean="0"/>
              <a:t> </a:t>
            </a:r>
            <a:r>
              <a:rPr lang="en-US" dirty="0" err="1" smtClean="0"/>
              <a:t>determinar</a:t>
            </a:r>
            <a:r>
              <a:rPr lang="en-US" dirty="0" smtClean="0"/>
              <a:t> los NIVELES de los </a:t>
            </a:r>
            <a:r>
              <a:rPr lang="en-US" dirty="0" err="1" smtClean="0"/>
              <a:t>factores</a:t>
            </a:r>
            <a:r>
              <a:rPr lang="en-US" dirty="0" smtClean="0"/>
              <a:t>.</a:t>
            </a:r>
          </a:p>
          <a:p>
            <a:endParaRPr lang="en-US"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6.Determinar el </a:t>
            </a:r>
            <a:r>
              <a:rPr lang="en-US" b="1" dirty="0" err="1" smtClean="0"/>
              <a:t>tamaño</a:t>
            </a:r>
            <a:r>
              <a:rPr lang="en-US" b="1" dirty="0" smtClean="0"/>
              <a:t> </a:t>
            </a:r>
            <a:r>
              <a:rPr lang="en-US" b="1" dirty="0" err="1" smtClean="0"/>
              <a:t>muestral</a:t>
            </a:r>
            <a:r>
              <a:rPr lang="en-US" b="1" dirty="0" smtClean="0"/>
              <a:t>; </a:t>
            </a:r>
            <a:r>
              <a:rPr lang="en-US" b="1" dirty="0" err="1" smtClean="0"/>
              <a:t>número</a:t>
            </a:r>
            <a:r>
              <a:rPr lang="en-US" b="1" dirty="0" smtClean="0"/>
              <a:t> de </a:t>
            </a:r>
            <a:r>
              <a:rPr lang="en-US" b="1" dirty="0" err="1" smtClean="0"/>
              <a:t>tratamientos</a:t>
            </a:r>
            <a:r>
              <a:rPr lang="en-US" b="1" dirty="0" smtClean="0"/>
              <a:t>.</a:t>
            </a:r>
            <a:endParaRPr lang="en-US" dirty="0"/>
          </a:p>
        </p:txBody>
      </p:sp>
      <p:sp>
        <p:nvSpPr>
          <p:cNvPr id="3" name="Content Placeholder 2"/>
          <p:cNvSpPr>
            <a:spLocks noGrp="1"/>
          </p:cNvSpPr>
          <p:nvPr>
            <p:ph sz="quarter" idx="1"/>
          </p:nvPr>
        </p:nvSpPr>
        <p:spPr>
          <a:solidFill>
            <a:schemeClr val="accent4">
              <a:lumMod val="20000"/>
              <a:lumOff val="80000"/>
            </a:schemeClr>
          </a:solidFill>
        </p:spPr>
        <p:txBody>
          <a:bodyPr>
            <a:normAutofit lnSpcReduction="10000"/>
          </a:bodyPr>
          <a:lstStyle/>
          <a:p>
            <a:r>
              <a:rPr lang="en-US" dirty="0" smtClean="0"/>
              <a:t>El </a:t>
            </a:r>
            <a:r>
              <a:rPr lang="en-US" dirty="0" err="1" smtClean="0"/>
              <a:t>número</a:t>
            </a:r>
            <a:r>
              <a:rPr lang="en-US" dirty="0" smtClean="0"/>
              <a:t> de </a:t>
            </a:r>
            <a:r>
              <a:rPr lang="en-US" dirty="0" err="1" smtClean="0"/>
              <a:t>tratamientos</a:t>
            </a:r>
            <a:r>
              <a:rPr lang="en-US" dirty="0" smtClean="0"/>
              <a:t> </a:t>
            </a:r>
            <a:r>
              <a:rPr lang="en-US" dirty="0" err="1" smtClean="0"/>
              <a:t>es</a:t>
            </a:r>
            <a:r>
              <a:rPr lang="en-US" dirty="0" smtClean="0"/>
              <a:t> </a:t>
            </a:r>
            <a:r>
              <a:rPr lang="en-US" dirty="0" err="1" smtClean="0"/>
              <a:t>determinado</a:t>
            </a:r>
            <a:r>
              <a:rPr lang="en-US" dirty="0" smtClean="0"/>
              <a:t> </a:t>
            </a:r>
            <a:r>
              <a:rPr lang="en-US" dirty="0" err="1" smtClean="0"/>
              <a:t>por</a:t>
            </a:r>
            <a:r>
              <a:rPr lang="en-US" dirty="0" smtClean="0"/>
              <a:t>:</a:t>
            </a:r>
          </a:p>
          <a:p>
            <a:r>
              <a:rPr lang="en-US" dirty="0" err="1" smtClean="0"/>
              <a:t>Número</a:t>
            </a:r>
            <a:r>
              <a:rPr lang="en-US" dirty="0" smtClean="0"/>
              <a:t> de FACTORES: variables </a:t>
            </a:r>
            <a:r>
              <a:rPr lang="en-US" dirty="0" err="1" smtClean="0"/>
              <a:t>principales</a:t>
            </a:r>
            <a:r>
              <a:rPr lang="en-US" dirty="0" smtClean="0"/>
              <a:t>.</a:t>
            </a:r>
          </a:p>
          <a:p>
            <a:r>
              <a:rPr lang="en-US" dirty="0" err="1" smtClean="0"/>
              <a:t>Número</a:t>
            </a:r>
            <a:r>
              <a:rPr lang="en-US" dirty="0" smtClean="0"/>
              <a:t> de NIVELES; los </a:t>
            </a:r>
            <a:r>
              <a:rPr lang="en-US" dirty="0" err="1" smtClean="0"/>
              <a:t>diferentes</a:t>
            </a:r>
            <a:r>
              <a:rPr lang="en-US" dirty="0" smtClean="0"/>
              <a:t> </a:t>
            </a:r>
            <a:r>
              <a:rPr lang="en-US" dirty="0" err="1" smtClean="0"/>
              <a:t>valores</a:t>
            </a:r>
            <a:r>
              <a:rPr lang="en-US" dirty="0" smtClean="0"/>
              <a:t> de los </a:t>
            </a:r>
            <a:r>
              <a:rPr lang="en-US" dirty="0" err="1" smtClean="0"/>
              <a:t>factores</a:t>
            </a:r>
            <a:r>
              <a:rPr lang="en-US" dirty="0" smtClean="0"/>
              <a:t> </a:t>
            </a:r>
            <a:r>
              <a:rPr lang="en-US" dirty="0" err="1" smtClean="0"/>
              <a:t>que</a:t>
            </a:r>
            <a:r>
              <a:rPr lang="en-US" dirty="0" smtClean="0"/>
              <a:t> se </a:t>
            </a:r>
            <a:r>
              <a:rPr lang="en-US" dirty="0" err="1" smtClean="0"/>
              <a:t>estudiarán</a:t>
            </a:r>
            <a:r>
              <a:rPr lang="en-US" dirty="0" smtClean="0"/>
              <a:t> en el </a:t>
            </a:r>
            <a:r>
              <a:rPr lang="en-US" dirty="0" err="1" smtClean="0"/>
              <a:t>experimento</a:t>
            </a:r>
            <a:r>
              <a:rPr lang="en-US" dirty="0" smtClean="0"/>
              <a:t>.</a:t>
            </a:r>
          </a:p>
          <a:p>
            <a:r>
              <a:rPr lang="en-US" dirty="0" err="1" smtClean="0"/>
              <a:t>Número</a:t>
            </a:r>
            <a:r>
              <a:rPr lang="en-US" dirty="0" smtClean="0"/>
              <a:t> de REPETICIONES; </a:t>
            </a:r>
            <a:r>
              <a:rPr lang="en-US" dirty="0" err="1" smtClean="0"/>
              <a:t>necesarios</a:t>
            </a:r>
            <a:r>
              <a:rPr lang="en-US" dirty="0" smtClean="0"/>
              <a:t> </a:t>
            </a:r>
            <a:r>
              <a:rPr lang="en-US" dirty="0" err="1" smtClean="0"/>
              <a:t>para</a:t>
            </a:r>
            <a:r>
              <a:rPr lang="en-US" dirty="0" smtClean="0"/>
              <a:t> </a:t>
            </a:r>
            <a:r>
              <a:rPr lang="en-US" dirty="0" err="1" smtClean="0"/>
              <a:t>calcular</a:t>
            </a:r>
            <a:r>
              <a:rPr lang="en-US" dirty="0" smtClean="0"/>
              <a:t> la </a:t>
            </a:r>
            <a:r>
              <a:rPr lang="en-US" dirty="0" err="1" smtClean="0"/>
              <a:t>influencia</a:t>
            </a:r>
            <a:r>
              <a:rPr lang="en-US" dirty="0" smtClean="0"/>
              <a:t> de </a:t>
            </a:r>
            <a:r>
              <a:rPr lang="en-US" dirty="0" err="1" smtClean="0"/>
              <a:t>las</a:t>
            </a:r>
            <a:r>
              <a:rPr lang="en-US" dirty="0" smtClean="0"/>
              <a:t> </a:t>
            </a:r>
            <a:r>
              <a:rPr lang="en-US" dirty="0" err="1" smtClean="0"/>
              <a:t>fuentes</a:t>
            </a:r>
            <a:r>
              <a:rPr lang="en-US" dirty="0" smtClean="0"/>
              <a:t> de error </a:t>
            </a:r>
            <a:r>
              <a:rPr lang="en-US" dirty="0" err="1" smtClean="0"/>
              <a:t>aleatorio</a:t>
            </a:r>
            <a:r>
              <a:rPr lang="en-US" dirty="0" smtClean="0"/>
              <a:t> en el </a:t>
            </a:r>
            <a:r>
              <a:rPr lang="en-US" dirty="0" err="1" smtClean="0"/>
              <a:t>proceso</a:t>
            </a:r>
            <a:r>
              <a:rPr lang="en-US" dirty="0" smtClean="0"/>
              <a:t>.</a:t>
            </a:r>
          </a:p>
          <a:p>
            <a:r>
              <a:rPr lang="en-US" dirty="0" err="1" smtClean="0"/>
              <a:t>También</a:t>
            </a:r>
            <a:r>
              <a:rPr lang="en-US" dirty="0" smtClean="0"/>
              <a:t> </a:t>
            </a:r>
            <a:r>
              <a:rPr lang="en-US" dirty="0" err="1" smtClean="0"/>
              <a:t>por</a:t>
            </a:r>
            <a:r>
              <a:rPr lang="en-US" dirty="0" smtClean="0"/>
              <a:t> el </a:t>
            </a:r>
            <a:r>
              <a:rPr lang="en-US" dirty="0" err="1" smtClean="0"/>
              <a:t>tipo</a:t>
            </a:r>
            <a:r>
              <a:rPr lang="en-US" dirty="0" smtClean="0"/>
              <a:t> del </a:t>
            </a:r>
            <a:r>
              <a:rPr lang="en-US" dirty="0" err="1" smtClean="0"/>
              <a:t>Diseño</a:t>
            </a:r>
            <a:r>
              <a:rPr lang="en-US" dirty="0" smtClean="0"/>
              <a:t> Experimental</a:t>
            </a:r>
          </a:p>
          <a:p>
            <a:r>
              <a:rPr lang="en-US" dirty="0" smtClean="0"/>
              <a:t>Si </a:t>
            </a:r>
            <a:r>
              <a:rPr lang="en-US" dirty="0" err="1" smtClean="0"/>
              <a:t>fuese</a:t>
            </a:r>
            <a:r>
              <a:rPr lang="en-US" dirty="0" smtClean="0"/>
              <a:t> del </a:t>
            </a:r>
            <a:r>
              <a:rPr lang="en-US" dirty="0" err="1" smtClean="0"/>
              <a:t>tipo</a:t>
            </a:r>
            <a:r>
              <a:rPr lang="en-US" dirty="0" smtClean="0"/>
              <a:t> Factorial </a:t>
            </a:r>
            <a:r>
              <a:rPr lang="en-US" dirty="0" err="1" smtClean="0"/>
              <a:t>Completo</a:t>
            </a:r>
            <a:r>
              <a:rPr lang="en-US" dirty="0" smtClean="0"/>
              <a:t> se </a:t>
            </a:r>
            <a:r>
              <a:rPr lang="en-US" dirty="0" err="1" smtClean="0"/>
              <a:t>obtiene</a:t>
            </a:r>
            <a:r>
              <a:rPr lang="en-US" dirty="0" smtClean="0"/>
              <a:t> </a:t>
            </a:r>
            <a:r>
              <a:rPr lang="en-US" dirty="0" err="1" smtClean="0"/>
              <a:t>multiplicando</a:t>
            </a:r>
            <a:r>
              <a:rPr lang="en-US" dirty="0" smtClean="0"/>
              <a:t> los </a:t>
            </a:r>
            <a:r>
              <a:rPr lang="en-US" dirty="0" err="1" smtClean="0"/>
              <a:t>factores</a:t>
            </a:r>
            <a:r>
              <a:rPr lang="en-US" dirty="0" smtClean="0"/>
              <a:t> </a:t>
            </a:r>
            <a:r>
              <a:rPr lang="en-US" dirty="0" err="1" smtClean="0"/>
              <a:t>por</a:t>
            </a:r>
            <a:r>
              <a:rPr lang="en-US" dirty="0" smtClean="0"/>
              <a:t> </a:t>
            </a:r>
            <a:r>
              <a:rPr lang="en-US" dirty="0" err="1" smtClean="0"/>
              <a:t>sus</a:t>
            </a:r>
            <a:r>
              <a:rPr lang="en-US" dirty="0" smtClean="0"/>
              <a:t> </a:t>
            </a:r>
            <a:r>
              <a:rPr lang="en-US" dirty="0" err="1" smtClean="0"/>
              <a:t>niveles</a:t>
            </a:r>
            <a:r>
              <a:rPr lang="en-US" dirty="0" smtClean="0"/>
              <a:t> y </a:t>
            </a:r>
            <a:r>
              <a:rPr lang="en-US" dirty="0" err="1" smtClean="0"/>
              <a:t>por</a:t>
            </a:r>
            <a:r>
              <a:rPr lang="en-US" dirty="0" smtClean="0"/>
              <a:t> </a:t>
            </a:r>
            <a:r>
              <a:rPr lang="en-US" dirty="0" err="1" smtClean="0"/>
              <a:t>sus</a:t>
            </a:r>
            <a:r>
              <a:rPr lang="en-US" dirty="0" smtClean="0"/>
              <a:t> </a:t>
            </a:r>
            <a:r>
              <a:rPr lang="en-US" dirty="0" err="1" smtClean="0"/>
              <a:t>repeticiones</a:t>
            </a:r>
            <a:r>
              <a:rPr lang="en-US" dirty="0" smtClean="0"/>
              <a:t>.</a:t>
            </a:r>
          </a:p>
          <a:p>
            <a:r>
              <a:rPr lang="en-US" dirty="0" smtClean="0"/>
              <a:t>Si </a:t>
            </a:r>
            <a:r>
              <a:rPr lang="en-US" dirty="0" err="1" smtClean="0"/>
              <a:t>fuese</a:t>
            </a:r>
            <a:r>
              <a:rPr lang="en-US" dirty="0" smtClean="0"/>
              <a:t> del </a:t>
            </a:r>
            <a:r>
              <a:rPr lang="en-US" dirty="0" err="1" smtClean="0"/>
              <a:t>tipo</a:t>
            </a:r>
            <a:r>
              <a:rPr lang="en-US" dirty="0" smtClean="0"/>
              <a:t> </a:t>
            </a:r>
            <a:r>
              <a:rPr lang="en-US" dirty="0" err="1" smtClean="0"/>
              <a:t>Compuesto</a:t>
            </a:r>
            <a:r>
              <a:rPr lang="en-US" dirty="0" smtClean="0"/>
              <a:t> </a:t>
            </a:r>
            <a:r>
              <a:rPr lang="en-US" dirty="0" err="1" smtClean="0"/>
              <a:t>Centrado</a:t>
            </a:r>
            <a:r>
              <a:rPr lang="en-US" dirty="0" smtClean="0"/>
              <a:t>, </a:t>
            </a:r>
            <a:r>
              <a:rPr lang="en-US" dirty="0" err="1" smtClean="0"/>
              <a:t>dependerá</a:t>
            </a:r>
            <a:r>
              <a:rPr lang="en-US" dirty="0" smtClean="0"/>
              <a:t> de la </a:t>
            </a:r>
            <a:r>
              <a:rPr lang="en-US" dirty="0" err="1" smtClean="0"/>
              <a:t>ponderación</a:t>
            </a:r>
            <a:r>
              <a:rPr lang="en-US" dirty="0" smtClean="0"/>
              <a:t> </a:t>
            </a:r>
            <a:r>
              <a:rPr lang="en-US" dirty="0" err="1" smtClean="0"/>
              <a:t>que</a:t>
            </a:r>
            <a:r>
              <a:rPr lang="en-US" dirty="0" smtClean="0"/>
              <a:t> se le </a:t>
            </a:r>
            <a:r>
              <a:rPr lang="en-US" dirty="0" err="1" smtClean="0"/>
              <a:t>dé</a:t>
            </a:r>
            <a:r>
              <a:rPr lang="en-US" dirty="0" smtClean="0"/>
              <a:t> a los </a:t>
            </a:r>
            <a:r>
              <a:rPr lang="en-US" dirty="0" err="1" smtClean="0"/>
              <a:t>puntos</a:t>
            </a:r>
            <a:r>
              <a:rPr lang="en-US" dirty="0" smtClean="0"/>
              <a:t> </a:t>
            </a:r>
            <a:r>
              <a:rPr lang="en-US" dirty="0" err="1" smtClean="0"/>
              <a:t>centrales</a:t>
            </a:r>
            <a:r>
              <a:rPr lang="en-US" dirty="0" smtClean="0"/>
              <a:t>.</a:t>
            </a:r>
          </a:p>
          <a:p>
            <a:endParaRPr lang="en-US"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7.Especificar el </a:t>
            </a:r>
            <a:r>
              <a:rPr lang="en-US" b="1" dirty="0" err="1" smtClean="0"/>
              <a:t>modelo</a:t>
            </a:r>
            <a:r>
              <a:rPr lang="en-US" b="1" dirty="0" smtClean="0"/>
              <a:t>.</a:t>
            </a:r>
            <a:endParaRPr lang="en-US" dirty="0"/>
          </a:p>
        </p:txBody>
      </p:sp>
      <p:sp>
        <p:nvSpPr>
          <p:cNvPr id="3" name="Content Placeholder 2"/>
          <p:cNvSpPr>
            <a:spLocks noGrp="1"/>
          </p:cNvSpPr>
          <p:nvPr>
            <p:ph sz="quarter" idx="1"/>
          </p:nvPr>
        </p:nvSpPr>
        <p:spPr>
          <a:solidFill>
            <a:schemeClr val="accent3">
              <a:lumMod val="20000"/>
              <a:lumOff val="80000"/>
            </a:schemeClr>
          </a:solidFill>
        </p:spPr>
        <p:txBody>
          <a:bodyPr>
            <a:normAutofit fontScale="92500"/>
          </a:bodyPr>
          <a:lstStyle/>
          <a:p>
            <a:r>
              <a:rPr lang="en-US" dirty="0" err="1" smtClean="0"/>
              <a:t>Está</a:t>
            </a:r>
            <a:r>
              <a:rPr lang="en-US" dirty="0" smtClean="0"/>
              <a:t> </a:t>
            </a:r>
            <a:r>
              <a:rPr lang="en-US" dirty="0" err="1" smtClean="0"/>
              <a:t>supeditado</a:t>
            </a:r>
            <a:r>
              <a:rPr lang="en-US" dirty="0" smtClean="0"/>
              <a:t> a los </a:t>
            </a:r>
            <a:r>
              <a:rPr lang="en-US" dirty="0" err="1" smtClean="0"/>
              <a:t>objetivos</a:t>
            </a:r>
            <a:r>
              <a:rPr lang="en-US" dirty="0" smtClean="0"/>
              <a:t> de la </a:t>
            </a:r>
            <a:r>
              <a:rPr lang="en-US" dirty="0" err="1" smtClean="0"/>
              <a:t>investigación</a:t>
            </a:r>
            <a:endParaRPr lang="en-US" dirty="0" smtClean="0"/>
          </a:p>
          <a:p>
            <a:r>
              <a:rPr lang="en-US" dirty="0" smtClean="0"/>
              <a:t>Si se </a:t>
            </a:r>
            <a:r>
              <a:rPr lang="en-US" dirty="0" err="1" smtClean="0"/>
              <a:t>busca</a:t>
            </a:r>
            <a:r>
              <a:rPr lang="en-US" dirty="0" smtClean="0"/>
              <a:t> </a:t>
            </a:r>
            <a:r>
              <a:rPr lang="en-US" dirty="0" err="1" smtClean="0"/>
              <a:t>estudiar</a:t>
            </a:r>
            <a:r>
              <a:rPr lang="en-US" dirty="0" smtClean="0"/>
              <a:t> la </a:t>
            </a:r>
            <a:r>
              <a:rPr lang="en-US" dirty="0" err="1" smtClean="0"/>
              <a:t>correlación</a:t>
            </a:r>
            <a:r>
              <a:rPr lang="en-US" dirty="0" smtClean="0"/>
              <a:t> de los </a:t>
            </a:r>
            <a:r>
              <a:rPr lang="en-US" dirty="0" err="1" smtClean="0"/>
              <a:t>factores</a:t>
            </a:r>
            <a:r>
              <a:rPr lang="en-US" dirty="0" smtClean="0"/>
              <a:t> con la </a:t>
            </a:r>
            <a:r>
              <a:rPr lang="en-US" dirty="0" err="1" smtClean="0"/>
              <a:t>respuesta</a:t>
            </a:r>
            <a:r>
              <a:rPr lang="en-US" dirty="0" smtClean="0"/>
              <a:t>, </a:t>
            </a:r>
            <a:r>
              <a:rPr lang="en-US" dirty="0" err="1" smtClean="0"/>
              <a:t>uno</a:t>
            </a:r>
            <a:r>
              <a:rPr lang="en-US" dirty="0" smtClean="0"/>
              <a:t> del </a:t>
            </a:r>
            <a:r>
              <a:rPr lang="en-US" dirty="0" err="1" smtClean="0"/>
              <a:t>tipo</a:t>
            </a:r>
            <a:r>
              <a:rPr lang="en-US" dirty="0" smtClean="0"/>
              <a:t> lineal </a:t>
            </a:r>
            <a:r>
              <a:rPr lang="en-US" dirty="0" err="1" smtClean="0"/>
              <a:t>sería</a:t>
            </a:r>
            <a:r>
              <a:rPr lang="en-US" dirty="0" smtClean="0"/>
              <a:t> </a:t>
            </a:r>
            <a:r>
              <a:rPr lang="en-US" dirty="0" err="1" smtClean="0"/>
              <a:t>suficiente</a:t>
            </a:r>
            <a:r>
              <a:rPr lang="en-US" dirty="0" smtClean="0"/>
              <a:t>.</a:t>
            </a:r>
          </a:p>
          <a:p>
            <a:r>
              <a:rPr lang="en-US" dirty="0" smtClean="0"/>
              <a:t>Si se </a:t>
            </a:r>
            <a:r>
              <a:rPr lang="en-US" dirty="0" err="1" smtClean="0"/>
              <a:t>busca</a:t>
            </a:r>
            <a:r>
              <a:rPr lang="en-US" dirty="0" smtClean="0"/>
              <a:t> </a:t>
            </a:r>
            <a:r>
              <a:rPr lang="en-US" dirty="0" err="1" smtClean="0"/>
              <a:t>mejoramiento</a:t>
            </a:r>
            <a:r>
              <a:rPr lang="en-US" dirty="0" smtClean="0"/>
              <a:t> u </a:t>
            </a:r>
            <a:r>
              <a:rPr lang="en-US" dirty="0" err="1" smtClean="0"/>
              <a:t>optimización</a:t>
            </a:r>
            <a:r>
              <a:rPr lang="en-US" dirty="0" smtClean="0"/>
              <a:t>, </a:t>
            </a:r>
            <a:r>
              <a:rPr lang="en-US" dirty="0" err="1" smtClean="0"/>
              <a:t>uno</a:t>
            </a:r>
            <a:r>
              <a:rPr lang="en-US" dirty="0" smtClean="0"/>
              <a:t> del </a:t>
            </a:r>
            <a:r>
              <a:rPr lang="en-US" dirty="0" err="1" smtClean="0"/>
              <a:t>tipo</a:t>
            </a:r>
            <a:r>
              <a:rPr lang="en-US" dirty="0" smtClean="0"/>
              <a:t> </a:t>
            </a:r>
            <a:r>
              <a:rPr lang="en-US" dirty="0" err="1" smtClean="0"/>
              <a:t>cuadrático</a:t>
            </a:r>
            <a:r>
              <a:rPr lang="en-US" dirty="0" smtClean="0"/>
              <a:t> </a:t>
            </a:r>
            <a:r>
              <a:rPr lang="en-US" dirty="0" err="1" smtClean="0"/>
              <a:t>sería</a:t>
            </a:r>
            <a:r>
              <a:rPr lang="en-US" dirty="0" smtClean="0"/>
              <a:t> </a:t>
            </a:r>
            <a:r>
              <a:rPr lang="en-US" dirty="0" err="1" smtClean="0"/>
              <a:t>necesario</a:t>
            </a:r>
            <a:r>
              <a:rPr lang="en-US" dirty="0" smtClean="0"/>
              <a:t>.</a:t>
            </a:r>
          </a:p>
          <a:p>
            <a:r>
              <a:rPr lang="en-US" dirty="0" smtClean="0"/>
              <a:t>Si se </a:t>
            </a:r>
            <a:r>
              <a:rPr lang="en-US" dirty="0" err="1" smtClean="0"/>
              <a:t>pretende</a:t>
            </a:r>
            <a:r>
              <a:rPr lang="en-US" dirty="0" smtClean="0"/>
              <a:t> un </a:t>
            </a:r>
            <a:r>
              <a:rPr lang="en-US" dirty="0" err="1" smtClean="0"/>
              <a:t>modelo</a:t>
            </a:r>
            <a:r>
              <a:rPr lang="en-US" dirty="0" smtClean="0"/>
              <a:t> </a:t>
            </a:r>
            <a:r>
              <a:rPr lang="en-US" dirty="0" err="1" smtClean="0"/>
              <a:t>empírico</a:t>
            </a:r>
            <a:r>
              <a:rPr lang="en-US" dirty="0" smtClean="0"/>
              <a:t> </a:t>
            </a:r>
            <a:r>
              <a:rPr lang="en-US" dirty="0" err="1" smtClean="0"/>
              <a:t>que</a:t>
            </a:r>
            <a:r>
              <a:rPr lang="en-US" dirty="0" smtClean="0"/>
              <a:t> </a:t>
            </a:r>
            <a:r>
              <a:rPr lang="en-US" dirty="0" err="1" smtClean="0"/>
              <a:t>describa</a:t>
            </a:r>
            <a:r>
              <a:rPr lang="en-US" dirty="0" smtClean="0"/>
              <a:t> el </a:t>
            </a:r>
            <a:r>
              <a:rPr lang="en-US" dirty="0" err="1" smtClean="0"/>
              <a:t>proceso</a:t>
            </a:r>
            <a:r>
              <a:rPr lang="en-US" dirty="0" smtClean="0"/>
              <a:t>, </a:t>
            </a:r>
            <a:r>
              <a:rPr lang="en-US" dirty="0" err="1" smtClean="0"/>
              <a:t>entonces</a:t>
            </a:r>
            <a:r>
              <a:rPr lang="en-US" dirty="0" smtClean="0"/>
              <a:t> se </a:t>
            </a:r>
            <a:r>
              <a:rPr lang="en-US" dirty="0" err="1" smtClean="0"/>
              <a:t>debe</a:t>
            </a:r>
            <a:r>
              <a:rPr lang="en-US" dirty="0" smtClean="0"/>
              <a:t> </a:t>
            </a:r>
            <a:r>
              <a:rPr lang="en-US" dirty="0" err="1" smtClean="0"/>
              <a:t>proponer</a:t>
            </a:r>
            <a:r>
              <a:rPr lang="en-US" dirty="0" smtClean="0"/>
              <a:t> </a:t>
            </a:r>
            <a:r>
              <a:rPr lang="en-US" dirty="0" err="1" smtClean="0"/>
              <a:t>algún</a:t>
            </a:r>
            <a:r>
              <a:rPr lang="en-US" dirty="0" smtClean="0"/>
              <a:t> </a:t>
            </a:r>
            <a:r>
              <a:rPr lang="en-US" dirty="0" err="1" smtClean="0"/>
              <a:t>modelo</a:t>
            </a:r>
            <a:r>
              <a:rPr lang="en-US" dirty="0" smtClean="0"/>
              <a:t> </a:t>
            </a:r>
            <a:r>
              <a:rPr lang="en-US" dirty="0" err="1" smtClean="0"/>
              <a:t>que</a:t>
            </a:r>
            <a:r>
              <a:rPr lang="en-US" dirty="0" smtClean="0"/>
              <a:t> se </a:t>
            </a:r>
            <a:r>
              <a:rPr lang="en-US" dirty="0" err="1" smtClean="0"/>
              <a:t>sustente</a:t>
            </a:r>
            <a:r>
              <a:rPr lang="en-US" dirty="0" smtClean="0"/>
              <a:t> en la </a:t>
            </a:r>
            <a:r>
              <a:rPr lang="en-US" dirty="0" err="1" smtClean="0"/>
              <a:t>teoría</a:t>
            </a:r>
            <a:r>
              <a:rPr lang="en-US" dirty="0" smtClean="0"/>
              <a:t> o en </a:t>
            </a:r>
            <a:r>
              <a:rPr lang="en-US" dirty="0" err="1" smtClean="0"/>
              <a:t>evidencia</a:t>
            </a:r>
            <a:r>
              <a:rPr lang="en-US" dirty="0" smtClean="0"/>
              <a:t> </a:t>
            </a:r>
            <a:r>
              <a:rPr lang="en-US" dirty="0" err="1" smtClean="0"/>
              <a:t>empírica</a:t>
            </a:r>
            <a:r>
              <a:rPr lang="en-US" dirty="0" smtClean="0"/>
              <a:t>.</a:t>
            </a:r>
          </a:p>
          <a:p>
            <a:r>
              <a:rPr lang="en-US" dirty="0" err="1" smtClean="0"/>
              <a:t>También</a:t>
            </a:r>
            <a:r>
              <a:rPr lang="en-US" dirty="0" smtClean="0"/>
              <a:t> al </a:t>
            </a:r>
            <a:r>
              <a:rPr lang="en-US" dirty="0" err="1" smtClean="0"/>
              <a:t>número</a:t>
            </a:r>
            <a:r>
              <a:rPr lang="en-US" dirty="0" smtClean="0"/>
              <a:t> de </a:t>
            </a:r>
            <a:r>
              <a:rPr lang="en-US" dirty="0" err="1" smtClean="0"/>
              <a:t>parámetros</a:t>
            </a:r>
            <a:r>
              <a:rPr lang="en-US" dirty="0" smtClean="0"/>
              <a:t> </a:t>
            </a:r>
            <a:r>
              <a:rPr lang="en-US" dirty="0" err="1" smtClean="0"/>
              <a:t>que</a:t>
            </a:r>
            <a:r>
              <a:rPr lang="en-US" dirty="0" smtClean="0"/>
              <a:t> </a:t>
            </a:r>
            <a:r>
              <a:rPr lang="en-US" dirty="0" err="1" smtClean="0"/>
              <a:t>presente</a:t>
            </a:r>
            <a:r>
              <a:rPr lang="en-US" dirty="0" smtClean="0"/>
              <a:t> el </a:t>
            </a:r>
            <a:r>
              <a:rPr lang="en-US" dirty="0" err="1" smtClean="0"/>
              <a:t>modelo</a:t>
            </a:r>
            <a:endParaRPr lang="en-US" dirty="0" smtClean="0"/>
          </a:p>
          <a:p>
            <a:r>
              <a:rPr lang="en-US" dirty="0" err="1" smtClean="0"/>
              <a:t>Mientras</a:t>
            </a:r>
            <a:r>
              <a:rPr lang="en-US" dirty="0" smtClean="0"/>
              <a:t> </a:t>
            </a:r>
            <a:r>
              <a:rPr lang="en-US" dirty="0" err="1" smtClean="0"/>
              <a:t>más</a:t>
            </a:r>
            <a:r>
              <a:rPr lang="en-US" dirty="0" smtClean="0"/>
              <a:t> </a:t>
            </a:r>
            <a:r>
              <a:rPr lang="en-US" dirty="0" err="1" smtClean="0"/>
              <a:t>parámetros</a:t>
            </a:r>
            <a:r>
              <a:rPr lang="en-US" dirty="0" smtClean="0"/>
              <a:t> </a:t>
            </a:r>
            <a:r>
              <a:rPr lang="en-US" dirty="0" err="1" smtClean="0"/>
              <a:t>tenga</a:t>
            </a:r>
            <a:r>
              <a:rPr lang="en-US" dirty="0" smtClean="0"/>
              <a:t> el </a:t>
            </a:r>
            <a:r>
              <a:rPr lang="en-US" dirty="0" err="1" smtClean="0"/>
              <a:t>modelo</a:t>
            </a:r>
            <a:r>
              <a:rPr lang="en-US" dirty="0" smtClean="0"/>
              <a:t> </a:t>
            </a:r>
            <a:r>
              <a:rPr lang="en-US" dirty="0" err="1" smtClean="0"/>
              <a:t>más</a:t>
            </a:r>
            <a:r>
              <a:rPr lang="en-US" dirty="0" smtClean="0"/>
              <a:t> </a:t>
            </a:r>
            <a:r>
              <a:rPr lang="en-US" dirty="0" err="1" smtClean="0"/>
              <a:t>tratamientos</a:t>
            </a:r>
            <a:r>
              <a:rPr lang="en-US" dirty="0" smtClean="0"/>
              <a:t> se </a:t>
            </a:r>
            <a:r>
              <a:rPr lang="en-US" dirty="0" err="1" smtClean="0"/>
              <a:t>requieren</a:t>
            </a:r>
            <a:r>
              <a:rPr lang="en-US" dirty="0" smtClean="0"/>
              <a:t>; </a:t>
            </a:r>
            <a:r>
              <a:rPr lang="en-US" dirty="0" err="1" smtClean="0"/>
              <a:t>por</a:t>
            </a:r>
            <a:r>
              <a:rPr lang="en-US" dirty="0" smtClean="0"/>
              <a:t> lo </a:t>
            </a:r>
            <a:r>
              <a:rPr lang="en-US" dirty="0" err="1" smtClean="0"/>
              <a:t>tanto</a:t>
            </a:r>
            <a:r>
              <a:rPr lang="en-US" dirty="0" smtClean="0"/>
              <a:t> el </a:t>
            </a:r>
            <a:r>
              <a:rPr lang="en-US" dirty="0" err="1" smtClean="0"/>
              <a:t>modelo</a:t>
            </a:r>
            <a:r>
              <a:rPr lang="en-US" dirty="0" smtClean="0"/>
              <a:t> </a:t>
            </a:r>
            <a:r>
              <a:rPr lang="en-US" dirty="0" err="1" smtClean="0"/>
              <a:t>matemático</a:t>
            </a:r>
            <a:r>
              <a:rPr lang="en-US" dirty="0" smtClean="0"/>
              <a:t> </a:t>
            </a:r>
            <a:r>
              <a:rPr lang="en-US" dirty="0" err="1" smtClean="0"/>
              <a:t>debe</a:t>
            </a:r>
            <a:r>
              <a:rPr lang="en-US" dirty="0" smtClean="0"/>
              <a:t> </a:t>
            </a:r>
            <a:r>
              <a:rPr lang="en-US" dirty="0" err="1" smtClean="0"/>
              <a:t>ajustarse</a:t>
            </a:r>
            <a:r>
              <a:rPr lang="en-US" dirty="0" smtClean="0"/>
              <a:t> al </a:t>
            </a:r>
            <a:r>
              <a:rPr lang="en-US" dirty="0" err="1" smtClean="0"/>
              <a:t>presupuesto</a:t>
            </a:r>
            <a:r>
              <a:rPr lang="en-US" dirty="0" smtClean="0"/>
              <a:t> y </a:t>
            </a:r>
            <a:r>
              <a:rPr lang="en-US" dirty="0" err="1" smtClean="0"/>
              <a:t>logística</a:t>
            </a:r>
            <a:r>
              <a:rPr lang="en-US" dirty="0" smtClean="0"/>
              <a:t> de la </a:t>
            </a:r>
            <a:r>
              <a:rPr lang="en-US" dirty="0" err="1" smtClean="0"/>
              <a:t>experimentación</a:t>
            </a:r>
            <a:r>
              <a:rPr lang="en-US" dirty="0" smtClean="0"/>
              <a:t>.</a:t>
            </a:r>
          </a:p>
          <a:p>
            <a:endParaRPr lang="en-US"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8.Esquematizar los </a:t>
            </a:r>
            <a:r>
              <a:rPr lang="en-US" b="1" dirty="0" err="1" smtClean="0"/>
              <a:t>pasos</a:t>
            </a:r>
            <a:r>
              <a:rPr lang="en-US" b="1" dirty="0" smtClean="0"/>
              <a:t> del </a:t>
            </a:r>
            <a:r>
              <a:rPr lang="en-US" b="1" dirty="0" err="1" smtClean="0"/>
              <a:t>análisis</a:t>
            </a:r>
            <a:r>
              <a:rPr lang="en-US" b="1" dirty="0" smtClean="0"/>
              <a:t> </a:t>
            </a:r>
            <a:r>
              <a:rPr lang="en-US" b="1" dirty="0" err="1" smtClean="0"/>
              <a:t>estadístico</a:t>
            </a:r>
            <a:r>
              <a:rPr lang="en-US" b="1" dirty="0" smtClean="0"/>
              <a:t>.</a:t>
            </a:r>
            <a:endParaRPr lang="en-US" dirty="0"/>
          </a:p>
        </p:txBody>
      </p:sp>
      <p:sp>
        <p:nvSpPr>
          <p:cNvPr id="3" name="Content Placeholder 2"/>
          <p:cNvSpPr>
            <a:spLocks noGrp="1"/>
          </p:cNvSpPr>
          <p:nvPr>
            <p:ph sz="quarter" idx="1"/>
          </p:nvPr>
        </p:nvSpPr>
        <p:spPr>
          <a:solidFill>
            <a:srgbClr val="E2CFF1"/>
          </a:solidFill>
        </p:spPr>
        <p:txBody>
          <a:bodyPr>
            <a:normAutofit/>
          </a:bodyPr>
          <a:lstStyle/>
          <a:p>
            <a:r>
              <a:rPr lang="en-US" dirty="0" smtClean="0"/>
              <a:t>Si </a:t>
            </a:r>
            <a:r>
              <a:rPr lang="en-US" dirty="0" err="1" smtClean="0"/>
              <a:t>va</a:t>
            </a:r>
            <a:r>
              <a:rPr lang="en-US" dirty="0" smtClean="0"/>
              <a:t> </a:t>
            </a:r>
            <a:r>
              <a:rPr lang="en-US" dirty="0" err="1" smtClean="0"/>
              <a:t>usar</a:t>
            </a:r>
            <a:r>
              <a:rPr lang="en-US" dirty="0" smtClean="0"/>
              <a:t> el ANOVA, </a:t>
            </a:r>
            <a:r>
              <a:rPr lang="en-US" dirty="0" err="1" smtClean="0"/>
              <a:t>Análisis</a:t>
            </a:r>
            <a:r>
              <a:rPr lang="en-US" dirty="0" smtClean="0"/>
              <a:t> de </a:t>
            </a:r>
            <a:r>
              <a:rPr lang="en-US" dirty="0" err="1" smtClean="0"/>
              <a:t>Varianza</a:t>
            </a:r>
            <a:r>
              <a:rPr lang="en-US" dirty="0" smtClean="0"/>
              <a:t>, en </a:t>
            </a:r>
            <a:r>
              <a:rPr lang="en-US" dirty="0" err="1" smtClean="0"/>
              <a:t>inglés</a:t>
            </a:r>
            <a:r>
              <a:rPr lang="en-US" dirty="0" smtClean="0"/>
              <a:t> Analysis Of </a:t>
            </a:r>
            <a:r>
              <a:rPr lang="en-US" dirty="0" err="1" smtClean="0"/>
              <a:t>VAriance</a:t>
            </a:r>
            <a:r>
              <a:rPr lang="en-US" dirty="0" smtClean="0"/>
              <a:t>.</a:t>
            </a:r>
          </a:p>
          <a:p>
            <a:r>
              <a:rPr lang="en-US" dirty="0" smtClean="0"/>
              <a:t>Se </a:t>
            </a:r>
            <a:r>
              <a:rPr lang="en-US" dirty="0" err="1" smtClean="0"/>
              <a:t>requiere</a:t>
            </a:r>
            <a:r>
              <a:rPr lang="en-US" dirty="0" smtClean="0"/>
              <a:t> </a:t>
            </a:r>
            <a:r>
              <a:rPr lang="en-US" dirty="0" err="1" smtClean="0"/>
              <a:t>tratamientos</a:t>
            </a:r>
            <a:r>
              <a:rPr lang="en-US" dirty="0" smtClean="0"/>
              <a:t> con </a:t>
            </a:r>
            <a:r>
              <a:rPr lang="en-US" dirty="0" err="1" smtClean="0"/>
              <a:t>repeticiones</a:t>
            </a:r>
            <a:r>
              <a:rPr lang="en-US" dirty="0" smtClean="0"/>
              <a:t> o </a:t>
            </a:r>
            <a:r>
              <a:rPr lang="en-US" dirty="0" err="1" smtClean="0"/>
              <a:t>réplicas</a:t>
            </a:r>
            <a:r>
              <a:rPr lang="en-US" dirty="0" smtClean="0"/>
              <a:t>.</a:t>
            </a:r>
          </a:p>
          <a:p>
            <a:r>
              <a:rPr lang="en-US" dirty="0" smtClean="0"/>
              <a:t>Sino, </a:t>
            </a:r>
            <a:r>
              <a:rPr lang="en-US" dirty="0" err="1" smtClean="0"/>
              <a:t>pensar</a:t>
            </a:r>
            <a:r>
              <a:rPr lang="en-US" dirty="0" smtClean="0"/>
              <a:t> en </a:t>
            </a:r>
            <a:r>
              <a:rPr lang="en-US" dirty="0" err="1" smtClean="0"/>
              <a:t>herramientas</a:t>
            </a:r>
            <a:r>
              <a:rPr lang="en-US" dirty="0" smtClean="0"/>
              <a:t> </a:t>
            </a:r>
            <a:r>
              <a:rPr lang="en-US" dirty="0" err="1" smtClean="0"/>
              <a:t>estadísticas</a:t>
            </a:r>
            <a:r>
              <a:rPr lang="en-US" dirty="0" smtClean="0"/>
              <a:t> </a:t>
            </a:r>
            <a:r>
              <a:rPr lang="en-US" dirty="0" err="1" smtClean="0"/>
              <a:t>para</a:t>
            </a:r>
            <a:r>
              <a:rPr lang="en-US" dirty="0" smtClean="0"/>
              <a:t> </a:t>
            </a:r>
            <a:r>
              <a:rPr lang="en-US" dirty="0" err="1" smtClean="0"/>
              <a:t>comparación</a:t>
            </a:r>
            <a:r>
              <a:rPr lang="en-US" dirty="0" smtClean="0"/>
              <a:t> de </a:t>
            </a:r>
            <a:r>
              <a:rPr lang="en-US" dirty="0" err="1" smtClean="0"/>
              <a:t>medias:Tukey</a:t>
            </a:r>
            <a:r>
              <a:rPr lang="en-US" dirty="0" smtClean="0"/>
              <a:t>, </a:t>
            </a:r>
            <a:r>
              <a:rPr lang="en-US" dirty="0" err="1" smtClean="0"/>
              <a:t>Dunnet,etc</a:t>
            </a:r>
            <a:r>
              <a:rPr lang="en-US" dirty="0" smtClean="0"/>
              <a:t>..</a:t>
            </a:r>
          </a:p>
          <a:p>
            <a:r>
              <a:rPr lang="en-US" dirty="0" err="1" smtClean="0"/>
              <a:t>Importante</a:t>
            </a:r>
            <a:r>
              <a:rPr lang="en-US" dirty="0" smtClean="0"/>
              <a:t>: ALEATORIZACIÓN, BLOQUES</a:t>
            </a:r>
          </a:p>
          <a:p>
            <a:r>
              <a:rPr lang="en-US" dirty="0" err="1" smtClean="0"/>
              <a:t>Necesidad</a:t>
            </a:r>
            <a:r>
              <a:rPr lang="en-US" dirty="0" smtClean="0"/>
              <a:t> de </a:t>
            </a:r>
            <a:r>
              <a:rPr lang="en-US" dirty="0" err="1" smtClean="0"/>
              <a:t>aleatorizar</a:t>
            </a:r>
            <a:r>
              <a:rPr lang="en-US" dirty="0" smtClean="0"/>
              <a:t> los </a:t>
            </a:r>
            <a:r>
              <a:rPr lang="en-US" dirty="0" err="1" smtClean="0"/>
              <a:t>tratamientos</a:t>
            </a:r>
            <a:r>
              <a:rPr lang="en-US" dirty="0" smtClean="0"/>
              <a:t>.</a:t>
            </a:r>
          </a:p>
          <a:p>
            <a:r>
              <a:rPr lang="en-US" dirty="0" err="1" smtClean="0"/>
              <a:t>Establecer</a:t>
            </a:r>
            <a:r>
              <a:rPr lang="en-US" dirty="0" smtClean="0"/>
              <a:t> el </a:t>
            </a:r>
            <a:r>
              <a:rPr lang="en-US" dirty="0" err="1" smtClean="0"/>
              <a:t>Boqueo</a:t>
            </a:r>
            <a:r>
              <a:rPr lang="en-US" dirty="0" smtClean="0"/>
              <a:t> </a:t>
            </a:r>
            <a:r>
              <a:rPr lang="en-US" dirty="0" err="1" smtClean="0"/>
              <a:t>cuando</a:t>
            </a:r>
            <a:r>
              <a:rPr lang="en-US" dirty="0" smtClean="0"/>
              <a:t> se </a:t>
            </a:r>
            <a:r>
              <a:rPr lang="en-US" dirty="0" err="1" smtClean="0"/>
              <a:t>requiera</a:t>
            </a:r>
            <a:r>
              <a:rPr lang="en-US" dirty="0" smtClean="0"/>
              <a:t>.</a:t>
            </a:r>
          </a:p>
          <a:p>
            <a:r>
              <a:rPr lang="en-US" dirty="0" err="1" smtClean="0"/>
              <a:t>Elementos</a:t>
            </a:r>
            <a:r>
              <a:rPr lang="en-US" dirty="0" smtClean="0"/>
              <a:t> </a:t>
            </a:r>
            <a:r>
              <a:rPr lang="en-US" dirty="0" err="1" smtClean="0"/>
              <a:t>necesarios</a:t>
            </a:r>
            <a:r>
              <a:rPr lang="en-US" dirty="0" smtClean="0"/>
              <a:t> </a:t>
            </a:r>
            <a:r>
              <a:rPr lang="en-US" dirty="0" err="1" smtClean="0"/>
              <a:t>si</a:t>
            </a:r>
            <a:r>
              <a:rPr lang="en-US" dirty="0" smtClean="0"/>
              <a:t> se </a:t>
            </a:r>
            <a:r>
              <a:rPr lang="en-US" dirty="0" err="1" smtClean="0"/>
              <a:t>quiere</a:t>
            </a:r>
            <a:r>
              <a:rPr lang="en-US" dirty="0" smtClean="0"/>
              <a:t> </a:t>
            </a:r>
            <a:r>
              <a:rPr lang="en-US" dirty="0" err="1" smtClean="0"/>
              <a:t>que</a:t>
            </a:r>
            <a:r>
              <a:rPr lang="en-US" dirty="0" smtClean="0"/>
              <a:t> los </a:t>
            </a:r>
            <a:r>
              <a:rPr lang="en-US" dirty="0" err="1" smtClean="0"/>
              <a:t>factores</a:t>
            </a:r>
            <a:r>
              <a:rPr lang="en-US" dirty="0" smtClean="0"/>
              <a:t> </a:t>
            </a:r>
            <a:r>
              <a:rPr lang="en-US" dirty="0" err="1" smtClean="0"/>
              <a:t>aleatorios</a:t>
            </a:r>
            <a:r>
              <a:rPr lang="en-US" dirty="0" smtClean="0"/>
              <a:t> no </a:t>
            </a:r>
            <a:r>
              <a:rPr lang="en-US" dirty="0" err="1" smtClean="0"/>
              <a:t>influyan</a:t>
            </a:r>
            <a:r>
              <a:rPr lang="en-US" dirty="0" smtClean="0"/>
              <a:t> en el </a:t>
            </a:r>
            <a:r>
              <a:rPr lang="en-US" dirty="0" err="1" smtClean="0"/>
              <a:t>proceso</a:t>
            </a:r>
            <a:r>
              <a:rPr lang="en-US" dirty="0" smtClean="0"/>
              <a:t> experimental.</a:t>
            </a:r>
          </a:p>
          <a:p>
            <a:endParaRPr lang="en-US"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419" b="1" dirty="0" smtClean="0"/>
              <a:t>9</a:t>
            </a:r>
            <a:r>
              <a:rPr lang="en-US" b="1" dirty="0" smtClean="0"/>
              <a:t>.</a:t>
            </a:r>
            <a:r>
              <a:rPr lang="en-US" b="1" dirty="0" err="1" smtClean="0"/>
              <a:t>Revisar</a:t>
            </a:r>
            <a:r>
              <a:rPr lang="en-US" b="1" dirty="0" smtClean="0"/>
              <a:t> </a:t>
            </a:r>
            <a:r>
              <a:rPr lang="en-US" b="1" dirty="0" err="1" smtClean="0"/>
              <a:t>las</a:t>
            </a:r>
            <a:r>
              <a:rPr lang="en-US" b="1" dirty="0" smtClean="0"/>
              <a:t> </a:t>
            </a:r>
            <a:r>
              <a:rPr lang="en-US" b="1" dirty="0" err="1" smtClean="0"/>
              <a:t>decisiones</a:t>
            </a:r>
            <a:r>
              <a:rPr lang="en-US" b="1" dirty="0" smtClean="0"/>
              <a:t> </a:t>
            </a:r>
            <a:r>
              <a:rPr lang="en-US" b="1" dirty="0" err="1" smtClean="0"/>
              <a:t>anteriores</a:t>
            </a:r>
            <a:r>
              <a:rPr lang="en-US" b="1" dirty="0" smtClean="0"/>
              <a:t>. </a:t>
            </a:r>
            <a:r>
              <a:rPr lang="en-US" b="1" dirty="0" err="1" smtClean="0"/>
              <a:t>Modificar</a:t>
            </a:r>
            <a:r>
              <a:rPr lang="en-US" b="1" dirty="0" smtClean="0"/>
              <a:t> </a:t>
            </a:r>
            <a:r>
              <a:rPr lang="en-US" b="1" dirty="0" err="1" smtClean="0"/>
              <a:t>si</a:t>
            </a:r>
            <a:r>
              <a:rPr lang="en-US" b="1" dirty="0" smtClean="0"/>
              <a:t> </a:t>
            </a:r>
            <a:r>
              <a:rPr lang="en-US" b="1" dirty="0" err="1" smtClean="0"/>
              <a:t>es</a:t>
            </a:r>
            <a:r>
              <a:rPr lang="en-US" b="1" dirty="0" smtClean="0"/>
              <a:t> </a:t>
            </a:r>
            <a:r>
              <a:rPr lang="en-US" b="1" dirty="0" err="1" smtClean="0"/>
              <a:t>necesario</a:t>
            </a:r>
            <a:r>
              <a:rPr lang="en-US" b="1" dirty="0" smtClean="0"/>
              <a:t>...</a:t>
            </a:r>
            <a:endParaRPr lang="en-US" dirty="0"/>
          </a:p>
        </p:txBody>
      </p:sp>
      <p:sp>
        <p:nvSpPr>
          <p:cNvPr id="3" name="Content Placeholder 2"/>
          <p:cNvSpPr>
            <a:spLocks noGrp="1"/>
          </p:cNvSpPr>
          <p:nvPr>
            <p:ph sz="quarter" idx="1"/>
          </p:nvPr>
        </p:nvSpPr>
        <p:spPr>
          <a:xfrm>
            <a:off x="457200" y="1463040"/>
            <a:ext cx="8229600" cy="4937760"/>
          </a:xfrm>
          <a:solidFill>
            <a:schemeClr val="accent2">
              <a:lumMod val="20000"/>
              <a:lumOff val="80000"/>
            </a:schemeClr>
          </a:solidFill>
        </p:spPr>
        <p:txBody>
          <a:bodyPr>
            <a:normAutofit/>
          </a:bodyPr>
          <a:lstStyle/>
          <a:p>
            <a:r>
              <a:rPr lang="en-US" b="1" dirty="0" err="1" smtClean="0"/>
              <a:t>Costo</a:t>
            </a:r>
            <a:endParaRPr lang="en-US" b="1" dirty="0" smtClean="0"/>
          </a:p>
          <a:p>
            <a:r>
              <a:rPr lang="en-US" dirty="0" err="1" smtClean="0"/>
              <a:t>Financiero</a:t>
            </a:r>
            <a:r>
              <a:rPr lang="en-US" dirty="0" smtClean="0"/>
              <a:t>: </a:t>
            </a:r>
            <a:r>
              <a:rPr lang="en-US" dirty="0" err="1" smtClean="0"/>
              <a:t>que</a:t>
            </a:r>
            <a:r>
              <a:rPr lang="en-US" dirty="0" smtClean="0"/>
              <a:t> se </a:t>
            </a:r>
            <a:r>
              <a:rPr lang="en-US" dirty="0" err="1" smtClean="0"/>
              <a:t>ajuste</a:t>
            </a:r>
            <a:r>
              <a:rPr lang="en-US" dirty="0" smtClean="0"/>
              <a:t> al </a:t>
            </a:r>
            <a:r>
              <a:rPr lang="en-US" dirty="0" err="1" smtClean="0"/>
              <a:t>presupuesto</a:t>
            </a:r>
            <a:endParaRPr lang="en-US" dirty="0" smtClean="0"/>
          </a:p>
          <a:p>
            <a:r>
              <a:rPr lang="en-US" dirty="0" err="1" smtClean="0"/>
              <a:t>Tiempo</a:t>
            </a:r>
            <a:r>
              <a:rPr lang="en-US" dirty="0" smtClean="0"/>
              <a:t>: </a:t>
            </a:r>
            <a:r>
              <a:rPr lang="en-US" dirty="0" err="1" smtClean="0"/>
              <a:t>limitado</a:t>
            </a:r>
            <a:r>
              <a:rPr lang="en-US" dirty="0" smtClean="0"/>
              <a:t> </a:t>
            </a:r>
            <a:r>
              <a:rPr lang="en-US" dirty="0" err="1" smtClean="0"/>
              <a:t>por</a:t>
            </a:r>
            <a:r>
              <a:rPr lang="en-US" dirty="0" smtClean="0"/>
              <a:t> el </a:t>
            </a:r>
            <a:r>
              <a:rPr lang="en-US" dirty="0" err="1" smtClean="0"/>
              <a:t>muestreo</a:t>
            </a:r>
            <a:endParaRPr lang="en-US" dirty="0" smtClean="0"/>
          </a:p>
          <a:p>
            <a:r>
              <a:rPr lang="en-US" dirty="0" err="1" smtClean="0"/>
              <a:t>Técnico</a:t>
            </a:r>
            <a:r>
              <a:rPr lang="en-US" dirty="0" smtClean="0"/>
              <a:t>: </a:t>
            </a:r>
            <a:r>
              <a:rPr lang="en-US" dirty="0" err="1" smtClean="0"/>
              <a:t>necesidad</a:t>
            </a:r>
            <a:r>
              <a:rPr lang="en-US" dirty="0" smtClean="0"/>
              <a:t> de </a:t>
            </a:r>
            <a:r>
              <a:rPr lang="en-US" dirty="0" err="1" smtClean="0"/>
              <a:t>equipo</a:t>
            </a:r>
            <a:r>
              <a:rPr lang="en-US" dirty="0" smtClean="0"/>
              <a:t> </a:t>
            </a:r>
            <a:r>
              <a:rPr lang="en-US" dirty="0" err="1" smtClean="0"/>
              <a:t>sofisticado</a:t>
            </a:r>
            <a:endParaRPr lang="en-US" dirty="0" smtClean="0"/>
          </a:p>
          <a:p>
            <a:endParaRPr lang="en-US" dirty="0" smtClean="0"/>
          </a:p>
          <a:p>
            <a:r>
              <a:rPr lang="en-US" b="1" dirty="0" err="1" smtClean="0"/>
              <a:t>Prueba</a:t>
            </a:r>
            <a:r>
              <a:rPr lang="en-US" b="1" dirty="0" smtClean="0"/>
              <a:t> </a:t>
            </a:r>
            <a:r>
              <a:rPr lang="en-US" b="1" dirty="0" err="1" smtClean="0"/>
              <a:t>piloto</a:t>
            </a:r>
            <a:endParaRPr lang="en-US" b="1" dirty="0" smtClean="0"/>
          </a:p>
          <a:p>
            <a:r>
              <a:rPr lang="en-US" dirty="0" smtClean="0"/>
              <a:t>Se </a:t>
            </a:r>
            <a:r>
              <a:rPr lang="en-US" dirty="0" err="1" smtClean="0"/>
              <a:t>infiere</a:t>
            </a:r>
            <a:r>
              <a:rPr lang="en-US" dirty="0" smtClean="0"/>
              <a:t> la </a:t>
            </a:r>
            <a:r>
              <a:rPr lang="en-US" dirty="0" err="1" smtClean="0"/>
              <a:t>necesidad</a:t>
            </a:r>
            <a:r>
              <a:rPr lang="en-US" dirty="0" smtClean="0"/>
              <a:t> de </a:t>
            </a:r>
            <a:r>
              <a:rPr lang="en-US" dirty="0" err="1" smtClean="0"/>
              <a:t>considerar</a:t>
            </a:r>
            <a:r>
              <a:rPr lang="en-US" dirty="0" smtClean="0"/>
              <a:t> </a:t>
            </a:r>
            <a:r>
              <a:rPr lang="en-US" dirty="0" err="1" smtClean="0"/>
              <a:t>otros</a:t>
            </a:r>
            <a:r>
              <a:rPr lang="en-US" dirty="0" smtClean="0"/>
              <a:t> </a:t>
            </a:r>
            <a:r>
              <a:rPr lang="en-US" dirty="0" err="1" smtClean="0"/>
              <a:t>factores</a:t>
            </a:r>
            <a:r>
              <a:rPr lang="en-US" dirty="0" smtClean="0"/>
              <a:t> o </a:t>
            </a:r>
            <a:r>
              <a:rPr lang="en-US" dirty="0" err="1" smtClean="0"/>
              <a:t>condiciones</a:t>
            </a:r>
            <a:r>
              <a:rPr lang="en-US" dirty="0" smtClean="0"/>
              <a:t> </a:t>
            </a:r>
            <a:r>
              <a:rPr lang="en-US" dirty="0" err="1" smtClean="0"/>
              <a:t>experimentales</a:t>
            </a:r>
            <a:r>
              <a:rPr lang="en-US" dirty="0" smtClean="0"/>
              <a:t> </a:t>
            </a:r>
            <a:r>
              <a:rPr lang="en-US" dirty="0" err="1" smtClean="0"/>
              <a:t>nuevas</a:t>
            </a:r>
            <a:r>
              <a:rPr lang="en-US" dirty="0" smtClean="0"/>
              <a:t>.</a:t>
            </a:r>
          </a:p>
          <a:p>
            <a:r>
              <a:rPr lang="en-US" dirty="0" err="1" smtClean="0"/>
              <a:t>Puede</a:t>
            </a:r>
            <a:r>
              <a:rPr lang="en-US" dirty="0" smtClean="0"/>
              <a:t> </a:t>
            </a:r>
            <a:r>
              <a:rPr lang="en-US" dirty="0" err="1" smtClean="0"/>
              <a:t>cambiarse</a:t>
            </a:r>
            <a:r>
              <a:rPr lang="en-US" dirty="0" smtClean="0"/>
              <a:t> la </a:t>
            </a:r>
            <a:r>
              <a:rPr lang="en-US" dirty="0" err="1" smtClean="0"/>
              <a:t>medición</a:t>
            </a:r>
            <a:r>
              <a:rPr lang="en-US" dirty="0" smtClean="0"/>
              <a:t> de la variable </a:t>
            </a:r>
            <a:r>
              <a:rPr lang="en-US" dirty="0" err="1" smtClean="0"/>
              <a:t>respuesta</a:t>
            </a:r>
            <a:endParaRPr lang="en-US" dirty="0" smtClean="0"/>
          </a:p>
          <a:p>
            <a:endParaRPr lang="en-US"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Estudio</a:t>
            </a:r>
            <a:r>
              <a:rPr lang="en-US" dirty="0" smtClean="0"/>
              <a:t> de </a:t>
            </a:r>
            <a:r>
              <a:rPr lang="en-US" dirty="0" err="1" smtClean="0"/>
              <a:t>Caso</a:t>
            </a:r>
            <a:r>
              <a:rPr lang="en-US" dirty="0" smtClean="0"/>
              <a:t>:</a:t>
            </a:r>
            <a:endParaRPr lang="en-US" dirty="0"/>
          </a:p>
        </p:txBody>
      </p:sp>
      <p:sp>
        <p:nvSpPr>
          <p:cNvPr id="3" name="Content Placeholder 2"/>
          <p:cNvSpPr>
            <a:spLocks noGrp="1"/>
          </p:cNvSpPr>
          <p:nvPr>
            <p:ph sz="quarter" idx="1"/>
          </p:nvPr>
        </p:nvSpPr>
        <p:spPr>
          <a:solidFill>
            <a:schemeClr val="accent4">
              <a:lumMod val="20000"/>
              <a:lumOff val="80000"/>
            </a:schemeClr>
          </a:solidFill>
        </p:spPr>
        <p:txBody>
          <a:bodyPr>
            <a:normAutofit/>
          </a:bodyPr>
          <a:lstStyle/>
          <a:p>
            <a:pPr>
              <a:buNone/>
            </a:pPr>
            <a:r>
              <a:rPr lang="en-US" dirty="0" smtClean="0"/>
              <a:t>Se </a:t>
            </a:r>
            <a:r>
              <a:rPr lang="en-US" dirty="0" err="1" smtClean="0"/>
              <a:t>está</a:t>
            </a:r>
            <a:r>
              <a:rPr lang="en-US" dirty="0" smtClean="0"/>
              <a:t> </a:t>
            </a:r>
            <a:r>
              <a:rPr lang="en-US" dirty="0" err="1" smtClean="0"/>
              <a:t>estudiando</a:t>
            </a:r>
            <a:r>
              <a:rPr lang="en-US" dirty="0" smtClean="0"/>
              <a:t> la </a:t>
            </a:r>
            <a:r>
              <a:rPr lang="en-US" dirty="0" err="1" smtClean="0"/>
              <a:t>influencia</a:t>
            </a:r>
            <a:r>
              <a:rPr lang="en-US" dirty="0" smtClean="0"/>
              <a:t> de la </a:t>
            </a:r>
            <a:r>
              <a:rPr lang="en-US" dirty="0" err="1" smtClean="0"/>
              <a:t>presión</a:t>
            </a:r>
            <a:r>
              <a:rPr lang="en-US" dirty="0" smtClean="0"/>
              <a:t> y </a:t>
            </a:r>
            <a:r>
              <a:rPr lang="en-US" dirty="0" err="1" smtClean="0"/>
              <a:t>temperatura</a:t>
            </a:r>
            <a:r>
              <a:rPr lang="en-US" dirty="0" smtClean="0"/>
              <a:t> </a:t>
            </a:r>
            <a:r>
              <a:rPr lang="en-US" dirty="0" err="1" smtClean="0"/>
              <a:t>sobre</a:t>
            </a:r>
            <a:r>
              <a:rPr lang="en-US" dirty="0" smtClean="0"/>
              <a:t> la </a:t>
            </a:r>
            <a:r>
              <a:rPr lang="en-US" dirty="0" err="1" smtClean="0"/>
              <a:t>velocidad</a:t>
            </a:r>
            <a:r>
              <a:rPr lang="en-US" dirty="0" smtClean="0"/>
              <a:t> de </a:t>
            </a:r>
            <a:r>
              <a:rPr lang="en-US" dirty="0" err="1" smtClean="0"/>
              <a:t>reacción</a:t>
            </a:r>
            <a:r>
              <a:rPr lang="en-US" dirty="0" smtClean="0"/>
              <a:t> de un </a:t>
            </a:r>
            <a:r>
              <a:rPr lang="en-US" dirty="0" err="1" smtClean="0"/>
              <a:t>proceso</a:t>
            </a:r>
            <a:r>
              <a:rPr lang="en-US" dirty="0" smtClean="0"/>
              <a:t> </a:t>
            </a:r>
            <a:r>
              <a:rPr lang="en-US" dirty="0" err="1" smtClean="0"/>
              <a:t>para</a:t>
            </a:r>
            <a:r>
              <a:rPr lang="en-US" dirty="0" smtClean="0"/>
              <a:t> </a:t>
            </a:r>
            <a:r>
              <a:rPr lang="en-US" dirty="0" err="1" smtClean="0"/>
              <a:t>mejorarlo</a:t>
            </a:r>
            <a:r>
              <a:rPr lang="en-US" dirty="0" smtClean="0"/>
              <a:t>.</a:t>
            </a:r>
          </a:p>
          <a:p>
            <a:pPr>
              <a:buNone/>
            </a:pPr>
            <a:r>
              <a:rPr lang="en-US" dirty="0" smtClean="0"/>
              <a:t>1.Mejorar el </a:t>
            </a:r>
            <a:r>
              <a:rPr lang="en-US" dirty="0" err="1" smtClean="0"/>
              <a:t>proceso</a:t>
            </a:r>
            <a:endParaRPr lang="en-US" dirty="0" smtClean="0"/>
          </a:p>
          <a:p>
            <a:pPr>
              <a:buNone/>
            </a:pPr>
            <a:r>
              <a:rPr lang="en-US" dirty="0" smtClean="0"/>
              <a:t>2.Factores: </a:t>
            </a:r>
            <a:r>
              <a:rPr lang="en-US" dirty="0" err="1" smtClean="0"/>
              <a:t>Presión</a:t>
            </a:r>
            <a:r>
              <a:rPr lang="en-US" dirty="0" smtClean="0"/>
              <a:t>, </a:t>
            </a:r>
            <a:r>
              <a:rPr lang="en-US" dirty="0" err="1" smtClean="0"/>
              <a:t>temperatura</a:t>
            </a:r>
            <a:r>
              <a:rPr lang="en-US" dirty="0" smtClean="0"/>
              <a:t>, </a:t>
            </a:r>
            <a:r>
              <a:rPr lang="en-US" dirty="0" err="1" smtClean="0"/>
              <a:t>concentración</a:t>
            </a:r>
            <a:r>
              <a:rPr lang="en-US" dirty="0" smtClean="0"/>
              <a:t>, pH, </a:t>
            </a:r>
            <a:r>
              <a:rPr lang="en-US" dirty="0" err="1" smtClean="0"/>
              <a:t>tamaño</a:t>
            </a:r>
            <a:r>
              <a:rPr lang="en-US" dirty="0" smtClean="0"/>
              <a:t> del reactor, </a:t>
            </a:r>
            <a:r>
              <a:rPr lang="en-US" dirty="0" err="1" smtClean="0"/>
              <a:t>impurezas</a:t>
            </a:r>
            <a:r>
              <a:rPr lang="en-US" dirty="0" smtClean="0"/>
              <a:t>, </a:t>
            </a:r>
            <a:r>
              <a:rPr lang="en-US" dirty="0" err="1" smtClean="0"/>
              <a:t>humedad</a:t>
            </a:r>
            <a:r>
              <a:rPr lang="en-US" dirty="0" smtClean="0"/>
              <a:t>, etc.</a:t>
            </a:r>
          </a:p>
          <a:p>
            <a:endParaRPr lang="en-US" dirty="0" smtClean="0"/>
          </a:p>
          <a:p>
            <a:pPr>
              <a:buNone/>
            </a:pPr>
            <a:r>
              <a:rPr lang="en-US" dirty="0" smtClean="0"/>
              <a:t>Se ha </a:t>
            </a:r>
            <a:r>
              <a:rPr lang="en-US" dirty="0" err="1" smtClean="0"/>
              <a:t>establecido</a:t>
            </a:r>
            <a:r>
              <a:rPr lang="en-US" dirty="0" smtClean="0"/>
              <a:t>, sea </a:t>
            </a:r>
            <a:r>
              <a:rPr lang="en-US" dirty="0" err="1" smtClean="0"/>
              <a:t>por</a:t>
            </a:r>
            <a:r>
              <a:rPr lang="en-US" dirty="0" smtClean="0"/>
              <a:t> </a:t>
            </a:r>
            <a:r>
              <a:rPr lang="en-US" dirty="0" err="1" smtClean="0"/>
              <a:t>antecedentes</a:t>
            </a:r>
            <a:r>
              <a:rPr lang="en-US" dirty="0" smtClean="0"/>
              <a:t> de la </a:t>
            </a:r>
            <a:r>
              <a:rPr lang="en-US" dirty="0" err="1" smtClean="0"/>
              <a:t>literatura</a:t>
            </a:r>
            <a:r>
              <a:rPr lang="en-US" dirty="0" smtClean="0"/>
              <a:t> o de </a:t>
            </a:r>
            <a:r>
              <a:rPr lang="en-US" dirty="0" err="1" smtClean="0"/>
              <a:t>pruebas</a:t>
            </a:r>
            <a:r>
              <a:rPr lang="en-US" dirty="0" smtClean="0"/>
              <a:t> </a:t>
            </a:r>
            <a:r>
              <a:rPr lang="en-US" dirty="0" err="1" smtClean="0"/>
              <a:t>experimentales</a:t>
            </a:r>
            <a:r>
              <a:rPr lang="en-US" dirty="0" smtClean="0"/>
              <a:t> </a:t>
            </a:r>
            <a:r>
              <a:rPr lang="en-US" dirty="0" err="1" smtClean="0"/>
              <a:t>previas</a:t>
            </a:r>
            <a:r>
              <a:rPr lang="en-US" dirty="0" smtClean="0"/>
              <a:t> </a:t>
            </a:r>
            <a:r>
              <a:rPr lang="en-US" dirty="0" err="1" smtClean="0"/>
              <a:t>que</a:t>
            </a:r>
            <a:r>
              <a:rPr lang="en-US" dirty="0" smtClean="0"/>
              <a:t> los </a:t>
            </a:r>
            <a:r>
              <a:rPr lang="en-US" dirty="0" err="1" smtClean="0"/>
              <a:t>factores</a:t>
            </a:r>
            <a:r>
              <a:rPr lang="en-US" dirty="0" smtClean="0"/>
              <a:t> </a:t>
            </a:r>
            <a:r>
              <a:rPr lang="en-US" dirty="0" err="1" smtClean="0"/>
              <a:t>más</a:t>
            </a:r>
            <a:r>
              <a:rPr lang="en-US" dirty="0" smtClean="0"/>
              <a:t> </a:t>
            </a:r>
            <a:r>
              <a:rPr lang="en-US" dirty="0" err="1" smtClean="0"/>
              <a:t>significativos</a:t>
            </a:r>
            <a:r>
              <a:rPr lang="en-US" dirty="0" smtClean="0"/>
              <a:t> son </a:t>
            </a:r>
            <a:r>
              <a:rPr lang="en-US" dirty="0" err="1" smtClean="0"/>
              <a:t>las</a:t>
            </a:r>
            <a:r>
              <a:rPr lang="en-US" dirty="0" smtClean="0"/>
              <a:t> </a:t>
            </a:r>
            <a:r>
              <a:rPr lang="en-US" dirty="0" err="1" smtClean="0"/>
              <a:t>presión</a:t>
            </a:r>
            <a:r>
              <a:rPr lang="en-US" dirty="0" smtClean="0"/>
              <a:t> y </a:t>
            </a:r>
            <a:r>
              <a:rPr lang="en-US" dirty="0" err="1" smtClean="0"/>
              <a:t>latemperatura</a:t>
            </a:r>
            <a:r>
              <a:rPr lang="en-US" dirty="0" smtClean="0"/>
              <a:t>.</a:t>
            </a:r>
          </a:p>
          <a:p>
            <a:pPr>
              <a:buNone/>
            </a:pPr>
            <a:r>
              <a:rPr lang="en-US" dirty="0" smtClean="0"/>
              <a:t>3.Diseño factorial </a:t>
            </a:r>
            <a:r>
              <a:rPr lang="en-US" dirty="0" err="1" smtClean="0"/>
              <a:t>completo</a:t>
            </a:r>
            <a:endParaRPr lang="en-US"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76200"/>
            <a:ext cx="8229600" cy="6705600"/>
          </a:xfrm>
          <a:solidFill>
            <a:schemeClr val="accent5">
              <a:lumMod val="20000"/>
              <a:lumOff val="80000"/>
            </a:schemeClr>
          </a:solidFill>
        </p:spPr>
        <p:txBody>
          <a:bodyPr>
            <a:noAutofit/>
          </a:bodyPr>
          <a:lstStyle/>
          <a:p>
            <a:pPr>
              <a:buNone/>
            </a:pPr>
            <a:r>
              <a:rPr lang="en-US" sz="2400" dirty="0" smtClean="0"/>
              <a:t>4.Factores</a:t>
            </a:r>
          </a:p>
          <a:p>
            <a:pPr>
              <a:buNone/>
            </a:pPr>
            <a:r>
              <a:rPr lang="en-US" sz="2400" dirty="0" err="1" smtClean="0"/>
              <a:t>Mediciones</a:t>
            </a:r>
            <a:r>
              <a:rPr lang="en-US" sz="2400" dirty="0" smtClean="0"/>
              <a:t> de </a:t>
            </a:r>
            <a:r>
              <a:rPr lang="en-US" sz="2400" dirty="0" err="1" smtClean="0"/>
              <a:t>presión</a:t>
            </a:r>
            <a:r>
              <a:rPr lang="en-US" sz="2400" dirty="0" smtClean="0"/>
              <a:t> </a:t>
            </a:r>
            <a:r>
              <a:rPr lang="en-US" sz="2400" dirty="0" err="1" smtClean="0"/>
              <a:t>usando</a:t>
            </a:r>
            <a:r>
              <a:rPr lang="en-US" sz="2400" dirty="0" smtClean="0"/>
              <a:t> un </a:t>
            </a:r>
            <a:r>
              <a:rPr lang="en-US" sz="2400" dirty="0" err="1" smtClean="0"/>
              <a:t>tubo</a:t>
            </a:r>
            <a:r>
              <a:rPr lang="en-US" sz="2400" dirty="0" smtClean="0"/>
              <a:t> de Bourdon de escala1a 5 </a:t>
            </a:r>
            <a:r>
              <a:rPr lang="en-US" sz="2400" dirty="0" err="1" smtClean="0"/>
              <a:t>atm</a:t>
            </a:r>
            <a:r>
              <a:rPr lang="en-US" sz="2400" dirty="0" smtClean="0"/>
              <a:t>, </a:t>
            </a:r>
            <a:r>
              <a:rPr lang="en-US" sz="2400" dirty="0" err="1" smtClean="0"/>
              <a:t>montado</a:t>
            </a:r>
            <a:r>
              <a:rPr lang="en-US" sz="2400" dirty="0" smtClean="0"/>
              <a:t> </a:t>
            </a:r>
            <a:r>
              <a:rPr lang="en-US" sz="2400" dirty="0" err="1" smtClean="0"/>
              <a:t>externamente</a:t>
            </a:r>
            <a:r>
              <a:rPr lang="en-US" sz="2400" dirty="0" smtClean="0"/>
              <a:t> al reactor.</a:t>
            </a:r>
          </a:p>
          <a:p>
            <a:pPr>
              <a:buNone/>
            </a:pPr>
            <a:r>
              <a:rPr lang="en-US" sz="2400" dirty="0" err="1" smtClean="0"/>
              <a:t>Mediciones</a:t>
            </a:r>
            <a:r>
              <a:rPr lang="en-US" sz="2400" dirty="0" smtClean="0"/>
              <a:t> de </a:t>
            </a:r>
            <a:r>
              <a:rPr lang="en-US" sz="2400" dirty="0" err="1" smtClean="0"/>
              <a:t>Temperatura</a:t>
            </a:r>
            <a:r>
              <a:rPr lang="en-US" sz="2400" dirty="0" smtClean="0"/>
              <a:t> </a:t>
            </a:r>
            <a:r>
              <a:rPr lang="en-US" sz="2400" dirty="0" err="1" smtClean="0"/>
              <a:t>usando</a:t>
            </a:r>
            <a:r>
              <a:rPr lang="en-US" sz="2400" dirty="0" smtClean="0"/>
              <a:t> un Pt100 de </a:t>
            </a:r>
            <a:r>
              <a:rPr lang="en-US" sz="2400" dirty="0" err="1" smtClean="0"/>
              <a:t>escala</a:t>
            </a:r>
            <a:r>
              <a:rPr lang="en-US" sz="2400" dirty="0" smtClean="0"/>
              <a:t> de 0 a 150°C, </a:t>
            </a:r>
            <a:r>
              <a:rPr lang="en-US" sz="2400" dirty="0" err="1" smtClean="0"/>
              <a:t>inmerso</a:t>
            </a:r>
            <a:r>
              <a:rPr lang="en-US" sz="2400" dirty="0" smtClean="0"/>
              <a:t> en el reactor.</a:t>
            </a:r>
          </a:p>
          <a:p>
            <a:pPr>
              <a:buNone/>
            </a:pPr>
            <a:r>
              <a:rPr lang="en-US" sz="2400" dirty="0" err="1" smtClean="0"/>
              <a:t>Medición</a:t>
            </a:r>
            <a:r>
              <a:rPr lang="en-US" sz="2400" dirty="0" smtClean="0"/>
              <a:t> la </a:t>
            </a:r>
            <a:r>
              <a:rPr lang="en-US" sz="2400" dirty="0" err="1" smtClean="0"/>
              <a:t>conversión</a:t>
            </a:r>
            <a:r>
              <a:rPr lang="en-US" sz="2400" dirty="0" smtClean="0"/>
              <a:t> a </a:t>
            </a:r>
            <a:r>
              <a:rPr lang="en-US" sz="2400" dirty="0" err="1" smtClean="0"/>
              <a:t>partir</a:t>
            </a:r>
            <a:r>
              <a:rPr lang="en-US" sz="2400" dirty="0" smtClean="0"/>
              <a:t> de </a:t>
            </a:r>
            <a:r>
              <a:rPr lang="en-US" sz="2400" dirty="0" err="1" smtClean="0"/>
              <a:t>muestras</a:t>
            </a:r>
            <a:r>
              <a:rPr lang="en-US" sz="2400" dirty="0" smtClean="0"/>
              <a:t> </a:t>
            </a:r>
            <a:r>
              <a:rPr lang="en-US" sz="2400" dirty="0" err="1" smtClean="0"/>
              <a:t>tomadas</a:t>
            </a:r>
            <a:r>
              <a:rPr lang="en-US" sz="2400" dirty="0" smtClean="0"/>
              <a:t> </a:t>
            </a:r>
            <a:r>
              <a:rPr lang="en-US" sz="2400" dirty="0" err="1" smtClean="0"/>
              <a:t>cada</a:t>
            </a:r>
            <a:r>
              <a:rPr lang="en-US" sz="2400" dirty="0" smtClean="0"/>
              <a:t> 5 </a:t>
            </a:r>
            <a:r>
              <a:rPr lang="en-US" sz="2400" dirty="0" err="1" smtClean="0"/>
              <a:t>minutos</a:t>
            </a:r>
            <a:r>
              <a:rPr lang="en-US" sz="2400" dirty="0" smtClean="0"/>
              <a:t> y </a:t>
            </a:r>
            <a:r>
              <a:rPr lang="en-US" sz="2400" dirty="0" err="1" smtClean="0"/>
              <a:t>analizados</a:t>
            </a:r>
            <a:r>
              <a:rPr lang="en-US" sz="2400" dirty="0" smtClean="0"/>
              <a:t> en un HPLC</a:t>
            </a:r>
          </a:p>
          <a:p>
            <a:pPr>
              <a:buNone/>
            </a:pPr>
            <a:r>
              <a:rPr lang="en-US" sz="2400" dirty="0" smtClean="0"/>
              <a:t>5.Llevar </a:t>
            </a:r>
            <a:r>
              <a:rPr lang="en-US" sz="2400" dirty="0" err="1" smtClean="0"/>
              <a:t>acabo</a:t>
            </a:r>
            <a:r>
              <a:rPr lang="en-US" sz="2400" dirty="0" smtClean="0"/>
              <a:t> </a:t>
            </a:r>
            <a:r>
              <a:rPr lang="en-US" sz="2400" dirty="0" err="1" smtClean="0"/>
              <a:t>pruebas</a:t>
            </a:r>
            <a:r>
              <a:rPr lang="en-US" sz="2400" dirty="0" smtClean="0"/>
              <a:t> </a:t>
            </a:r>
            <a:r>
              <a:rPr lang="en-US" sz="2400" dirty="0" err="1" smtClean="0"/>
              <a:t>piloto</a:t>
            </a:r>
            <a:r>
              <a:rPr lang="en-US" sz="2400" dirty="0" smtClean="0"/>
              <a:t> </a:t>
            </a:r>
            <a:r>
              <a:rPr lang="en-US" sz="2400" dirty="0" err="1" smtClean="0"/>
              <a:t>para</a:t>
            </a:r>
            <a:r>
              <a:rPr lang="en-US" sz="2400" dirty="0" smtClean="0"/>
              <a:t> </a:t>
            </a:r>
            <a:r>
              <a:rPr lang="en-US" sz="2400" dirty="0" err="1" smtClean="0"/>
              <a:t>identificar</a:t>
            </a:r>
            <a:r>
              <a:rPr lang="en-US" sz="2400" dirty="0" smtClean="0"/>
              <a:t> los </a:t>
            </a:r>
            <a:r>
              <a:rPr lang="en-US" sz="2400" dirty="0" err="1" smtClean="0"/>
              <a:t>niveles</a:t>
            </a:r>
            <a:r>
              <a:rPr lang="en-US" sz="2400" dirty="0" smtClean="0"/>
              <a:t> de los </a:t>
            </a:r>
            <a:r>
              <a:rPr lang="en-US" sz="2400" dirty="0" err="1" smtClean="0"/>
              <a:t>factores</a:t>
            </a:r>
            <a:r>
              <a:rPr lang="en-US" sz="2400" dirty="0" smtClean="0"/>
              <a:t>.</a:t>
            </a:r>
          </a:p>
          <a:p>
            <a:pPr>
              <a:buNone/>
            </a:pPr>
            <a:r>
              <a:rPr lang="en-US" sz="2400" dirty="0" smtClean="0"/>
              <a:t>6.Número de </a:t>
            </a:r>
            <a:r>
              <a:rPr lang="en-US" sz="2400" dirty="0" err="1" smtClean="0"/>
              <a:t>tratamientos</a:t>
            </a:r>
            <a:r>
              <a:rPr lang="en-US" sz="2400" dirty="0" smtClean="0"/>
              <a:t>:</a:t>
            </a:r>
          </a:p>
          <a:p>
            <a:pPr>
              <a:buNone/>
            </a:pPr>
            <a:r>
              <a:rPr lang="en-US" sz="2400" dirty="0" smtClean="0"/>
              <a:t> 2 </a:t>
            </a:r>
            <a:r>
              <a:rPr lang="en-US" sz="2400" dirty="0" err="1" smtClean="0"/>
              <a:t>factores</a:t>
            </a:r>
            <a:endParaRPr lang="en-US" sz="2400" dirty="0" smtClean="0"/>
          </a:p>
          <a:p>
            <a:pPr>
              <a:buNone/>
            </a:pPr>
            <a:r>
              <a:rPr lang="en-US" sz="2400" dirty="0" smtClean="0"/>
              <a:t> 2 </a:t>
            </a:r>
            <a:r>
              <a:rPr lang="en-US" sz="2400" dirty="0" err="1" smtClean="0"/>
              <a:t>niveles</a:t>
            </a:r>
            <a:r>
              <a:rPr lang="en-US" sz="2400" dirty="0" smtClean="0"/>
              <a:t> </a:t>
            </a:r>
            <a:r>
              <a:rPr lang="en-US" sz="2400" dirty="0" err="1" smtClean="0"/>
              <a:t>para</a:t>
            </a:r>
            <a:r>
              <a:rPr lang="en-US" sz="2400" dirty="0" smtClean="0"/>
              <a:t> </a:t>
            </a:r>
            <a:r>
              <a:rPr lang="en-US" sz="2400" dirty="0" err="1" smtClean="0"/>
              <a:t>cada</a:t>
            </a:r>
            <a:r>
              <a:rPr lang="en-US" sz="2400" dirty="0" smtClean="0"/>
              <a:t> factor: Presión:1 y 2 </a:t>
            </a:r>
            <a:r>
              <a:rPr lang="en-US" sz="2400" dirty="0" err="1" smtClean="0"/>
              <a:t>atm</a:t>
            </a:r>
            <a:r>
              <a:rPr lang="en-US" sz="2400" dirty="0" smtClean="0"/>
              <a:t>; </a:t>
            </a:r>
            <a:r>
              <a:rPr lang="en-US" sz="2400" dirty="0" err="1" smtClean="0"/>
              <a:t>Temperatura</a:t>
            </a:r>
            <a:r>
              <a:rPr lang="en-US" sz="2400" dirty="0" smtClean="0"/>
              <a:t>: 50 y 100°C.</a:t>
            </a:r>
          </a:p>
          <a:p>
            <a:pPr>
              <a:buNone/>
            </a:pPr>
            <a:r>
              <a:rPr lang="en-US" sz="2400" dirty="0" smtClean="0"/>
              <a:t> 2 </a:t>
            </a:r>
            <a:r>
              <a:rPr lang="en-US" sz="2400" dirty="0" err="1" smtClean="0"/>
              <a:t>repeticiones</a:t>
            </a:r>
            <a:endParaRPr lang="en-US" sz="2400" dirty="0" smtClean="0"/>
          </a:p>
          <a:p>
            <a:pPr>
              <a:buNone/>
            </a:pPr>
            <a:r>
              <a:rPr lang="en-US" sz="2400" dirty="0" smtClean="0"/>
              <a:t>Total: 8pruebas</a:t>
            </a:r>
            <a:endParaRPr lang="en-US" sz="2400"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102402" name="Picture 2"/>
          <p:cNvPicPr>
            <a:picLocks noChangeAspect="1" noChangeArrowheads="1"/>
          </p:cNvPicPr>
          <p:nvPr/>
        </p:nvPicPr>
        <p:blipFill>
          <a:blip r:embed="rId2"/>
          <a:srcRect/>
          <a:stretch>
            <a:fillRect/>
          </a:stretch>
        </p:blipFill>
        <p:spPr bwMode="auto">
          <a:xfrm>
            <a:off x="457200" y="152400"/>
            <a:ext cx="5038725" cy="1362075"/>
          </a:xfrm>
          <a:prstGeom prst="rect">
            <a:avLst/>
          </a:prstGeom>
          <a:noFill/>
          <a:ln w="9525">
            <a:noFill/>
            <a:miter lim="800000"/>
            <a:headEnd/>
            <a:tailEnd/>
          </a:ln>
          <a:effectLst/>
        </p:spPr>
      </p:pic>
      <p:pic>
        <p:nvPicPr>
          <p:cNvPr id="102403" name="Picture 3"/>
          <p:cNvPicPr>
            <a:picLocks noChangeAspect="1" noChangeArrowheads="1"/>
          </p:cNvPicPr>
          <p:nvPr/>
        </p:nvPicPr>
        <p:blipFill>
          <a:blip r:embed="rId3"/>
          <a:srcRect/>
          <a:stretch>
            <a:fillRect/>
          </a:stretch>
        </p:blipFill>
        <p:spPr bwMode="auto">
          <a:xfrm>
            <a:off x="533400" y="1752600"/>
            <a:ext cx="2314575" cy="552450"/>
          </a:xfrm>
          <a:prstGeom prst="rect">
            <a:avLst/>
          </a:prstGeom>
          <a:noFill/>
          <a:ln w="9525">
            <a:noFill/>
            <a:miter lim="800000"/>
            <a:headEnd/>
            <a:tailEnd/>
          </a:ln>
          <a:effectLst/>
        </p:spPr>
      </p:pic>
      <p:pic>
        <p:nvPicPr>
          <p:cNvPr id="102404" name="Picture 4"/>
          <p:cNvPicPr>
            <a:picLocks noChangeAspect="1" noChangeArrowheads="1"/>
          </p:cNvPicPr>
          <p:nvPr/>
        </p:nvPicPr>
        <p:blipFill>
          <a:blip r:embed="rId4"/>
          <a:srcRect/>
          <a:stretch>
            <a:fillRect/>
          </a:stretch>
        </p:blipFill>
        <p:spPr bwMode="auto">
          <a:xfrm>
            <a:off x="533400" y="2514600"/>
            <a:ext cx="3848100" cy="3009900"/>
          </a:xfrm>
          <a:prstGeom prst="rect">
            <a:avLst/>
          </a:prstGeom>
          <a:noFill/>
          <a:ln w="9525">
            <a:noFill/>
            <a:miter lim="800000"/>
            <a:headEnd/>
            <a:tailEnd/>
          </a:ln>
          <a:effectLst/>
        </p:spPr>
      </p:pic>
      <p:pic>
        <p:nvPicPr>
          <p:cNvPr id="102405" name="Picture 5"/>
          <p:cNvPicPr>
            <a:picLocks noChangeAspect="1" noChangeArrowheads="1"/>
          </p:cNvPicPr>
          <p:nvPr/>
        </p:nvPicPr>
        <p:blipFill>
          <a:blip r:embed="rId5"/>
          <a:srcRect/>
          <a:stretch>
            <a:fillRect/>
          </a:stretch>
        </p:blipFill>
        <p:spPr bwMode="auto">
          <a:xfrm>
            <a:off x="4455945" y="2514600"/>
            <a:ext cx="4410101" cy="2895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normAutofit/>
          </a:bodyPr>
          <a:lstStyle/>
          <a:p>
            <a:r>
              <a:rPr lang="es-ES" sz="2800" b="1" dirty="0" smtClean="0"/>
              <a:t>Herramientas TIC para exposición de plan de Investigación – uso de </a:t>
            </a:r>
            <a:r>
              <a:rPr lang="es-ES" sz="2800" b="1" dirty="0" err="1" smtClean="0"/>
              <a:t>Power</a:t>
            </a:r>
            <a:r>
              <a:rPr lang="es-ES" sz="2800" b="1" dirty="0" smtClean="0"/>
              <a:t> Point</a:t>
            </a:r>
            <a:endParaRPr lang="en-US" sz="2800" b="1" dirty="0"/>
          </a:p>
        </p:txBody>
      </p:sp>
      <p:sp>
        <p:nvSpPr>
          <p:cNvPr id="3" name="Content Placeholder 2"/>
          <p:cNvSpPr>
            <a:spLocks noGrp="1"/>
          </p:cNvSpPr>
          <p:nvPr>
            <p:ph sz="quarter" idx="1"/>
          </p:nvPr>
        </p:nvSpPr>
        <p:spPr/>
        <p:txBody>
          <a:bodyPr/>
          <a:lstStyle/>
          <a:p>
            <a:r>
              <a:rPr lang="en-US" dirty="0" smtClean="0"/>
              <a:t>EJM. PPT DE CARMEN Y MARTA</a:t>
            </a:r>
            <a:endParaRPr lang="en-US" dirty="0"/>
          </a:p>
        </p:txBody>
      </p:sp>
      <p:sp>
        <p:nvSpPr>
          <p:cNvPr id="4" name="Action Button: Document 3">
            <a:hlinkClick r:id="" action="ppaction://noaction" highlightClick="1"/>
          </p:cNvPr>
          <p:cNvSpPr/>
          <p:nvPr/>
        </p:nvSpPr>
        <p:spPr>
          <a:xfrm>
            <a:off x="3352800" y="1828800"/>
            <a:ext cx="3048000" cy="3200400"/>
          </a:xfrm>
          <a:prstGeom prst="actionButton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gn="ctr">
              <a:buNone/>
            </a:pPr>
            <a:endParaRPr lang="en-US" sz="4800" dirty="0" smtClean="0"/>
          </a:p>
          <a:p>
            <a:pPr algn="ctr">
              <a:buNone/>
            </a:pPr>
            <a:endParaRPr lang="en-US" sz="4800" dirty="0" smtClean="0"/>
          </a:p>
          <a:p>
            <a:pPr algn="ctr">
              <a:buNone/>
            </a:pPr>
            <a:r>
              <a:rPr lang="en-US" sz="4800" dirty="0" smtClean="0"/>
              <a:t>ADICIONAL</a:t>
            </a:r>
            <a:endParaRPr lang="en-US" sz="4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normAutofit fontScale="90000"/>
          </a:bodyPr>
          <a:lstStyle/>
          <a:p>
            <a:pPr algn="ctr"/>
            <a:r>
              <a:rPr lang="es-PE" b="1" dirty="0" smtClean="0">
                <a:solidFill>
                  <a:schemeClr val="tx1"/>
                </a:solidFill>
              </a:rPr>
              <a:t>Proyecto de investigación científica y/o tecnológica</a:t>
            </a:r>
            <a:endParaRPr lang="es-PE" b="1" dirty="0">
              <a:solidFill>
                <a:schemeClr val="tx1"/>
              </a:solidFill>
            </a:endParaRPr>
          </a:p>
        </p:txBody>
      </p:sp>
      <p:sp>
        <p:nvSpPr>
          <p:cNvPr id="3" name="Content Placeholder 2"/>
          <p:cNvSpPr>
            <a:spLocks noGrp="1"/>
          </p:cNvSpPr>
          <p:nvPr>
            <p:ph sz="quarter" idx="1"/>
          </p:nvPr>
        </p:nvSpPr>
        <p:spPr>
          <a:xfrm>
            <a:off x="457200" y="1447800"/>
            <a:ext cx="8229600" cy="3962400"/>
          </a:xfrm>
        </p:spPr>
        <p:txBody>
          <a:bodyPr>
            <a:noAutofit/>
          </a:bodyPr>
          <a:lstStyle/>
          <a:p>
            <a:r>
              <a:rPr lang="es-ES" sz="3200" dirty="0" smtClean="0"/>
              <a:t>El </a:t>
            </a:r>
            <a:r>
              <a:rPr lang="es-ES" sz="3200" b="1" dirty="0" smtClean="0">
                <a:solidFill>
                  <a:srgbClr val="C00000"/>
                </a:solidFill>
              </a:rPr>
              <a:t>planeamiento</a:t>
            </a:r>
            <a:r>
              <a:rPr lang="es-ES" sz="3200" dirty="0" smtClean="0"/>
              <a:t> de algo en el cual se indican y justifican los conjuntos de acciones necesarias, en base a la </a:t>
            </a:r>
            <a:r>
              <a:rPr lang="es-ES" sz="3200" b="1" dirty="0" smtClean="0">
                <a:solidFill>
                  <a:srgbClr val="00B050"/>
                </a:solidFill>
              </a:rPr>
              <a:t>metodología de la investigación científica</a:t>
            </a:r>
            <a:r>
              <a:rPr lang="es-ES" sz="3200" dirty="0" smtClean="0"/>
              <a:t>, para alcanzar un objetivo determinado, dentro de determinados parámetros de </a:t>
            </a:r>
            <a:r>
              <a:rPr lang="es-ES" sz="3200" b="1" dirty="0" smtClean="0">
                <a:solidFill>
                  <a:srgbClr val="0070C0"/>
                </a:solidFill>
              </a:rPr>
              <a:t>concepción, tiempo y recursos.</a:t>
            </a:r>
            <a:endParaRPr lang="en-US" sz="3200"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a:solidFill>
            <a:schemeClr val="accent4">
              <a:lumMod val="60000"/>
              <a:lumOff val="40000"/>
            </a:schemeClr>
          </a:solidFill>
        </p:spPr>
        <p:txBody>
          <a:bodyPr>
            <a:normAutofit/>
          </a:bodyPr>
          <a:lstStyle/>
          <a:p>
            <a:r>
              <a:rPr lang="es-ES" dirty="0" smtClean="0"/>
              <a:t>¿Qué son las Normas APA?</a:t>
            </a:r>
            <a:endParaRPr lang="en-US" dirty="0"/>
          </a:p>
        </p:txBody>
      </p:sp>
      <p:sp>
        <p:nvSpPr>
          <p:cNvPr id="3" name="Content Placeholder 2"/>
          <p:cNvSpPr>
            <a:spLocks noGrp="1"/>
          </p:cNvSpPr>
          <p:nvPr>
            <p:ph sz="quarter" idx="1"/>
          </p:nvPr>
        </p:nvSpPr>
        <p:spPr>
          <a:xfrm>
            <a:off x="457200" y="1219200"/>
            <a:ext cx="8229600" cy="3810000"/>
          </a:xfrm>
          <a:solidFill>
            <a:schemeClr val="accent5">
              <a:lumMod val="20000"/>
              <a:lumOff val="80000"/>
            </a:schemeClr>
          </a:solidFill>
        </p:spPr>
        <p:txBody>
          <a:bodyPr/>
          <a:lstStyle/>
          <a:p>
            <a:pPr fontAlgn="base"/>
            <a:r>
              <a:rPr lang="es-ES" dirty="0" smtClean="0"/>
              <a:t>Las Normas APA es el estilo de organización y presentación de información más usado en el área de las ciencias sociales. Estas se encuentran publicadas bajo un Manual que permite tener al alcance las formas en que se debe presentar un artículo científico. </a:t>
            </a:r>
          </a:p>
          <a:p>
            <a:pPr fontAlgn="base"/>
            <a:r>
              <a:rPr lang="es-ES" dirty="0" smtClean="0"/>
              <a:t>Aspectos más relevantes del manual se mencionan: referencias, citas, elaboración y presentación de tablas y figuras, encabezados y seriación, entre otros.</a:t>
            </a:r>
          </a:p>
          <a:p>
            <a:endParaRPr lang="en-US"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2"/>
          <a:srcRect/>
          <a:stretch>
            <a:fillRect/>
          </a:stretch>
        </p:blipFill>
        <p:spPr bwMode="auto">
          <a:xfrm>
            <a:off x="1447800" y="381000"/>
            <a:ext cx="6081712" cy="613043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60000"/>
              <a:lumOff val="40000"/>
            </a:schemeClr>
          </a:solidFill>
        </p:spPr>
        <p:txBody>
          <a:bodyPr>
            <a:normAutofit fontScale="90000"/>
          </a:bodyPr>
          <a:lstStyle/>
          <a:p>
            <a:r>
              <a:rPr lang="es-ES" dirty="0" smtClean="0"/>
              <a:t>Las Normas APA establecen unas sencillas reglas para el formato del trabajo de grado</a:t>
            </a:r>
            <a:endParaRPr lang="en-US" dirty="0"/>
          </a:p>
        </p:txBody>
      </p:sp>
      <p:sp>
        <p:nvSpPr>
          <p:cNvPr id="3" name="Content Placeholder 2"/>
          <p:cNvSpPr>
            <a:spLocks noGrp="1"/>
          </p:cNvSpPr>
          <p:nvPr>
            <p:ph sz="quarter" idx="1"/>
          </p:nvPr>
        </p:nvSpPr>
        <p:spPr>
          <a:xfrm>
            <a:off x="457200" y="1219200"/>
            <a:ext cx="8229600" cy="3657600"/>
          </a:xfrm>
          <a:solidFill>
            <a:srgbClr val="FFC9CA"/>
          </a:solidFill>
        </p:spPr>
        <p:txBody>
          <a:bodyPr>
            <a:noAutofit/>
          </a:bodyPr>
          <a:lstStyle/>
          <a:p>
            <a:pPr fontAlgn="base"/>
            <a:r>
              <a:rPr lang="es-ES" sz="1600" dirty="0" smtClean="0"/>
              <a:t>Tipo y tamaño de letra preferido: Times New </a:t>
            </a:r>
            <a:r>
              <a:rPr lang="es-ES" sz="1600" dirty="0" err="1" smtClean="0"/>
              <a:t>Roman</a:t>
            </a:r>
            <a:r>
              <a:rPr lang="es-ES" sz="1600" dirty="0" smtClean="0"/>
              <a:t> a 12 puntos. En este aspecto las Normas APA recomienda este tipo de letra de la familia </a:t>
            </a:r>
            <a:r>
              <a:rPr lang="es-ES" sz="1600" dirty="0" err="1" smtClean="0"/>
              <a:t>serif</a:t>
            </a:r>
            <a:r>
              <a:rPr lang="es-ES" sz="1600" dirty="0" smtClean="0"/>
              <a:t> para el cuerpo del trabajo porque facilita la legibilidad y las tipografías </a:t>
            </a:r>
            <a:r>
              <a:rPr lang="es-ES" sz="1600" dirty="0" err="1" smtClean="0"/>
              <a:t>sans</a:t>
            </a:r>
            <a:r>
              <a:rPr lang="es-ES" sz="1600" dirty="0" smtClean="0"/>
              <a:t> </a:t>
            </a:r>
            <a:r>
              <a:rPr lang="es-ES" sz="1600" dirty="0" err="1" smtClean="0"/>
              <a:t>serif</a:t>
            </a:r>
            <a:r>
              <a:rPr lang="es-ES" sz="1600" dirty="0" smtClean="0"/>
              <a:t> en las figuras. Debes evitar tipos de letras compactos o de palo seco.</a:t>
            </a:r>
          </a:p>
          <a:p>
            <a:pPr fontAlgn="base"/>
            <a:r>
              <a:rPr lang="es-ES" sz="1600" dirty="0" smtClean="0"/>
              <a:t>El interlineado: debe ser a doble espacio en todo el texto, esto incluye notas a pie, citas, listas de referencias. El espacio sencillo o de 1,5 solo debe usarse para tablas y figuras.</a:t>
            </a:r>
          </a:p>
          <a:p>
            <a:pPr fontAlgn="base"/>
            <a:r>
              <a:rPr lang="es-ES" sz="1600" dirty="0" smtClean="0"/>
              <a:t>La sangría y los caracteres especiales como los diacríticos, letras acentuadas, signos matemáticos, símbolos, letras griegas deben hacerse con las funciones de tu procesador de texto, por ejemplo Word. Esto ayudará a dar uniformidad al texto.</a:t>
            </a:r>
          </a:p>
          <a:p>
            <a:pPr fontAlgn="base"/>
            <a:r>
              <a:rPr lang="es-ES" sz="1600" dirty="0" smtClean="0"/>
              <a:t>El estilo de alineado debe ser a la izquierda, también llamado quebrado o en bandera. Las </a:t>
            </a:r>
            <a:r>
              <a:rPr lang="es-ES" sz="1600" b="1" dirty="0" smtClean="0"/>
              <a:t>Normas APA</a:t>
            </a:r>
            <a:r>
              <a:rPr lang="es-ES" sz="1600" dirty="0" smtClean="0"/>
              <a:t> recomiendan no hacer líneas de más de 16,51 cm, pero como es difícil llevar una medición de cada línea puedes evitar cortar palabras con guiones</a:t>
            </a:r>
          </a:p>
          <a:p>
            <a:pPr fontAlgn="base"/>
            <a:r>
              <a:rPr lang="es-ES" sz="1600" dirty="0" smtClean="0"/>
              <a:t>Los márgenes deben ser todos uniformes, la recomendación es de 2,54 cm.</a:t>
            </a:r>
          </a:p>
        </p:txBody>
      </p:sp>
      <p:sp>
        <p:nvSpPr>
          <p:cNvPr id="4" name="Rectangle 3"/>
          <p:cNvSpPr/>
          <p:nvPr/>
        </p:nvSpPr>
        <p:spPr>
          <a:xfrm>
            <a:off x="457200" y="5029200"/>
            <a:ext cx="8229600" cy="1200329"/>
          </a:xfrm>
          <a:prstGeom prst="rect">
            <a:avLst/>
          </a:prstGeom>
          <a:solidFill>
            <a:srgbClr val="0070C0"/>
          </a:solidFill>
        </p:spPr>
        <p:txBody>
          <a:bodyPr wrap="square">
            <a:spAutoFit/>
          </a:bodyPr>
          <a:lstStyle/>
          <a:p>
            <a:pPr algn="ctr" fontAlgn="base"/>
            <a:r>
              <a:rPr lang="es-ES" b="1" dirty="0" smtClean="0">
                <a:solidFill>
                  <a:schemeClr val="bg1"/>
                </a:solidFill>
              </a:rPr>
              <a:t>Nota</a:t>
            </a:r>
            <a:r>
              <a:rPr lang="es-ES" dirty="0" smtClean="0">
                <a:solidFill>
                  <a:schemeClr val="bg1"/>
                </a:solidFill>
              </a:rPr>
              <a:t>: algunas universidades e instituciones establecen normas diferentes para la presentación de tesis, por ejemplo, un interlineado o márgenes de diferente medida. Si ese es tu caso, solo debes combinar las disposiciones de tu casa de estudio con las Normas APA.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linds(horizont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ox(in)">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a:solidFill>
            <a:schemeClr val="bg2">
              <a:lumMod val="90000"/>
            </a:schemeClr>
          </a:solidFill>
        </p:spPr>
        <p:txBody>
          <a:bodyPr/>
          <a:lstStyle/>
          <a:p>
            <a:pPr algn="ctr"/>
            <a:r>
              <a:rPr lang="es-PE" b="1" dirty="0" smtClean="0"/>
              <a:t>Tópicos del taller</a:t>
            </a:r>
            <a:endParaRPr lang="es-PE" b="1" dirty="0"/>
          </a:p>
        </p:txBody>
      </p:sp>
      <p:sp>
        <p:nvSpPr>
          <p:cNvPr id="3073" name="Rectangle 1"/>
          <p:cNvSpPr>
            <a:spLocks noChangeArrowheads="1"/>
          </p:cNvSpPr>
          <p:nvPr/>
        </p:nvSpPr>
        <p:spPr bwMode="auto">
          <a:xfrm>
            <a:off x="457200" y="1066801"/>
            <a:ext cx="3962400" cy="2400657"/>
          </a:xfrm>
          <a:prstGeom prst="rect">
            <a:avLst/>
          </a:prstGeom>
          <a:solidFill>
            <a:schemeClr val="accent4">
              <a:lumMod val="40000"/>
              <a:lumOff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ETAPA 1</a:t>
            </a:r>
            <a:endParaRPr kumimoji="0" lang="en-US" sz="1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ea typeface="Calibri" pitchFamily="34" charset="0"/>
                <a:cs typeface="Times New Roman" pitchFamily="18" charset="0"/>
              </a:rPr>
              <a:t>- Investigación</a:t>
            </a:r>
            <a:endParaRPr kumimoji="0" lang="en-US" sz="1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ea typeface="Calibri" pitchFamily="34" charset="0"/>
                <a:cs typeface="Cambria" pitchFamily="18" charset="0"/>
              </a:rPr>
              <a:t>- Viabilidad y selección de un tema de investigación</a:t>
            </a:r>
            <a:endParaRPr kumimoji="0" lang="en-US" sz="1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b="0" i="0" u="none" strike="noStrike" cap="none" normalizeH="0" baseline="0" dirty="0" smtClean="0">
                <a:ln>
                  <a:noFill/>
                </a:ln>
                <a:solidFill>
                  <a:schemeClr val="tx1"/>
                </a:solidFill>
                <a:effectLst/>
                <a:ea typeface="Calibri" pitchFamily="34" charset="0"/>
                <a:cs typeface="Cambria" pitchFamily="18" charset="0"/>
              </a:rPr>
              <a:t>Problemática y Problemas de la Investigación</a:t>
            </a:r>
          </a:p>
          <a:p>
            <a:pPr lvl="0" eaLnBrk="0" fontAlgn="base" hangingPunct="0">
              <a:spcBef>
                <a:spcPct val="0"/>
              </a:spcBef>
              <a:spcAft>
                <a:spcPct val="0"/>
              </a:spcAft>
              <a:buFontTx/>
              <a:buChar char="-"/>
            </a:pPr>
            <a:r>
              <a:rPr lang="es-ES" dirty="0" smtClean="0">
                <a:ea typeface="Calibri" pitchFamily="34" charset="0"/>
                <a:cs typeface="Cambria" pitchFamily="18" charset="0"/>
              </a:rPr>
              <a:t> Justificación</a:t>
            </a:r>
            <a:endParaRPr kumimoji="0" lang="en-US"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ea typeface="Calibri" pitchFamily="34" charset="0"/>
                <a:cs typeface="Cambria" pitchFamily="18" charset="0"/>
              </a:rPr>
              <a:t>- Objetivos de la Investigación</a:t>
            </a:r>
            <a:endParaRPr kumimoji="0" lang="es-ES" sz="3200" b="0" i="0" u="none" strike="noStrike" cap="none" normalizeH="0" baseline="0" dirty="0" smtClean="0">
              <a:ln>
                <a:noFill/>
              </a:ln>
              <a:solidFill>
                <a:schemeClr val="tx1"/>
              </a:solidFill>
              <a:effectLst/>
              <a:cs typeface="Arial" pitchFamily="34" charset="0"/>
            </a:endParaRPr>
          </a:p>
        </p:txBody>
      </p:sp>
      <p:sp>
        <p:nvSpPr>
          <p:cNvPr id="6" name="Rectangle 1"/>
          <p:cNvSpPr>
            <a:spLocks noChangeArrowheads="1"/>
          </p:cNvSpPr>
          <p:nvPr/>
        </p:nvSpPr>
        <p:spPr bwMode="auto">
          <a:xfrm>
            <a:off x="457200" y="3581400"/>
            <a:ext cx="3962400" cy="2608406"/>
          </a:xfrm>
          <a:prstGeom prst="rect">
            <a:avLst/>
          </a:prstGeom>
          <a:solidFill>
            <a:srgbClr val="FFB7B7"/>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ETAPA 3</a:t>
            </a:r>
            <a:endParaRPr kumimoji="0" lang="en-US" sz="1100" b="1" i="0" u="none" strike="noStrike" cap="none" normalizeH="0" baseline="0" dirty="0" smtClean="0">
              <a:ln>
                <a:noFill/>
              </a:ln>
              <a:solidFill>
                <a:schemeClr val="tx1"/>
              </a:solidFill>
              <a:effectLst/>
              <a:latin typeface="Arial" pitchFamily="34" charset="0"/>
              <a:cs typeface="Arial" pitchFamily="34" charset="0"/>
            </a:endParaRPr>
          </a:p>
          <a:p>
            <a:r>
              <a:rPr lang="es-ES" dirty="0"/>
              <a:t>- Pilares básicos de la Investigación</a:t>
            </a:r>
            <a:endParaRPr lang="en-US" dirty="0"/>
          </a:p>
          <a:p>
            <a:r>
              <a:rPr lang="es-ES" dirty="0"/>
              <a:t>- Materiales y Métodos</a:t>
            </a:r>
            <a:endParaRPr lang="en-US" dirty="0"/>
          </a:p>
          <a:p>
            <a:r>
              <a:rPr lang="es-ES" dirty="0"/>
              <a:t>- Simulación de Procesos</a:t>
            </a:r>
            <a:endParaRPr lang="en-US" dirty="0"/>
          </a:p>
          <a:p>
            <a:pPr>
              <a:buFontTx/>
              <a:buChar char="-"/>
            </a:pPr>
            <a:r>
              <a:rPr lang="es-ES" dirty="0" smtClean="0"/>
              <a:t> Diseño </a:t>
            </a:r>
            <a:r>
              <a:rPr lang="es-ES" dirty="0"/>
              <a:t>de </a:t>
            </a:r>
            <a:r>
              <a:rPr lang="es-ES" dirty="0" smtClean="0"/>
              <a:t>Experimentos</a:t>
            </a:r>
          </a:p>
          <a:p>
            <a:endParaRPr kumimoji="0" lang="es-ES" sz="2400" b="0" i="0" u="none" strike="noStrike" cap="none" normalizeH="0" baseline="0" dirty="0">
              <a:ln>
                <a:noFill/>
              </a:ln>
              <a:solidFill>
                <a:schemeClr val="tx1"/>
              </a:solidFill>
              <a:effectLst/>
              <a:cs typeface="Arial" pitchFamily="34" charset="0"/>
            </a:endParaRPr>
          </a:p>
          <a:p>
            <a:endParaRPr lang="es-ES" sz="1100" dirty="0" smtClean="0">
              <a:cs typeface="Arial" pitchFamily="34" charset="0"/>
            </a:endParaRPr>
          </a:p>
          <a:p>
            <a:endParaRPr lang="es-ES" sz="1100" dirty="0">
              <a:cs typeface="Arial" pitchFamily="34" charset="0"/>
            </a:endParaRPr>
          </a:p>
          <a:p>
            <a:endParaRPr lang="es-ES" sz="1100" dirty="0" smtClean="0">
              <a:cs typeface="Arial" pitchFamily="34" charset="0"/>
            </a:endParaRPr>
          </a:p>
          <a:p>
            <a:endParaRPr lang="es-ES" sz="1050" dirty="0" smtClean="0">
              <a:cs typeface="Arial" pitchFamily="34" charset="0"/>
            </a:endParaRPr>
          </a:p>
        </p:txBody>
      </p:sp>
      <p:sp>
        <p:nvSpPr>
          <p:cNvPr id="7" name="Rectangle 1"/>
          <p:cNvSpPr>
            <a:spLocks noChangeArrowheads="1"/>
          </p:cNvSpPr>
          <p:nvPr/>
        </p:nvSpPr>
        <p:spPr bwMode="auto">
          <a:xfrm>
            <a:off x="4572000" y="1066800"/>
            <a:ext cx="4114800" cy="2400657"/>
          </a:xfrm>
          <a:prstGeom prst="rect">
            <a:avLst/>
          </a:prstGeom>
          <a:solidFill>
            <a:srgbClr val="E2CFF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ETAPA 2</a:t>
            </a:r>
            <a:endParaRPr kumimoji="0" lang="en-US" sz="1100" b="1" i="0" u="none" strike="noStrike" cap="none" normalizeH="0" baseline="0" dirty="0" smtClean="0">
              <a:ln>
                <a:noFill/>
              </a:ln>
              <a:solidFill>
                <a:schemeClr val="tx1"/>
              </a:solidFill>
              <a:effectLst/>
              <a:latin typeface="Arial" pitchFamily="34" charset="0"/>
              <a:cs typeface="Arial" pitchFamily="34" charset="0"/>
            </a:endParaRPr>
          </a:p>
          <a:p>
            <a:r>
              <a:rPr lang="es-ES" dirty="0"/>
              <a:t>- </a:t>
            </a:r>
            <a:r>
              <a:rPr lang="es-ES" dirty="0" smtClean="0"/>
              <a:t>Aspectos </a:t>
            </a:r>
            <a:r>
              <a:rPr lang="es-ES" dirty="0"/>
              <a:t>importantes de la Investigación</a:t>
            </a:r>
            <a:endParaRPr lang="en-US" dirty="0"/>
          </a:p>
          <a:p>
            <a:r>
              <a:rPr lang="es-ES" dirty="0"/>
              <a:t>- </a:t>
            </a:r>
            <a:r>
              <a:rPr lang="es-ES" dirty="0" smtClean="0"/>
              <a:t>Antecedentes </a:t>
            </a:r>
            <a:r>
              <a:rPr lang="es-ES" dirty="0"/>
              <a:t>de la Investigación</a:t>
            </a:r>
            <a:endParaRPr lang="en-US" dirty="0"/>
          </a:p>
          <a:p>
            <a:r>
              <a:rPr lang="es-ES" dirty="0"/>
              <a:t>- Estado de Arte de la investigación</a:t>
            </a:r>
            <a:endParaRPr lang="en-US" dirty="0"/>
          </a:p>
          <a:p>
            <a:pPr>
              <a:buFontTx/>
              <a:buChar char="-"/>
            </a:pPr>
            <a:r>
              <a:rPr lang="es-ES" dirty="0" smtClean="0"/>
              <a:t> Hipótesis </a:t>
            </a:r>
            <a:r>
              <a:rPr lang="es-ES" dirty="0"/>
              <a:t>de la </a:t>
            </a:r>
            <a:r>
              <a:rPr lang="es-ES" dirty="0" smtClean="0"/>
              <a:t>Investigación</a:t>
            </a:r>
          </a:p>
          <a:p>
            <a:endParaRPr lang="es-ES" sz="300" dirty="0" smtClean="0"/>
          </a:p>
          <a:p>
            <a:endParaRPr lang="en-US"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3200" b="0" i="0" u="none" strike="noStrike" cap="none" normalizeH="0" baseline="0" dirty="0" smtClean="0">
              <a:ln>
                <a:noFill/>
              </a:ln>
              <a:solidFill>
                <a:schemeClr val="tx1"/>
              </a:solidFill>
              <a:effectLst/>
              <a:cs typeface="Arial" pitchFamily="34" charset="0"/>
            </a:endParaRPr>
          </a:p>
        </p:txBody>
      </p:sp>
      <p:sp>
        <p:nvSpPr>
          <p:cNvPr id="8" name="Rectangle 1"/>
          <p:cNvSpPr>
            <a:spLocks noChangeArrowheads="1"/>
          </p:cNvSpPr>
          <p:nvPr/>
        </p:nvSpPr>
        <p:spPr bwMode="auto">
          <a:xfrm>
            <a:off x="4572000" y="3581400"/>
            <a:ext cx="4114800" cy="2677656"/>
          </a:xfrm>
          <a:prstGeom prst="rect">
            <a:avLst/>
          </a:prstGeom>
          <a:solidFill>
            <a:schemeClr val="accent3">
              <a:lumMod val="40000"/>
              <a:lumOff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ETAPA 4</a:t>
            </a:r>
            <a:endParaRPr kumimoji="0" lang="en-US" sz="1100" b="1" i="0" u="none" strike="noStrike" cap="none" normalizeH="0" baseline="0" dirty="0" smtClean="0">
              <a:ln>
                <a:noFill/>
              </a:ln>
              <a:solidFill>
                <a:schemeClr val="tx1"/>
              </a:solidFill>
              <a:effectLst/>
              <a:latin typeface="Arial" pitchFamily="34" charset="0"/>
              <a:cs typeface="Arial" pitchFamily="34" charset="0"/>
            </a:endParaRPr>
          </a:p>
          <a:p>
            <a:r>
              <a:rPr lang="es-ES" dirty="0"/>
              <a:t>- Aspectos Relevantes en la Investigación</a:t>
            </a:r>
            <a:endParaRPr lang="en-US" dirty="0"/>
          </a:p>
          <a:p>
            <a:r>
              <a:rPr lang="es-ES" dirty="0"/>
              <a:t>- Análisis y Discusión de Resultados</a:t>
            </a:r>
            <a:endParaRPr lang="en-US" dirty="0"/>
          </a:p>
          <a:p>
            <a:r>
              <a:rPr lang="es-ES" dirty="0"/>
              <a:t>- Conclusiones</a:t>
            </a:r>
            <a:endParaRPr lang="en-US" dirty="0"/>
          </a:p>
          <a:p>
            <a:r>
              <a:rPr lang="es-ES" dirty="0"/>
              <a:t>- Formato de Propuesta de plan de Investigación</a:t>
            </a:r>
            <a:endParaRPr lang="en-US" dirty="0"/>
          </a:p>
          <a:p>
            <a:r>
              <a:rPr lang="es-ES" dirty="0"/>
              <a:t>- Herramientas TIC para exposición de plan de Investigación – uso de </a:t>
            </a:r>
            <a:r>
              <a:rPr lang="es-ES" dirty="0" err="1"/>
              <a:t>Power</a:t>
            </a:r>
            <a:r>
              <a:rPr lang="es-ES" dirty="0"/>
              <a:t> Point</a:t>
            </a:r>
            <a:endParaRPr kumimoji="0" lang="es-ES" sz="32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3"/>
                                        </p:tgtEl>
                                        <p:attrNameLst>
                                          <p:attrName>style.visibility</p:attrName>
                                        </p:attrNameLst>
                                      </p:cBhvr>
                                      <p:to>
                                        <p:strVal val="visible"/>
                                      </p:to>
                                    </p:set>
                                    <p:animEffect transition="in" filter="checkerboard(across)">
                                      <p:cBhvr>
                                        <p:cTn id="7" dur="500"/>
                                        <p:tgtEl>
                                          <p:spTgt spid="307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 grpId="0" animBg="1"/>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METODOLOGIA EN LA INVESTIGACION CIENTIFICA"/>
          <p:cNvPicPr>
            <a:picLocks noChangeAspect="1" noChangeArrowheads="1"/>
          </p:cNvPicPr>
          <p:nvPr/>
        </p:nvPicPr>
        <p:blipFill>
          <a:blip r:embed="rId2"/>
          <a:srcRect/>
          <a:stretch>
            <a:fillRect/>
          </a:stretch>
        </p:blipFill>
        <p:spPr bwMode="auto">
          <a:xfrm>
            <a:off x="1371600" y="381000"/>
            <a:ext cx="6713758" cy="2743200"/>
          </a:xfrm>
          <a:prstGeom prst="rect">
            <a:avLst/>
          </a:prstGeom>
          <a:noFill/>
        </p:spPr>
      </p:pic>
      <p:pic>
        <p:nvPicPr>
          <p:cNvPr id="2052" name="Picture 4" descr="Imagen relacionada"/>
          <p:cNvPicPr>
            <a:picLocks noChangeAspect="1" noChangeArrowheads="1"/>
          </p:cNvPicPr>
          <p:nvPr/>
        </p:nvPicPr>
        <p:blipFill>
          <a:blip r:embed="rId3"/>
          <a:srcRect/>
          <a:stretch>
            <a:fillRect/>
          </a:stretch>
        </p:blipFill>
        <p:spPr bwMode="auto">
          <a:xfrm>
            <a:off x="838200" y="3276600"/>
            <a:ext cx="7696200" cy="3276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to="" calcmode="lin" valueType="num">
                                      <p:cBhvr>
                                        <p:cTn id="7" dur="1" fill="hold"/>
                                        <p:tgtEl>
                                          <p:spTgt spid="205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381000"/>
            <a:ext cx="8229600" cy="5984022"/>
          </a:xfrm>
          <a:prstGeom prst="rect">
            <a:avLst/>
          </a:prstGeom>
          <a:solidFill>
            <a:schemeClr val="accent5">
              <a:lumMod val="20000"/>
              <a:lumOff val="80000"/>
            </a:schemeClr>
          </a:solidFill>
        </p:spPr>
        <p:txBody>
          <a:bodyPr wrap="square">
            <a:spAutoFit/>
          </a:bodyPr>
          <a:lstStyle/>
          <a:p>
            <a:endParaRPr lang="en-US" sz="2400" dirty="0"/>
          </a:p>
          <a:p>
            <a:pPr algn="ctr"/>
            <a:r>
              <a:rPr lang="en-US" sz="2800" b="1" dirty="0" smtClean="0"/>
              <a:t>LA INVESTIGACION</a:t>
            </a:r>
          </a:p>
          <a:p>
            <a:pPr algn="ctr"/>
            <a:endParaRPr lang="en-US" sz="2400" b="1" dirty="0" smtClean="0"/>
          </a:p>
          <a:p>
            <a:r>
              <a:rPr lang="en-US" sz="2400" dirty="0" smtClean="0"/>
              <a:t>El </a:t>
            </a:r>
            <a:r>
              <a:rPr lang="en-US" sz="2400" dirty="0" err="1" smtClean="0"/>
              <a:t>Objetivo</a:t>
            </a:r>
            <a:r>
              <a:rPr lang="en-US" sz="2400" dirty="0" smtClean="0"/>
              <a:t> </a:t>
            </a:r>
            <a:r>
              <a:rPr lang="en-US" sz="2400" dirty="0" err="1" smtClean="0"/>
              <a:t>trascendental</a:t>
            </a:r>
            <a:r>
              <a:rPr lang="en-US" sz="2400" dirty="0" smtClean="0"/>
              <a:t> del </a:t>
            </a:r>
            <a:r>
              <a:rPr lang="en-US" sz="2400" dirty="0" err="1" smtClean="0"/>
              <a:t>Desarrollo</a:t>
            </a:r>
            <a:r>
              <a:rPr lang="en-US" sz="2400" dirty="0" smtClean="0"/>
              <a:t> de un </a:t>
            </a:r>
            <a:r>
              <a:rPr lang="en-US" sz="2400" dirty="0" err="1" smtClean="0"/>
              <a:t>trabajo</a:t>
            </a:r>
            <a:r>
              <a:rPr lang="en-US" sz="2400" dirty="0" smtClean="0"/>
              <a:t> de </a:t>
            </a:r>
            <a:r>
              <a:rPr lang="en-US" sz="2400" b="1" dirty="0" smtClean="0"/>
              <a:t>INVESTIGACIÓN</a:t>
            </a:r>
            <a:r>
              <a:rPr lang="en-US" sz="2400" dirty="0" smtClean="0"/>
              <a:t> </a:t>
            </a:r>
            <a:r>
              <a:rPr lang="en-US" sz="2400" dirty="0" err="1" smtClean="0"/>
              <a:t>debe</a:t>
            </a:r>
            <a:r>
              <a:rPr lang="en-US" sz="2400" dirty="0" smtClean="0"/>
              <a:t> </a:t>
            </a:r>
            <a:r>
              <a:rPr lang="en-US" sz="2400" dirty="0" err="1" smtClean="0"/>
              <a:t>conducir</a:t>
            </a:r>
            <a:r>
              <a:rPr lang="en-US" sz="2400" dirty="0" smtClean="0"/>
              <a:t> al: </a:t>
            </a:r>
          </a:p>
          <a:p>
            <a:endParaRPr lang="en-US" sz="2400" dirty="0"/>
          </a:p>
          <a:p>
            <a:pPr algn="ctr"/>
            <a:r>
              <a:rPr lang="en-US" sz="2800" b="1" dirty="0">
                <a:solidFill>
                  <a:srgbClr val="C00000"/>
                </a:solidFill>
              </a:rPr>
              <a:t>DESARROLLO DEL CONOCIMIENTO</a:t>
            </a:r>
          </a:p>
          <a:p>
            <a:endParaRPr lang="en-US" sz="2400" dirty="0" smtClean="0"/>
          </a:p>
          <a:p>
            <a:r>
              <a:rPr lang="en-US" sz="2400" dirty="0" err="1" smtClean="0"/>
              <a:t>Por</a:t>
            </a:r>
            <a:r>
              <a:rPr lang="en-US" sz="2400" dirty="0" smtClean="0"/>
              <a:t> </a:t>
            </a:r>
            <a:r>
              <a:rPr lang="en-US" sz="2400" dirty="0" err="1" smtClean="0"/>
              <a:t>tanto</a:t>
            </a:r>
            <a:r>
              <a:rPr lang="en-US" sz="2400" dirty="0" smtClean="0"/>
              <a:t>:</a:t>
            </a:r>
          </a:p>
          <a:p>
            <a:endParaRPr lang="en-US" sz="2400" dirty="0"/>
          </a:p>
          <a:p>
            <a:r>
              <a:rPr lang="en-US" sz="2400" dirty="0"/>
              <a:t></a:t>
            </a:r>
            <a:r>
              <a:rPr lang="en-US" sz="2400" dirty="0" err="1" smtClean="0"/>
              <a:t>Debe</a:t>
            </a:r>
            <a:r>
              <a:rPr lang="en-US" sz="2400" dirty="0" smtClean="0"/>
              <a:t> ser original</a:t>
            </a:r>
            <a:endParaRPr lang="en-US" sz="2400" dirty="0"/>
          </a:p>
          <a:p>
            <a:r>
              <a:rPr lang="en-US" sz="2400" dirty="0"/>
              <a:t>…</a:t>
            </a:r>
            <a:r>
              <a:rPr lang="en-US" sz="2400" dirty="0" err="1"/>
              <a:t>innovador</a:t>
            </a:r>
            <a:endParaRPr lang="en-US" sz="2400" dirty="0"/>
          </a:p>
          <a:p>
            <a:r>
              <a:rPr lang="en-US" sz="2400" dirty="0"/>
              <a:t></a:t>
            </a:r>
            <a:r>
              <a:rPr lang="en-US" sz="2400" dirty="0" err="1" smtClean="0"/>
              <a:t>Que</a:t>
            </a:r>
            <a:r>
              <a:rPr lang="en-US" sz="2400" dirty="0" smtClean="0"/>
              <a:t> </a:t>
            </a:r>
            <a:r>
              <a:rPr lang="en-US" sz="2400" dirty="0" err="1" smtClean="0"/>
              <a:t>contribuya</a:t>
            </a:r>
            <a:endParaRPr lang="en-US" sz="2400" dirty="0"/>
          </a:p>
          <a:p>
            <a:r>
              <a:rPr lang="en-US" sz="2400" dirty="0"/>
              <a:t></a:t>
            </a:r>
            <a:r>
              <a:rPr lang="en-US" sz="2400" dirty="0" err="1" smtClean="0"/>
              <a:t>Que</a:t>
            </a:r>
            <a:r>
              <a:rPr lang="en-US" sz="2400" dirty="0" smtClean="0"/>
              <a:t> </a:t>
            </a:r>
            <a:r>
              <a:rPr lang="en-US" sz="2400" dirty="0" err="1" smtClean="0"/>
              <a:t>satisfaga</a:t>
            </a:r>
            <a:r>
              <a:rPr lang="en-US" sz="2400" dirty="0" smtClean="0"/>
              <a:t> </a:t>
            </a:r>
            <a:r>
              <a:rPr lang="en-US" sz="2400" dirty="0" err="1" smtClean="0"/>
              <a:t>una</a:t>
            </a:r>
            <a:r>
              <a:rPr lang="en-US" sz="2400" dirty="0" smtClean="0"/>
              <a:t> </a:t>
            </a:r>
            <a:r>
              <a:rPr lang="en-US" sz="2400" dirty="0" err="1" smtClean="0"/>
              <a:t>necesidad</a:t>
            </a:r>
            <a:endParaRPr lang="en-US" sz="2400" dirty="0"/>
          </a:p>
          <a:p>
            <a:r>
              <a:rPr lang="en-US" sz="2400" dirty="0"/>
              <a:t></a:t>
            </a:r>
            <a:r>
              <a:rPr lang="en-US" sz="2400" dirty="0" err="1" smtClean="0"/>
              <a:t>Aporte</a:t>
            </a:r>
            <a:r>
              <a:rPr lang="en-US" sz="2400" dirty="0" smtClean="0"/>
              <a:t> </a:t>
            </a:r>
            <a:r>
              <a:rPr lang="en-US" sz="2400" dirty="0" err="1" smtClean="0"/>
              <a:t>nuevos</a:t>
            </a:r>
            <a:r>
              <a:rPr lang="en-US" sz="2400" dirty="0" smtClean="0"/>
              <a:t> </a:t>
            </a:r>
            <a:r>
              <a:rPr lang="en-US" sz="2400" dirty="0" err="1" smtClean="0"/>
              <a:t>conocimientos</a:t>
            </a:r>
            <a:endParaRPr lang="en-US" sz="2400" dirty="0"/>
          </a:p>
        </p:txBody>
      </p:sp>
      <p:pic>
        <p:nvPicPr>
          <p:cNvPr id="29698" name="Picture 2" descr="Resultado de imagen para las personas"/>
          <p:cNvPicPr>
            <a:picLocks noChangeAspect="1" noChangeArrowheads="1"/>
          </p:cNvPicPr>
          <p:nvPr/>
        </p:nvPicPr>
        <p:blipFill>
          <a:blip r:embed="rId2"/>
          <a:srcRect/>
          <a:stretch>
            <a:fillRect/>
          </a:stretch>
        </p:blipFill>
        <p:spPr bwMode="auto">
          <a:xfrm>
            <a:off x="4868334" y="4114800"/>
            <a:ext cx="4131731" cy="23241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box(in)">
                                      <p:cBhvr>
                                        <p:cTn id="7" dur="5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2895598" y="2800344"/>
            <a:ext cx="3436505" cy="130679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PROCESO DE INVESTIGACION</a:t>
            </a:r>
            <a:endParaRPr lang="en-US" sz="2000" b="1" dirty="0">
              <a:solidFill>
                <a:schemeClr val="tx1"/>
              </a:solidFill>
            </a:endParaRPr>
          </a:p>
        </p:txBody>
      </p:sp>
      <p:sp>
        <p:nvSpPr>
          <p:cNvPr id="9" name="Line Callout 1 8"/>
          <p:cNvSpPr/>
          <p:nvPr/>
        </p:nvSpPr>
        <p:spPr>
          <a:xfrm rot="10800000" flipV="1">
            <a:off x="1925845" y="1917481"/>
            <a:ext cx="1508709" cy="792836"/>
          </a:xfrm>
          <a:prstGeom prst="borderCallout1">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000" smtClean="0">
                <a:solidFill>
                  <a:schemeClr val="tx1"/>
                </a:solidFill>
              </a:rPr>
              <a:t>Recopilar informacion</a:t>
            </a:r>
            <a:endParaRPr lang="es-PE" sz="2000">
              <a:solidFill>
                <a:schemeClr val="tx1"/>
              </a:solidFill>
            </a:endParaRPr>
          </a:p>
        </p:txBody>
      </p:sp>
      <p:sp>
        <p:nvSpPr>
          <p:cNvPr id="10" name="Line Callout 1 9"/>
          <p:cNvSpPr/>
          <p:nvPr/>
        </p:nvSpPr>
        <p:spPr>
          <a:xfrm rot="10800000" flipH="1" flipV="1">
            <a:off x="5638800" y="1752600"/>
            <a:ext cx="1576202" cy="907301"/>
          </a:xfrm>
          <a:prstGeom prst="borderCallout1">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000" dirty="0" smtClean="0">
                <a:solidFill>
                  <a:schemeClr val="tx1"/>
                </a:solidFill>
              </a:rPr>
              <a:t>Organizar y sintetizar ideas</a:t>
            </a:r>
            <a:endParaRPr lang="es-PE" sz="2000" dirty="0">
              <a:solidFill>
                <a:schemeClr val="tx1"/>
              </a:solidFill>
            </a:endParaRPr>
          </a:p>
        </p:txBody>
      </p:sp>
      <p:sp>
        <p:nvSpPr>
          <p:cNvPr id="11" name="Line Callout 1 10"/>
          <p:cNvSpPr/>
          <p:nvPr/>
        </p:nvSpPr>
        <p:spPr>
          <a:xfrm rot="10800000" flipV="1">
            <a:off x="2590801" y="4572000"/>
            <a:ext cx="1508709" cy="792836"/>
          </a:xfrm>
          <a:prstGeom prst="borderCallout1">
            <a:avLst>
              <a:gd name="adj1" fmla="val 18750"/>
              <a:gd name="adj2" fmla="val -8333"/>
              <a:gd name="adj3" fmla="val -44468"/>
              <a:gd name="adj4" fmla="val -19490"/>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000" dirty="0" smtClean="0">
                <a:solidFill>
                  <a:schemeClr val="tx1"/>
                </a:solidFill>
              </a:rPr>
              <a:t>Técnicas de análisis </a:t>
            </a:r>
            <a:endParaRPr lang="es-PE" sz="2000" dirty="0">
              <a:solidFill>
                <a:schemeClr val="tx1"/>
              </a:solidFill>
            </a:endParaRPr>
          </a:p>
        </p:txBody>
      </p:sp>
      <p:sp>
        <p:nvSpPr>
          <p:cNvPr id="12" name="Line Callout 1 11"/>
          <p:cNvSpPr/>
          <p:nvPr/>
        </p:nvSpPr>
        <p:spPr>
          <a:xfrm rot="10800000" flipH="1" flipV="1">
            <a:off x="5181602" y="4572000"/>
            <a:ext cx="1751148" cy="792836"/>
          </a:xfrm>
          <a:prstGeom prst="borderCallout1">
            <a:avLst>
              <a:gd name="adj1" fmla="val 18750"/>
              <a:gd name="adj2" fmla="val -8333"/>
              <a:gd name="adj3" fmla="val -50041"/>
              <a:gd name="adj4" fmla="val -24892"/>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000" dirty="0" smtClean="0">
                <a:solidFill>
                  <a:schemeClr val="tx1"/>
                </a:solidFill>
              </a:rPr>
              <a:t>Herramientas metodológicas</a:t>
            </a:r>
            <a:endParaRPr lang="es-PE" sz="2000" dirty="0">
              <a:solidFill>
                <a:schemeClr val="tx1"/>
              </a:solidFill>
            </a:endParaRPr>
          </a:p>
        </p:txBody>
      </p:sp>
      <p:sp>
        <p:nvSpPr>
          <p:cNvPr id="13" name="Line Callout 1 12"/>
          <p:cNvSpPr/>
          <p:nvPr/>
        </p:nvSpPr>
        <p:spPr>
          <a:xfrm rot="10579122" flipV="1">
            <a:off x="391969" y="3411765"/>
            <a:ext cx="1508709" cy="390158"/>
          </a:xfrm>
          <a:prstGeom prst="borderCallout1">
            <a:avLst>
              <a:gd name="adj1" fmla="val 18750"/>
              <a:gd name="adj2" fmla="val -8333"/>
              <a:gd name="adj3" fmla="val 28318"/>
              <a:gd name="adj4" fmla="val -62499"/>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000" dirty="0" smtClean="0">
                <a:solidFill>
                  <a:schemeClr val="tx1"/>
                </a:solidFill>
              </a:rPr>
              <a:t>Otros…</a:t>
            </a:r>
            <a:endParaRPr lang="es-PE" sz="2000" dirty="0">
              <a:solidFill>
                <a:schemeClr val="tx1"/>
              </a:solidFill>
            </a:endParaRPr>
          </a:p>
        </p:txBody>
      </p:sp>
      <p:sp>
        <p:nvSpPr>
          <p:cNvPr id="15" name="Right Arrow 14"/>
          <p:cNvSpPr/>
          <p:nvPr/>
        </p:nvSpPr>
        <p:spPr>
          <a:xfrm>
            <a:off x="6400799" y="3301459"/>
            <a:ext cx="777205" cy="3484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6" name="TextBox 15"/>
          <p:cNvSpPr txBox="1"/>
          <p:nvPr/>
        </p:nvSpPr>
        <p:spPr>
          <a:xfrm>
            <a:off x="7239000" y="2819400"/>
            <a:ext cx="1676344" cy="1569660"/>
          </a:xfrm>
          <a:prstGeom prst="rect">
            <a:avLst/>
          </a:prstGeom>
          <a:noFill/>
        </p:spPr>
        <p:txBody>
          <a:bodyPr wrap="square" rtlCol="0">
            <a:spAutoFit/>
          </a:bodyPr>
          <a:lstStyle/>
          <a:p>
            <a:pPr>
              <a:buFont typeface="Wingdings" pitchFamily="2" charset="2"/>
              <a:buChar char="ü"/>
            </a:pPr>
            <a:r>
              <a:rPr lang="es-PE" sz="1600" b="1" dirty="0" smtClean="0"/>
              <a:t>Tesis</a:t>
            </a:r>
          </a:p>
          <a:p>
            <a:pPr>
              <a:buFont typeface="Wingdings" pitchFamily="2" charset="2"/>
              <a:buChar char="ü"/>
            </a:pPr>
            <a:r>
              <a:rPr lang="es-PE" sz="1600" b="1" dirty="0" smtClean="0"/>
              <a:t>Trabajo de investigación</a:t>
            </a:r>
          </a:p>
          <a:p>
            <a:pPr>
              <a:buFont typeface="Wingdings" pitchFamily="2" charset="2"/>
              <a:buChar char="ü"/>
            </a:pPr>
            <a:r>
              <a:rPr lang="es-PE" sz="1600" b="1" dirty="0" smtClean="0"/>
              <a:t>Publicaciones científicas </a:t>
            </a:r>
          </a:p>
          <a:p>
            <a:pPr>
              <a:buFont typeface="Wingdings" pitchFamily="2" charset="2"/>
              <a:buChar char="ü"/>
            </a:pPr>
            <a:r>
              <a:rPr lang="es-PE" sz="1600" b="1" dirty="0" smtClean="0"/>
              <a:t>otros</a:t>
            </a:r>
            <a:endParaRPr lang="es-PE" sz="1600" b="1" dirty="0"/>
          </a:p>
        </p:txBody>
      </p:sp>
      <p:sp>
        <p:nvSpPr>
          <p:cNvPr id="14" name="TextBox 13"/>
          <p:cNvSpPr txBox="1"/>
          <p:nvPr/>
        </p:nvSpPr>
        <p:spPr>
          <a:xfrm>
            <a:off x="2819400" y="609600"/>
            <a:ext cx="3581400" cy="461665"/>
          </a:xfrm>
          <a:prstGeom prst="rect">
            <a:avLst/>
          </a:prstGeom>
          <a:solidFill>
            <a:schemeClr val="accent4">
              <a:lumMod val="20000"/>
              <a:lumOff val="80000"/>
            </a:schemeClr>
          </a:solidFill>
        </p:spPr>
        <p:txBody>
          <a:bodyPr wrap="square" rtlCol="0">
            <a:spAutoFit/>
          </a:bodyPr>
          <a:lstStyle/>
          <a:p>
            <a:pPr algn="ctr"/>
            <a:r>
              <a:rPr lang="en-US" sz="2400" b="1" dirty="0" smtClean="0"/>
              <a:t>INVESTIGACION</a:t>
            </a:r>
            <a:endParaRPr lang="en-US" sz="24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33400" y="457200"/>
            <a:ext cx="7924800" cy="461665"/>
          </a:xfrm>
          <a:prstGeom prst="rect">
            <a:avLst/>
          </a:prstGeom>
          <a:solidFill>
            <a:schemeClr val="accent4">
              <a:lumMod val="20000"/>
              <a:lumOff val="80000"/>
            </a:schemeClr>
          </a:solidFill>
        </p:spPr>
        <p:txBody>
          <a:bodyPr wrap="square" rtlCol="0">
            <a:spAutoFit/>
          </a:bodyPr>
          <a:lstStyle/>
          <a:p>
            <a:pPr algn="ctr"/>
            <a:r>
              <a:rPr kumimoji="0" lang="es-ES" sz="2400" b="1" i="0" u="none" strike="noStrike" cap="none" normalizeH="0" baseline="0" dirty="0" smtClean="0">
                <a:ln>
                  <a:noFill/>
                </a:ln>
                <a:solidFill>
                  <a:schemeClr val="tx1"/>
                </a:solidFill>
                <a:effectLst/>
                <a:ea typeface="Calibri" pitchFamily="34" charset="0"/>
                <a:cs typeface="Cambria" pitchFamily="18" charset="0"/>
              </a:rPr>
              <a:t>Viabilidad y selección de un tema de investigación</a:t>
            </a:r>
            <a:endParaRPr lang="en-US" sz="2400" b="1" dirty="0"/>
          </a:p>
        </p:txBody>
      </p:sp>
      <p:pic>
        <p:nvPicPr>
          <p:cNvPr id="30722" name="Picture 2"/>
          <p:cNvPicPr>
            <a:picLocks noChangeAspect="1" noChangeArrowheads="1"/>
          </p:cNvPicPr>
          <p:nvPr/>
        </p:nvPicPr>
        <p:blipFill>
          <a:blip r:embed="rId2"/>
          <a:srcRect/>
          <a:stretch>
            <a:fillRect/>
          </a:stretch>
        </p:blipFill>
        <p:spPr bwMode="auto">
          <a:xfrm>
            <a:off x="609600" y="1447800"/>
            <a:ext cx="7953375" cy="5410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609600" y="381000"/>
            <a:ext cx="7924800" cy="461665"/>
          </a:xfrm>
          <a:prstGeom prst="rect">
            <a:avLst/>
          </a:prstGeom>
          <a:solidFill>
            <a:schemeClr val="accent4">
              <a:lumMod val="20000"/>
              <a:lumOff val="80000"/>
            </a:schemeClr>
          </a:solidFill>
        </p:spPr>
        <p:txBody>
          <a:bodyPr wrap="square" rtlCol="0">
            <a:spAutoFit/>
          </a:bodyPr>
          <a:lstStyle/>
          <a:p>
            <a:pPr algn="ctr"/>
            <a:r>
              <a:rPr lang="es-ES" sz="2400" b="1" dirty="0" smtClean="0"/>
              <a:t>Tópico elegido:</a:t>
            </a:r>
            <a:endParaRPr lang="en-US" sz="2400" b="1" dirty="0"/>
          </a:p>
        </p:txBody>
      </p:sp>
      <p:sp>
        <p:nvSpPr>
          <p:cNvPr id="6" name="Rectangle 5"/>
          <p:cNvSpPr/>
          <p:nvPr/>
        </p:nvSpPr>
        <p:spPr>
          <a:xfrm>
            <a:off x="609600" y="1143000"/>
            <a:ext cx="8001000" cy="4893647"/>
          </a:xfrm>
          <a:prstGeom prst="rect">
            <a:avLst/>
          </a:prstGeom>
          <a:solidFill>
            <a:schemeClr val="accent5">
              <a:lumMod val="20000"/>
              <a:lumOff val="80000"/>
            </a:schemeClr>
          </a:solidFill>
        </p:spPr>
        <p:txBody>
          <a:bodyPr wrap="square">
            <a:spAutoFit/>
          </a:bodyPr>
          <a:lstStyle/>
          <a:p>
            <a:r>
              <a:rPr lang="en-US" sz="2400" dirty="0" err="1" smtClean="0"/>
              <a:t>Empezando</a:t>
            </a:r>
            <a:r>
              <a:rPr lang="en-US" sz="2400" dirty="0" smtClean="0"/>
              <a:t> </a:t>
            </a:r>
            <a:r>
              <a:rPr lang="en-US" sz="2400" dirty="0" err="1" smtClean="0"/>
              <a:t>por</a:t>
            </a:r>
            <a:r>
              <a:rPr lang="en-US" sz="2400" dirty="0" smtClean="0"/>
              <a:t> </a:t>
            </a:r>
            <a:r>
              <a:rPr lang="en-US" sz="2400" dirty="0" err="1" smtClean="0"/>
              <a:t>conocer</a:t>
            </a:r>
            <a:r>
              <a:rPr lang="en-US" sz="2400" dirty="0" smtClean="0"/>
              <a:t> el </a:t>
            </a:r>
            <a:r>
              <a:rPr lang="en-US" sz="2400" dirty="0" err="1" smtClean="0"/>
              <a:t>tema</a:t>
            </a:r>
            <a:r>
              <a:rPr lang="en-US" sz="2400" dirty="0" smtClean="0"/>
              <a:t> de </a:t>
            </a:r>
            <a:r>
              <a:rPr lang="en-US" sz="2400" dirty="0" err="1" smtClean="0"/>
              <a:t>su</a:t>
            </a:r>
            <a:r>
              <a:rPr lang="en-US" sz="2400" dirty="0" smtClean="0"/>
              <a:t> </a:t>
            </a:r>
            <a:r>
              <a:rPr lang="en-US" sz="2400" dirty="0" err="1" smtClean="0"/>
              <a:t>interés</a:t>
            </a:r>
            <a:r>
              <a:rPr lang="en-US" sz="2400" dirty="0" smtClean="0"/>
              <a:t>. </a:t>
            </a:r>
          </a:p>
          <a:p>
            <a:r>
              <a:rPr lang="en-US" sz="2400" dirty="0" err="1" smtClean="0"/>
              <a:t>Entender</a:t>
            </a:r>
            <a:r>
              <a:rPr lang="en-US" sz="2400" dirty="0" smtClean="0"/>
              <a:t> los </a:t>
            </a:r>
            <a:r>
              <a:rPr lang="en-US" sz="2400" dirty="0" err="1" smtClean="0"/>
              <a:t>principios</a:t>
            </a:r>
            <a:r>
              <a:rPr lang="en-US" sz="2400" dirty="0" smtClean="0"/>
              <a:t> </a:t>
            </a:r>
            <a:r>
              <a:rPr lang="en-US" sz="2400" dirty="0" err="1" smtClean="0"/>
              <a:t>básicos</a:t>
            </a:r>
            <a:r>
              <a:rPr lang="en-US" sz="2400" dirty="0" smtClean="0"/>
              <a:t> de lo </a:t>
            </a:r>
            <a:r>
              <a:rPr lang="en-US" sz="2400" dirty="0" err="1" smtClean="0"/>
              <a:t>que</a:t>
            </a:r>
            <a:r>
              <a:rPr lang="en-US" sz="2400" dirty="0" smtClean="0"/>
              <a:t> se </a:t>
            </a:r>
            <a:r>
              <a:rPr lang="en-US" sz="2400" dirty="0" err="1" smtClean="0"/>
              <a:t>quiere</a:t>
            </a:r>
            <a:r>
              <a:rPr lang="en-US" sz="2400" dirty="0" smtClean="0"/>
              <a:t> </a:t>
            </a:r>
            <a:r>
              <a:rPr lang="en-US" sz="2400" dirty="0" err="1" smtClean="0"/>
              <a:t>investigar</a:t>
            </a:r>
            <a:r>
              <a:rPr lang="en-US" sz="2400" dirty="0"/>
              <a:t>.</a:t>
            </a:r>
          </a:p>
          <a:p>
            <a:r>
              <a:rPr lang="en-US" sz="2400" b="1" dirty="0" err="1" smtClean="0"/>
              <a:t>Motivado</a:t>
            </a:r>
            <a:r>
              <a:rPr lang="en-US" sz="2400" b="1" dirty="0" smtClean="0"/>
              <a:t> </a:t>
            </a:r>
            <a:r>
              <a:rPr lang="en-US" sz="2400" b="1" dirty="0" err="1" smtClean="0"/>
              <a:t>por</a:t>
            </a:r>
            <a:r>
              <a:rPr lang="en-US" sz="2400" b="1" dirty="0"/>
              <a:t>:</a:t>
            </a:r>
          </a:p>
          <a:p>
            <a:r>
              <a:rPr lang="en-US" sz="2400" dirty="0" smtClean="0"/>
              <a:t>- Un </a:t>
            </a:r>
            <a:r>
              <a:rPr lang="en-US" sz="2400" dirty="0" err="1" smtClean="0"/>
              <a:t>problema</a:t>
            </a:r>
            <a:r>
              <a:rPr lang="en-US" sz="2400" dirty="0" smtClean="0"/>
              <a:t> en </a:t>
            </a:r>
            <a:r>
              <a:rPr lang="en-US" sz="2400" dirty="0" err="1" smtClean="0"/>
              <a:t>una</a:t>
            </a:r>
            <a:r>
              <a:rPr lang="en-US" sz="2400" dirty="0" smtClean="0"/>
              <a:t> </a:t>
            </a:r>
            <a:r>
              <a:rPr lang="en-US" sz="2400" dirty="0" err="1" smtClean="0"/>
              <a:t>empresa</a:t>
            </a:r>
            <a:r>
              <a:rPr lang="en-US" sz="2400" dirty="0" smtClean="0"/>
              <a:t> </a:t>
            </a:r>
            <a:r>
              <a:rPr lang="en-US" sz="2400" dirty="0" err="1" smtClean="0"/>
              <a:t>donde</a:t>
            </a:r>
            <a:r>
              <a:rPr lang="en-US" sz="2400" dirty="0" smtClean="0"/>
              <a:t> </a:t>
            </a:r>
            <a:r>
              <a:rPr lang="en-US" sz="2400" dirty="0" err="1" smtClean="0"/>
              <a:t>trabaja</a:t>
            </a:r>
            <a:r>
              <a:rPr lang="en-US" sz="2400" dirty="0" smtClean="0"/>
              <a:t> y </a:t>
            </a:r>
            <a:r>
              <a:rPr lang="en-US" sz="2400" dirty="0" err="1" smtClean="0"/>
              <a:t>que</a:t>
            </a:r>
            <a:r>
              <a:rPr lang="en-US" sz="2400" dirty="0" smtClean="0"/>
              <a:t> </a:t>
            </a:r>
            <a:r>
              <a:rPr lang="en-US" sz="2400" dirty="0" err="1" smtClean="0"/>
              <a:t>necesita</a:t>
            </a:r>
            <a:r>
              <a:rPr lang="en-US" sz="2400" dirty="0" smtClean="0"/>
              <a:t> </a:t>
            </a:r>
            <a:r>
              <a:rPr lang="en-US" sz="2400" dirty="0" err="1" smtClean="0"/>
              <a:t>resolverse</a:t>
            </a:r>
            <a:r>
              <a:rPr lang="en-US" sz="2400" dirty="0"/>
              <a:t>.</a:t>
            </a:r>
          </a:p>
          <a:p>
            <a:r>
              <a:rPr lang="en-US" sz="2400" dirty="0" smtClean="0"/>
              <a:t>- </a:t>
            </a:r>
            <a:r>
              <a:rPr lang="en-US" sz="2400" dirty="0" err="1" smtClean="0"/>
              <a:t>Desarrollar</a:t>
            </a:r>
            <a:r>
              <a:rPr lang="en-US" sz="2400" dirty="0" smtClean="0"/>
              <a:t> un </a:t>
            </a:r>
            <a:r>
              <a:rPr lang="en-US" sz="2400" dirty="0" err="1" smtClean="0"/>
              <a:t>producto</a:t>
            </a:r>
            <a:endParaRPr lang="en-US" sz="2400" dirty="0"/>
          </a:p>
          <a:p>
            <a:r>
              <a:rPr lang="en-US" sz="2400" dirty="0" smtClean="0"/>
              <a:t>- </a:t>
            </a:r>
            <a:r>
              <a:rPr lang="en-US" sz="2400" dirty="0" err="1" smtClean="0"/>
              <a:t>Innovar</a:t>
            </a:r>
            <a:r>
              <a:rPr lang="en-US" sz="2400" dirty="0" smtClean="0"/>
              <a:t> un </a:t>
            </a:r>
            <a:r>
              <a:rPr lang="en-US" sz="2400" dirty="0" err="1" smtClean="0"/>
              <a:t>proceso</a:t>
            </a:r>
            <a:r>
              <a:rPr lang="en-US" sz="2400" dirty="0" smtClean="0"/>
              <a:t> </a:t>
            </a:r>
            <a:r>
              <a:rPr lang="en-US" sz="2400" dirty="0" err="1" smtClean="0"/>
              <a:t>tecnológico</a:t>
            </a:r>
            <a:r>
              <a:rPr lang="en-US" sz="2400" dirty="0"/>
              <a:t>.</a:t>
            </a:r>
          </a:p>
          <a:p>
            <a:pPr>
              <a:buFontTx/>
              <a:buChar char="-"/>
            </a:pPr>
            <a:r>
              <a:rPr lang="en-US" sz="2400" dirty="0" err="1" smtClean="0"/>
              <a:t>Trasladar</a:t>
            </a:r>
            <a:r>
              <a:rPr lang="en-US" sz="2400" dirty="0" smtClean="0"/>
              <a:t> </a:t>
            </a:r>
            <a:r>
              <a:rPr lang="en-US" sz="2400" dirty="0" err="1" smtClean="0"/>
              <a:t>tecnología</a:t>
            </a:r>
            <a:r>
              <a:rPr lang="en-US" sz="2400" dirty="0" smtClean="0"/>
              <a:t> del </a:t>
            </a:r>
          </a:p>
          <a:p>
            <a:r>
              <a:rPr lang="en-US" sz="2400" dirty="0" smtClean="0"/>
              <a:t>exterior al </a:t>
            </a:r>
            <a:r>
              <a:rPr lang="en-US" sz="2400" dirty="0" err="1" smtClean="0"/>
              <a:t>nuestro</a:t>
            </a:r>
            <a:r>
              <a:rPr lang="en-US" sz="2400" dirty="0"/>
              <a:t>.</a:t>
            </a:r>
          </a:p>
          <a:p>
            <a:pPr>
              <a:buFontTx/>
              <a:buChar char="-"/>
            </a:pPr>
            <a:r>
              <a:rPr lang="en-US" sz="2400" dirty="0" err="1" smtClean="0"/>
              <a:t>Ayudar</a:t>
            </a:r>
            <a:r>
              <a:rPr lang="en-US" sz="2400" dirty="0" smtClean="0"/>
              <a:t> a resolver </a:t>
            </a:r>
            <a:r>
              <a:rPr lang="en-US" sz="2400" dirty="0" err="1" smtClean="0"/>
              <a:t>problemas</a:t>
            </a:r>
            <a:r>
              <a:rPr lang="en-US" sz="2400" dirty="0" smtClean="0"/>
              <a:t> </a:t>
            </a:r>
          </a:p>
          <a:p>
            <a:r>
              <a:rPr lang="en-US" sz="2400" dirty="0" err="1" smtClean="0"/>
              <a:t>sociales</a:t>
            </a:r>
            <a:r>
              <a:rPr lang="en-US" sz="2400" dirty="0"/>
              <a:t>.</a:t>
            </a:r>
          </a:p>
          <a:p>
            <a:r>
              <a:rPr lang="en-US" sz="2400" dirty="0" smtClean="0"/>
              <a:t>- De </a:t>
            </a:r>
            <a:r>
              <a:rPr lang="en-US" sz="2400" dirty="0" err="1" smtClean="0"/>
              <a:t>interés</a:t>
            </a:r>
            <a:r>
              <a:rPr lang="en-US" sz="2400" dirty="0" smtClean="0"/>
              <a:t> personal</a:t>
            </a:r>
            <a:r>
              <a:rPr lang="en-US" sz="2400" dirty="0"/>
              <a:t>.</a:t>
            </a:r>
          </a:p>
          <a:p>
            <a:r>
              <a:rPr lang="en-US" sz="2400" dirty="0" smtClean="0"/>
              <a:t>- Etc</a:t>
            </a:r>
            <a:r>
              <a:rPr lang="en-US" sz="2400" dirty="0"/>
              <a:t>.</a:t>
            </a:r>
          </a:p>
        </p:txBody>
      </p:sp>
      <p:pic>
        <p:nvPicPr>
          <p:cNvPr id="31747" name="Picture 3"/>
          <p:cNvPicPr>
            <a:picLocks noChangeAspect="1" noChangeArrowheads="1"/>
          </p:cNvPicPr>
          <p:nvPr/>
        </p:nvPicPr>
        <p:blipFill>
          <a:blip r:embed="rId2"/>
          <a:srcRect/>
          <a:stretch>
            <a:fillRect/>
          </a:stretch>
        </p:blipFill>
        <p:spPr bwMode="auto">
          <a:xfrm>
            <a:off x="4495800" y="4114800"/>
            <a:ext cx="4651402" cy="2438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blinds(horizontal)">
                                      <p:cBhvr>
                                        <p:cTn id="7" dur="500"/>
                                        <p:tgtEl>
                                          <p:spTgt spid="31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609600" y="304800"/>
            <a:ext cx="7924800" cy="461665"/>
          </a:xfrm>
          <a:prstGeom prst="rect">
            <a:avLst/>
          </a:prstGeom>
          <a:solidFill>
            <a:schemeClr val="accent4">
              <a:lumMod val="20000"/>
              <a:lumOff val="80000"/>
            </a:schemeClr>
          </a:solidFill>
        </p:spPr>
        <p:txBody>
          <a:bodyPr wrap="square" rtlCol="0">
            <a:spAutoFit/>
          </a:bodyPr>
          <a:lstStyle/>
          <a:p>
            <a:pPr algn="ctr"/>
            <a:r>
              <a:rPr lang="es-ES" sz="2400" b="1" dirty="0" smtClean="0"/>
              <a:t>Tópico elegido:</a:t>
            </a:r>
            <a:endParaRPr lang="en-US" sz="2400" b="1" dirty="0"/>
          </a:p>
        </p:txBody>
      </p:sp>
      <p:sp>
        <p:nvSpPr>
          <p:cNvPr id="6" name="Rectangle 5"/>
          <p:cNvSpPr/>
          <p:nvPr/>
        </p:nvSpPr>
        <p:spPr>
          <a:xfrm>
            <a:off x="533400" y="990600"/>
            <a:ext cx="8001000" cy="4216539"/>
          </a:xfrm>
          <a:prstGeom prst="rect">
            <a:avLst/>
          </a:prstGeom>
          <a:solidFill>
            <a:srgbClr val="E2CFF1"/>
          </a:solidFill>
        </p:spPr>
        <p:txBody>
          <a:bodyPr wrap="square">
            <a:spAutoFit/>
          </a:bodyPr>
          <a:lstStyle/>
          <a:p>
            <a:r>
              <a:rPr lang="en-US" sz="2800" b="1" dirty="0" err="1" smtClean="0"/>
              <a:t>Factores</a:t>
            </a:r>
            <a:r>
              <a:rPr lang="en-US" sz="2800" b="1" dirty="0" smtClean="0"/>
              <a:t> </a:t>
            </a:r>
            <a:r>
              <a:rPr lang="en-US" sz="2800" b="1" dirty="0" err="1" smtClean="0"/>
              <a:t>condicionantes</a:t>
            </a:r>
            <a:r>
              <a:rPr lang="en-US" sz="2800" b="1" dirty="0"/>
              <a:t>:</a:t>
            </a:r>
          </a:p>
          <a:p>
            <a:r>
              <a:rPr lang="en-US" sz="2400" dirty="0" smtClean="0"/>
              <a:t>- </a:t>
            </a:r>
            <a:r>
              <a:rPr lang="en-US" sz="2400" dirty="0" err="1" smtClean="0"/>
              <a:t>Interés</a:t>
            </a:r>
            <a:r>
              <a:rPr lang="en-US" sz="2400" dirty="0" smtClean="0"/>
              <a:t> personal</a:t>
            </a:r>
          </a:p>
          <a:p>
            <a:r>
              <a:rPr lang="en-US" sz="2400" dirty="0" smtClean="0"/>
              <a:t>- </a:t>
            </a:r>
            <a:r>
              <a:rPr lang="en-US" sz="2400" dirty="0" err="1" smtClean="0"/>
              <a:t>Compromiso</a:t>
            </a:r>
            <a:r>
              <a:rPr lang="en-US" sz="2400" dirty="0" smtClean="0"/>
              <a:t> personal</a:t>
            </a:r>
            <a:r>
              <a:rPr lang="en-US" sz="2400" dirty="0"/>
              <a:t>.</a:t>
            </a:r>
          </a:p>
          <a:p>
            <a:r>
              <a:rPr lang="en-US" sz="2400" dirty="0" smtClean="0"/>
              <a:t>- </a:t>
            </a:r>
            <a:r>
              <a:rPr lang="en-US" sz="2400" dirty="0" err="1" smtClean="0"/>
              <a:t>Información</a:t>
            </a:r>
            <a:r>
              <a:rPr lang="en-US" sz="2400" dirty="0" smtClean="0"/>
              <a:t>: </a:t>
            </a:r>
            <a:r>
              <a:rPr lang="en-US" sz="2400" dirty="0" err="1" smtClean="0"/>
              <a:t>literatura</a:t>
            </a:r>
            <a:r>
              <a:rPr lang="en-US" sz="2400" dirty="0" smtClean="0"/>
              <a:t> </a:t>
            </a:r>
            <a:r>
              <a:rPr lang="en-US" sz="2400" dirty="0" err="1" smtClean="0"/>
              <a:t>técnico</a:t>
            </a:r>
            <a:r>
              <a:rPr lang="en-US" sz="2400" dirty="0" smtClean="0"/>
              <a:t> </a:t>
            </a:r>
            <a:r>
              <a:rPr lang="en-US" sz="2400" dirty="0" err="1" smtClean="0"/>
              <a:t>científica</a:t>
            </a:r>
            <a:endParaRPr lang="en-US" sz="2400" dirty="0"/>
          </a:p>
          <a:p>
            <a:r>
              <a:rPr lang="en-US" sz="2400" dirty="0" smtClean="0"/>
              <a:t>- </a:t>
            </a:r>
            <a:r>
              <a:rPr lang="en-US" sz="2400" dirty="0" err="1" smtClean="0"/>
              <a:t>Recursos</a:t>
            </a:r>
            <a:r>
              <a:rPr lang="en-US" sz="2400" dirty="0"/>
              <a:t>:</a:t>
            </a:r>
          </a:p>
          <a:p>
            <a:r>
              <a:rPr lang="en-US" sz="2400" dirty="0" smtClean="0"/>
              <a:t>     </a:t>
            </a:r>
            <a:r>
              <a:rPr lang="en-US" sz="2400" dirty="0" err="1" smtClean="0"/>
              <a:t>Dinero</a:t>
            </a:r>
            <a:endParaRPr lang="en-US" sz="2400" dirty="0"/>
          </a:p>
          <a:p>
            <a:r>
              <a:rPr lang="en-US" sz="2400" dirty="0" smtClean="0"/>
              <a:t>     </a:t>
            </a:r>
            <a:r>
              <a:rPr lang="en-US" sz="2400" dirty="0" err="1" smtClean="0"/>
              <a:t>Infraestructura</a:t>
            </a:r>
            <a:r>
              <a:rPr lang="en-US" sz="2400" dirty="0" smtClean="0"/>
              <a:t> y </a:t>
            </a:r>
            <a:r>
              <a:rPr lang="en-US" sz="2400" dirty="0" err="1" smtClean="0"/>
              <a:t>equipos</a:t>
            </a:r>
            <a:r>
              <a:rPr lang="en-US" sz="2400" dirty="0" smtClean="0"/>
              <a:t> </a:t>
            </a:r>
            <a:r>
              <a:rPr lang="en-US" sz="2400" dirty="0" err="1" smtClean="0"/>
              <a:t>especializados</a:t>
            </a:r>
            <a:endParaRPr lang="en-US" sz="2400" dirty="0"/>
          </a:p>
          <a:p>
            <a:r>
              <a:rPr lang="en-US" sz="2400" dirty="0" smtClean="0"/>
              <a:t>     </a:t>
            </a:r>
            <a:r>
              <a:rPr lang="en-US" sz="2400" dirty="0" err="1" smtClean="0"/>
              <a:t>Accesibilidad</a:t>
            </a:r>
            <a:r>
              <a:rPr lang="en-US" sz="2400" dirty="0" smtClean="0"/>
              <a:t> a </a:t>
            </a:r>
            <a:r>
              <a:rPr lang="en-US" sz="2400" dirty="0" err="1" smtClean="0"/>
              <a:t>obtener</a:t>
            </a:r>
            <a:r>
              <a:rPr lang="en-US" sz="2400" dirty="0" smtClean="0"/>
              <a:t> </a:t>
            </a:r>
            <a:r>
              <a:rPr lang="en-US" sz="2400" dirty="0" err="1" smtClean="0"/>
              <a:t>datos</a:t>
            </a:r>
            <a:r>
              <a:rPr lang="en-US" sz="2400" dirty="0" smtClean="0"/>
              <a:t> de campo</a:t>
            </a:r>
            <a:endParaRPr lang="en-US" sz="2400" dirty="0"/>
          </a:p>
          <a:p>
            <a:r>
              <a:rPr lang="en-US" sz="2400" dirty="0" smtClean="0"/>
              <a:t>     </a:t>
            </a:r>
            <a:r>
              <a:rPr lang="en-US" sz="2400" dirty="0" err="1" smtClean="0"/>
              <a:t>otros</a:t>
            </a:r>
            <a:endParaRPr lang="en-US" sz="2400" dirty="0"/>
          </a:p>
          <a:p>
            <a:r>
              <a:rPr lang="en-US" sz="2400" dirty="0"/>
              <a:t>-</a:t>
            </a:r>
            <a:r>
              <a:rPr lang="en-US" sz="2400" dirty="0" err="1" smtClean="0"/>
              <a:t>Disponibilidad</a:t>
            </a:r>
            <a:r>
              <a:rPr lang="en-US" sz="2400" dirty="0" smtClean="0"/>
              <a:t> de </a:t>
            </a:r>
            <a:r>
              <a:rPr lang="en-US" sz="2400" dirty="0" err="1" smtClean="0"/>
              <a:t>tiempo</a:t>
            </a:r>
            <a:r>
              <a:rPr lang="en-US" sz="2400" dirty="0"/>
              <a:t>.</a:t>
            </a:r>
          </a:p>
          <a:p>
            <a:r>
              <a:rPr lang="en-US" sz="2400" dirty="0" smtClean="0"/>
              <a:t>-</a:t>
            </a:r>
            <a:r>
              <a:rPr lang="en-US" sz="2400" dirty="0" err="1" smtClean="0"/>
              <a:t>Asesor</a:t>
            </a:r>
            <a:r>
              <a:rPr lang="en-US" sz="2400" dirty="0"/>
              <a:t>.</a:t>
            </a:r>
          </a:p>
        </p:txBody>
      </p:sp>
      <p:pic>
        <p:nvPicPr>
          <p:cNvPr id="33794" name="Picture 2" descr="Resultado de imagen para dinero e infraestructura"/>
          <p:cNvPicPr>
            <a:picLocks noChangeAspect="1" noChangeArrowheads="1"/>
          </p:cNvPicPr>
          <p:nvPr/>
        </p:nvPicPr>
        <p:blipFill>
          <a:blip r:embed="rId2"/>
          <a:srcRect/>
          <a:stretch>
            <a:fillRect/>
          </a:stretch>
        </p:blipFill>
        <p:spPr bwMode="auto">
          <a:xfrm>
            <a:off x="4343400" y="4191001"/>
            <a:ext cx="4625536" cy="2514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blinds(horizontal)">
                                      <p:cBhvr>
                                        <p:cTn id="7" dur="5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28600"/>
            <a:ext cx="8229600" cy="304800"/>
          </a:xfrm>
          <a:prstGeom prst="rect">
            <a:avLst/>
          </a:prstGeom>
          <a:solidFill>
            <a:schemeClr val="bg2">
              <a:lumMod val="90000"/>
            </a:schemeClr>
          </a:solidFill>
        </p:spPr>
        <p:txBody>
          <a:bodyPr vert="horz" anchor="b" anchorCtr="0">
            <a:normAutofit fontScale="4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PE" sz="3200" b="1" i="0" u="none" strike="noStrike" kern="1200" cap="none" spc="0" normalizeH="0" baseline="0" noProof="0" dirty="0" smtClean="0">
                <a:ln>
                  <a:noFill/>
                </a:ln>
                <a:solidFill>
                  <a:schemeClr val="tx2"/>
                </a:solidFill>
                <a:effectLst/>
                <a:uLnTx/>
                <a:uFillTx/>
                <a:latin typeface="+mj-lt"/>
                <a:ea typeface="+mj-ea"/>
                <a:cs typeface="+mj-cs"/>
              </a:rPr>
              <a:t>Etapa 1</a:t>
            </a:r>
            <a:endParaRPr kumimoji="0" lang="es-PE" sz="3200" b="1" i="0" u="none" strike="noStrike" kern="1200" cap="none" spc="0" normalizeH="0" baseline="0" noProof="0" dirty="0">
              <a:ln>
                <a:noFill/>
              </a:ln>
              <a:solidFill>
                <a:schemeClr val="tx2"/>
              </a:solidFill>
              <a:effectLst/>
              <a:uLnTx/>
              <a:uFillTx/>
              <a:latin typeface="+mj-lt"/>
              <a:ea typeface="+mj-ea"/>
              <a:cs typeface="+mj-cs"/>
            </a:endParaRPr>
          </a:p>
        </p:txBody>
      </p:sp>
      <p:sp>
        <p:nvSpPr>
          <p:cNvPr id="17" name="TextBox 16"/>
          <p:cNvSpPr txBox="1"/>
          <p:nvPr/>
        </p:nvSpPr>
        <p:spPr>
          <a:xfrm>
            <a:off x="609600" y="838200"/>
            <a:ext cx="7924800" cy="461665"/>
          </a:xfrm>
          <a:prstGeom prst="rect">
            <a:avLst/>
          </a:prstGeom>
          <a:solidFill>
            <a:schemeClr val="accent4">
              <a:lumMod val="20000"/>
              <a:lumOff val="80000"/>
            </a:schemeClr>
          </a:solidFill>
        </p:spPr>
        <p:txBody>
          <a:bodyPr wrap="square" rtlCol="0">
            <a:spAutoFit/>
          </a:bodyPr>
          <a:lstStyle/>
          <a:p>
            <a:pPr algn="ctr"/>
            <a:r>
              <a:rPr lang="es-ES" sz="2400" b="1" dirty="0" smtClean="0"/>
              <a:t>Tópico elegido: IDEAL</a:t>
            </a:r>
            <a:endParaRPr lang="en-US" sz="2400" b="1" dirty="0"/>
          </a:p>
        </p:txBody>
      </p:sp>
      <p:sp>
        <p:nvSpPr>
          <p:cNvPr id="6" name="Rectangle 5"/>
          <p:cNvSpPr/>
          <p:nvPr/>
        </p:nvSpPr>
        <p:spPr>
          <a:xfrm>
            <a:off x="609600" y="1447800"/>
            <a:ext cx="8001000" cy="3416320"/>
          </a:xfrm>
          <a:prstGeom prst="rect">
            <a:avLst/>
          </a:prstGeom>
          <a:solidFill>
            <a:srgbClr val="E2CFF1"/>
          </a:solidFill>
        </p:spPr>
        <p:txBody>
          <a:bodyPr wrap="square">
            <a:spAutoFit/>
          </a:bodyPr>
          <a:lstStyle/>
          <a:p>
            <a:pPr>
              <a:buFont typeface="Wingdings" pitchFamily="2" charset="2"/>
              <a:buChar char="ü"/>
            </a:pPr>
            <a:r>
              <a:rPr lang="en-US" sz="2400" dirty="0" smtClean="0"/>
              <a:t>Buena </a:t>
            </a:r>
            <a:r>
              <a:rPr lang="en-US" sz="2400" dirty="0" err="1"/>
              <a:t>oportunidad</a:t>
            </a:r>
            <a:r>
              <a:rPr lang="en-US" sz="2400" dirty="0"/>
              <a:t> de </a:t>
            </a:r>
            <a:r>
              <a:rPr lang="en-US" sz="2400" dirty="0" err="1"/>
              <a:t>beneficio</a:t>
            </a:r>
            <a:endParaRPr lang="en-US" sz="2400" dirty="0"/>
          </a:p>
          <a:p>
            <a:pPr>
              <a:buFont typeface="Wingdings" pitchFamily="2" charset="2"/>
              <a:buChar char="ü"/>
            </a:pPr>
            <a:r>
              <a:rPr lang="en-US" sz="2400" dirty="0" smtClean="0"/>
              <a:t>De </a:t>
            </a:r>
            <a:r>
              <a:rPr lang="en-US" sz="2400" dirty="0"/>
              <a:t>mi </a:t>
            </a:r>
            <a:r>
              <a:rPr lang="en-US" sz="2400" dirty="0" err="1" smtClean="0"/>
              <a:t>interés</a:t>
            </a:r>
            <a:endParaRPr lang="en-US" sz="2400" dirty="0"/>
          </a:p>
          <a:p>
            <a:pPr>
              <a:buFont typeface="Wingdings" pitchFamily="2" charset="2"/>
              <a:buChar char="ü"/>
            </a:pPr>
            <a:r>
              <a:rPr lang="es-ES" sz="2400" dirty="0" smtClean="0"/>
              <a:t>De </a:t>
            </a:r>
            <a:r>
              <a:rPr lang="es-ES" sz="2400" dirty="0"/>
              <a:t>acuerdo a mis capacidades</a:t>
            </a:r>
          </a:p>
          <a:p>
            <a:pPr>
              <a:buFont typeface="Wingdings" pitchFamily="2" charset="2"/>
              <a:buChar char="ü"/>
            </a:pPr>
            <a:r>
              <a:rPr lang="en-US" sz="2400" dirty="0" err="1" smtClean="0"/>
              <a:t>Financiado</a:t>
            </a:r>
            <a:endParaRPr lang="en-US" sz="2400" dirty="0"/>
          </a:p>
          <a:p>
            <a:pPr>
              <a:buFont typeface="Wingdings" pitchFamily="2" charset="2"/>
              <a:buChar char="ü"/>
            </a:pPr>
            <a:r>
              <a:rPr lang="en-US" sz="2400" dirty="0" err="1" smtClean="0"/>
              <a:t>Tenga</a:t>
            </a:r>
            <a:r>
              <a:rPr lang="en-US" sz="2400" dirty="0" smtClean="0"/>
              <a:t> </a:t>
            </a:r>
            <a:r>
              <a:rPr lang="en-US" sz="2400" dirty="0" err="1"/>
              <a:t>mucha</a:t>
            </a:r>
            <a:r>
              <a:rPr lang="en-US" sz="2400" dirty="0"/>
              <a:t> </a:t>
            </a:r>
            <a:r>
              <a:rPr lang="en-US" sz="2400" dirty="0" err="1"/>
              <a:t>información</a:t>
            </a:r>
            <a:endParaRPr lang="en-US" sz="2400" dirty="0"/>
          </a:p>
          <a:p>
            <a:pPr>
              <a:buFont typeface="Wingdings" pitchFamily="2" charset="2"/>
              <a:buChar char="ü"/>
            </a:pPr>
            <a:r>
              <a:rPr lang="en-US" sz="2400" dirty="0" err="1" smtClean="0"/>
              <a:t>Disponibilidad</a:t>
            </a:r>
            <a:r>
              <a:rPr lang="en-US" sz="2400" dirty="0" smtClean="0"/>
              <a:t> </a:t>
            </a:r>
            <a:r>
              <a:rPr lang="en-US" sz="2400" dirty="0"/>
              <a:t>de </a:t>
            </a:r>
            <a:r>
              <a:rPr lang="en-US" sz="2400" dirty="0" err="1"/>
              <a:t>equipos</a:t>
            </a:r>
            <a:endParaRPr lang="en-US" sz="2400" dirty="0"/>
          </a:p>
          <a:p>
            <a:pPr>
              <a:buFont typeface="Wingdings" pitchFamily="2" charset="2"/>
              <a:buChar char="ü"/>
            </a:pPr>
            <a:r>
              <a:rPr lang="en-US" sz="2400" dirty="0" err="1" smtClean="0"/>
              <a:t>Corto</a:t>
            </a:r>
            <a:r>
              <a:rPr lang="en-US" sz="2400" dirty="0" smtClean="0"/>
              <a:t> </a:t>
            </a:r>
            <a:r>
              <a:rPr lang="en-US" sz="2400" dirty="0" err="1"/>
              <a:t>tiempo</a:t>
            </a:r>
            <a:r>
              <a:rPr lang="en-US" sz="2400" dirty="0"/>
              <a:t> de </a:t>
            </a:r>
            <a:r>
              <a:rPr lang="en-US" sz="2400" dirty="0" err="1"/>
              <a:t>duración</a:t>
            </a:r>
            <a:endParaRPr lang="en-US" sz="2400" dirty="0"/>
          </a:p>
          <a:p>
            <a:pPr>
              <a:buFont typeface="Wingdings" pitchFamily="2" charset="2"/>
              <a:buChar char="ü"/>
            </a:pPr>
            <a:r>
              <a:rPr lang="en-US" sz="2400" dirty="0" smtClean="0"/>
              <a:t>Buena </a:t>
            </a:r>
            <a:r>
              <a:rPr lang="en-US" sz="2400" dirty="0" err="1"/>
              <a:t>compenetración</a:t>
            </a:r>
            <a:r>
              <a:rPr lang="en-US" sz="2400" dirty="0"/>
              <a:t> </a:t>
            </a:r>
            <a:endParaRPr lang="en-US" sz="2400" dirty="0" smtClean="0"/>
          </a:p>
          <a:p>
            <a:r>
              <a:rPr lang="en-US" sz="2400" dirty="0"/>
              <a:t> </a:t>
            </a:r>
            <a:r>
              <a:rPr lang="en-US" sz="2400" dirty="0" smtClean="0"/>
              <a:t>    </a:t>
            </a:r>
            <a:r>
              <a:rPr lang="en-US" sz="2400" dirty="0" err="1" smtClean="0"/>
              <a:t>estudiante-asesor</a:t>
            </a:r>
            <a:endParaRPr lang="en-US" sz="2400" dirty="0"/>
          </a:p>
        </p:txBody>
      </p:sp>
      <p:pic>
        <p:nvPicPr>
          <p:cNvPr id="34818" name="Picture 2" descr="Resultado de imagen para estudiante asesor"/>
          <p:cNvPicPr>
            <a:picLocks noChangeAspect="1" noChangeArrowheads="1"/>
          </p:cNvPicPr>
          <p:nvPr/>
        </p:nvPicPr>
        <p:blipFill>
          <a:blip r:embed="rId2"/>
          <a:srcRect/>
          <a:stretch>
            <a:fillRect/>
          </a:stretch>
        </p:blipFill>
        <p:spPr bwMode="auto">
          <a:xfrm>
            <a:off x="4419600" y="3657600"/>
            <a:ext cx="4724401" cy="309666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Imagen relacionada"/>
          <p:cNvPicPr>
            <a:picLocks noChangeAspect="1" noChangeArrowheads="1"/>
          </p:cNvPicPr>
          <p:nvPr/>
        </p:nvPicPr>
        <p:blipFill>
          <a:blip r:embed="rId2"/>
          <a:srcRect/>
          <a:stretch>
            <a:fillRect/>
          </a:stretch>
        </p:blipFill>
        <p:spPr bwMode="auto">
          <a:xfrm>
            <a:off x="2133600" y="0"/>
            <a:ext cx="4400550" cy="3723542"/>
          </a:xfrm>
          <a:prstGeom prst="rect">
            <a:avLst/>
          </a:prstGeom>
          <a:noFill/>
        </p:spPr>
      </p:pic>
      <p:pic>
        <p:nvPicPr>
          <p:cNvPr id="119810" name="Picture 2"/>
          <p:cNvPicPr>
            <a:picLocks noChangeAspect="1" noChangeArrowheads="1"/>
          </p:cNvPicPr>
          <p:nvPr/>
        </p:nvPicPr>
        <p:blipFill>
          <a:blip r:embed="rId3"/>
          <a:srcRect/>
          <a:stretch>
            <a:fillRect/>
          </a:stretch>
        </p:blipFill>
        <p:spPr bwMode="auto">
          <a:xfrm>
            <a:off x="2514600" y="3886200"/>
            <a:ext cx="4419600" cy="2470507"/>
          </a:xfrm>
          <a:prstGeom prst="rect">
            <a:avLst/>
          </a:prstGeom>
          <a:noFill/>
          <a:ln w="9525">
            <a:noFill/>
            <a:miter lim="800000"/>
            <a:headEnd/>
            <a:tailEnd/>
          </a:ln>
          <a:effectLst/>
        </p:spPr>
      </p:pic>
      <p:sp>
        <p:nvSpPr>
          <p:cNvPr id="7" name="Rectangle 6"/>
          <p:cNvSpPr/>
          <p:nvPr/>
        </p:nvSpPr>
        <p:spPr>
          <a:xfrm>
            <a:off x="6629400" y="6400800"/>
            <a:ext cx="2051331" cy="369332"/>
          </a:xfrm>
          <a:prstGeom prst="rect">
            <a:avLst/>
          </a:prstGeom>
        </p:spPr>
        <p:txBody>
          <a:bodyPr wrap="none">
            <a:spAutoFit/>
          </a:bodyPr>
          <a:lstStyle/>
          <a:p>
            <a:r>
              <a:rPr lang="es-PE" b="1" i="1" dirty="0" smtClean="0">
                <a:solidFill>
                  <a:srgbClr val="E2CFF1"/>
                </a:solidFill>
              </a:rPr>
              <a:t>Verónica Carranza</a:t>
            </a:r>
            <a:endParaRPr lang="es-PE" i="1" dirty="0">
              <a:solidFill>
                <a:srgbClr val="E2CFF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28600"/>
            <a:ext cx="8229600" cy="304800"/>
          </a:xfrm>
          <a:prstGeom prst="rect">
            <a:avLst/>
          </a:prstGeom>
          <a:solidFill>
            <a:schemeClr val="bg2">
              <a:lumMod val="90000"/>
            </a:schemeClr>
          </a:solidFill>
        </p:spPr>
        <p:txBody>
          <a:bodyPr vert="horz" anchor="b" anchorCtr="0">
            <a:normAutofit fontScale="4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PE" sz="3200" b="1" i="0" u="none" strike="noStrike" kern="1200" cap="none" spc="0" normalizeH="0" baseline="0" noProof="0" dirty="0" smtClean="0">
                <a:ln>
                  <a:noFill/>
                </a:ln>
                <a:solidFill>
                  <a:schemeClr val="tx2"/>
                </a:solidFill>
                <a:effectLst/>
                <a:uLnTx/>
                <a:uFillTx/>
                <a:latin typeface="+mj-lt"/>
                <a:ea typeface="+mj-ea"/>
                <a:cs typeface="+mj-cs"/>
              </a:rPr>
              <a:t>Etapa 1</a:t>
            </a:r>
            <a:endParaRPr kumimoji="0" lang="es-PE" sz="3200" b="1" i="0" u="none" strike="noStrike" kern="1200" cap="none" spc="0" normalizeH="0" baseline="0" noProof="0" dirty="0">
              <a:ln>
                <a:noFill/>
              </a:ln>
              <a:solidFill>
                <a:schemeClr val="tx2"/>
              </a:solidFill>
              <a:effectLst/>
              <a:uLnTx/>
              <a:uFillTx/>
              <a:latin typeface="+mj-lt"/>
              <a:ea typeface="+mj-ea"/>
              <a:cs typeface="+mj-cs"/>
            </a:endParaRPr>
          </a:p>
        </p:txBody>
      </p:sp>
      <p:sp>
        <p:nvSpPr>
          <p:cNvPr id="17" name="TextBox 16"/>
          <p:cNvSpPr txBox="1"/>
          <p:nvPr/>
        </p:nvSpPr>
        <p:spPr>
          <a:xfrm>
            <a:off x="609600" y="838200"/>
            <a:ext cx="7924800" cy="461665"/>
          </a:xfrm>
          <a:prstGeom prst="rect">
            <a:avLst/>
          </a:prstGeom>
          <a:solidFill>
            <a:schemeClr val="accent4">
              <a:lumMod val="20000"/>
              <a:lumOff val="80000"/>
            </a:schemeClr>
          </a:solidFill>
        </p:spPr>
        <p:txBody>
          <a:bodyPr wrap="square" rtlCol="0">
            <a:spAutoFit/>
          </a:bodyPr>
          <a:lstStyle/>
          <a:p>
            <a:pPr algn="ctr"/>
            <a:r>
              <a:rPr lang="es-ES" sz="2400" b="1" dirty="0" smtClean="0"/>
              <a:t>Problemática – Contextualización   </a:t>
            </a:r>
            <a:endParaRPr lang="en-US" sz="2400" b="1" dirty="0"/>
          </a:p>
        </p:txBody>
      </p:sp>
      <p:pic>
        <p:nvPicPr>
          <p:cNvPr id="36866" name="Picture 2" descr="Resultado de imagen para problematica"/>
          <p:cNvPicPr>
            <a:picLocks noChangeAspect="1" noChangeArrowheads="1"/>
          </p:cNvPicPr>
          <p:nvPr/>
        </p:nvPicPr>
        <p:blipFill>
          <a:blip r:embed="rId2"/>
          <a:srcRect/>
          <a:stretch>
            <a:fillRect/>
          </a:stretch>
        </p:blipFill>
        <p:spPr bwMode="auto">
          <a:xfrm>
            <a:off x="3349869" y="3088136"/>
            <a:ext cx="5563575" cy="3312664"/>
          </a:xfrm>
          <a:prstGeom prst="rect">
            <a:avLst/>
          </a:prstGeom>
          <a:noFill/>
        </p:spPr>
      </p:pic>
      <p:sp>
        <p:nvSpPr>
          <p:cNvPr id="7" name="Rectangle 6"/>
          <p:cNvSpPr/>
          <p:nvPr/>
        </p:nvSpPr>
        <p:spPr>
          <a:xfrm>
            <a:off x="609600" y="1447800"/>
            <a:ext cx="3581400" cy="3416320"/>
          </a:xfrm>
          <a:prstGeom prst="rect">
            <a:avLst/>
          </a:prstGeom>
          <a:solidFill>
            <a:schemeClr val="accent1">
              <a:lumMod val="20000"/>
              <a:lumOff val="80000"/>
            </a:schemeClr>
          </a:solidFill>
        </p:spPr>
        <p:txBody>
          <a:bodyPr wrap="square">
            <a:spAutoFit/>
          </a:bodyPr>
          <a:lstStyle/>
          <a:p>
            <a:r>
              <a:rPr lang="en-US" sz="3600" dirty="0" smtClean="0"/>
              <a:t>»</a:t>
            </a:r>
            <a:r>
              <a:rPr lang="en-US" sz="3600" b="1" dirty="0" err="1"/>
              <a:t>Criterios</a:t>
            </a:r>
            <a:endParaRPr lang="en-US" sz="3600" b="1" dirty="0"/>
          </a:p>
          <a:p>
            <a:r>
              <a:rPr lang="en-US" sz="3600" dirty="0" smtClean="0"/>
              <a:t>¿</a:t>
            </a:r>
            <a:r>
              <a:rPr lang="en-US" sz="3600" dirty="0" err="1"/>
              <a:t>dónde</a:t>
            </a:r>
            <a:r>
              <a:rPr lang="en-US" sz="3600" dirty="0"/>
              <a:t>?</a:t>
            </a:r>
          </a:p>
          <a:p>
            <a:r>
              <a:rPr lang="en-US" sz="3600" dirty="0" smtClean="0"/>
              <a:t>¿</a:t>
            </a:r>
            <a:r>
              <a:rPr lang="en-US" sz="3600" dirty="0" err="1"/>
              <a:t>cuándo</a:t>
            </a:r>
            <a:r>
              <a:rPr lang="en-US" sz="3600" dirty="0"/>
              <a:t>?</a:t>
            </a:r>
          </a:p>
          <a:p>
            <a:r>
              <a:rPr lang="en-US" sz="3600" dirty="0" smtClean="0"/>
              <a:t>¿</a:t>
            </a:r>
            <a:r>
              <a:rPr lang="en-US" sz="3600" dirty="0" err="1"/>
              <a:t>cómo</a:t>
            </a:r>
            <a:r>
              <a:rPr lang="en-US" sz="3600" dirty="0"/>
              <a:t>?</a:t>
            </a:r>
          </a:p>
          <a:p>
            <a:r>
              <a:rPr lang="en-US" sz="3600" dirty="0" err="1" smtClean="0"/>
              <a:t>Fundamentación</a:t>
            </a:r>
            <a:endParaRPr lang="en-US" sz="3600" dirty="0" smtClean="0"/>
          </a:p>
          <a:p>
            <a:r>
              <a:rPr lang="en-US" sz="3600" dirty="0" err="1" smtClean="0"/>
              <a:t>previa</a:t>
            </a:r>
            <a:endParaRPr lang="en-US" sz="3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28600"/>
            <a:ext cx="8229600" cy="304800"/>
          </a:xfrm>
          <a:prstGeom prst="rect">
            <a:avLst/>
          </a:prstGeom>
          <a:solidFill>
            <a:schemeClr val="bg2">
              <a:lumMod val="90000"/>
            </a:schemeClr>
          </a:solidFill>
        </p:spPr>
        <p:txBody>
          <a:bodyPr vert="horz" anchor="b" anchorCtr="0">
            <a:normAutofit fontScale="4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PE" sz="3200" b="1" i="0" u="none" strike="noStrike" kern="1200" cap="none" spc="0" normalizeH="0" baseline="0" noProof="0" dirty="0" smtClean="0">
                <a:ln>
                  <a:noFill/>
                </a:ln>
                <a:solidFill>
                  <a:schemeClr val="tx2"/>
                </a:solidFill>
                <a:effectLst/>
                <a:uLnTx/>
                <a:uFillTx/>
                <a:latin typeface="+mj-lt"/>
                <a:ea typeface="+mj-ea"/>
                <a:cs typeface="+mj-cs"/>
              </a:rPr>
              <a:t>Etapa 1</a:t>
            </a:r>
            <a:endParaRPr kumimoji="0" lang="es-PE" sz="3200" b="1" i="0" u="none" strike="noStrike" kern="1200" cap="none" spc="0" normalizeH="0" baseline="0" noProof="0" dirty="0">
              <a:ln>
                <a:noFill/>
              </a:ln>
              <a:solidFill>
                <a:schemeClr val="tx2"/>
              </a:solidFill>
              <a:effectLst/>
              <a:uLnTx/>
              <a:uFillTx/>
              <a:latin typeface="+mj-lt"/>
              <a:ea typeface="+mj-ea"/>
              <a:cs typeface="+mj-cs"/>
            </a:endParaRPr>
          </a:p>
        </p:txBody>
      </p:sp>
      <p:sp>
        <p:nvSpPr>
          <p:cNvPr id="17" name="TextBox 16"/>
          <p:cNvSpPr txBox="1"/>
          <p:nvPr/>
        </p:nvSpPr>
        <p:spPr>
          <a:xfrm>
            <a:off x="609600" y="838200"/>
            <a:ext cx="7924800" cy="461665"/>
          </a:xfrm>
          <a:prstGeom prst="rect">
            <a:avLst/>
          </a:prstGeom>
          <a:solidFill>
            <a:schemeClr val="accent4">
              <a:lumMod val="20000"/>
              <a:lumOff val="80000"/>
            </a:schemeClr>
          </a:solidFill>
        </p:spPr>
        <p:txBody>
          <a:bodyPr wrap="square" rtlCol="0">
            <a:spAutoFit/>
          </a:bodyPr>
          <a:lstStyle/>
          <a:p>
            <a:pPr algn="ctr"/>
            <a:r>
              <a:rPr lang="es-ES" sz="2400" b="1" dirty="0" smtClean="0"/>
              <a:t>Formulación de los problemas</a:t>
            </a:r>
            <a:endParaRPr lang="en-US" sz="2400" b="1" dirty="0"/>
          </a:p>
        </p:txBody>
      </p:sp>
      <p:sp>
        <p:nvSpPr>
          <p:cNvPr id="7" name="Rectangle 6"/>
          <p:cNvSpPr/>
          <p:nvPr/>
        </p:nvSpPr>
        <p:spPr>
          <a:xfrm>
            <a:off x="609600" y="1447800"/>
            <a:ext cx="7391400" cy="4247317"/>
          </a:xfrm>
          <a:prstGeom prst="rect">
            <a:avLst/>
          </a:prstGeom>
          <a:solidFill>
            <a:schemeClr val="accent1">
              <a:lumMod val="20000"/>
              <a:lumOff val="80000"/>
            </a:schemeClr>
          </a:solidFill>
        </p:spPr>
        <p:txBody>
          <a:bodyPr wrap="square">
            <a:spAutoFit/>
          </a:bodyPr>
          <a:lstStyle/>
          <a:p>
            <a:r>
              <a:rPr lang="en-US" sz="3000" dirty="0" smtClean="0"/>
              <a:t>»</a:t>
            </a:r>
            <a:r>
              <a:rPr lang="en-US" sz="3000" b="1" dirty="0" smtClean="0"/>
              <a:t>¿A </a:t>
            </a:r>
            <a:r>
              <a:rPr lang="en-US" sz="3000" b="1" dirty="0" err="1" smtClean="0"/>
              <a:t>qué</a:t>
            </a:r>
            <a:r>
              <a:rPr lang="en-US" sz="3000" b="1" dirty="0" smtClean="0"/>
              <a:t> </a:t>
            </a:r>
            <a:r>
              <a:rPr lang="en-US" sz="3000" b="1" dirty="0" err="1" smtClean="0"/>
              <a:t>problemas</a:t>
            </a:r>
            <a:r>
              <a:rPr lang="en-US" sz="3000" b="1" dirty="0" smtClean="0"/>
              <a:t> me </a:t>
            </a:r>
            <a:r>
              <a:rPr lang="en-US" sz="3000" b="1" dirty="0" err="1" smtClean="0"/>
              <a:t>enfrento</a:t>
            </a:r>
            <a:r>
              <a:rPr lang="en-US" sz="3000" b="1" dirty="0" smtClean="0"/>
              <a:t> en el </a:t>
            </a:r>
            <a:r>
              <a:rPr lang="en-US" sz="3000" b="1" dirty="0" err="1" smtClean="0"/>
              <a:t>desarrollo</a:t>
            </a:r>
            <a:r>
              <a:rPr lang="en-US" sz="3000" b="1" dirty="0" smtClean="0"/>
              <a:t> del </a:t>
            </a:r>
            <a:r>
              <a:rPr lang="en-US" sz="3000" b="1" dirty="0" err="1" smtClean="0"/>
              <a:t>trabajo</a:t>
            </a:r>
            <a:r>
              <a:rPr lang="en-US" sz="3000" b="1" dirty="0" smtClean="0"/>
              <a:t> de </a:t>
            </a:r>
            <a:r>
              <a:rPr lang="en-US" sz="3000" b="1" dirty="0" err="1" smtClean="0"/>
              <a:t>investigación</a:t>
            </a:r>
            <a:r>
              <a:rPr lang="en-US" sz="3000" b="1" dirty="0"/>
              <a:t>?</a:t>
            </a:r>
          </a:p>
          <a:p>
            <a:r>
              <a:rPr lang="en-US" sz="3000" dirty="0"/>
              <a:t></a:t>
            </a:r>
            <a:r>
              <a:rPr lang="en-US" sz="3000" dirty="0" smtClean="0"/>
              <a:t>en </a:t>
            </a:r>
            <a:r>
              <a:rPr lang="en-US" sz="3000" dirty="0" err="1" smtClean="0"/>
              <a:t>su</a:t>
            </a:r>
            <a:r>
              <a:rPr lang="en-US" sz="3000" dirty="0" smtClean="0"/>
              <a:t> </a:t>
            </a:r>
            <a:r>
              <a:rPr lang="en-US" sz="3000" dirty="0" err="1" smtClean="0"/>
              <a:t>entendimiento</a:t>
            </a:r>
            <a:r>
              <a:rPr lang="en-US" sz="3000" dirty="0"/>
              <a:t>,</a:t>
            </a:r>
          </a:p>
          <a:p>
            <a:r>
              <a:rPr lang="en-US" sz="3000" dirty="0"/>
              <a:t></a:t>
            </a:r>
            <a:r>
              <a:rPr lang="en-US" sz="3000" dirty="0" smtClean="0"/>
              <a:t>en </a:t>
            </a:r>
            <a:r>
              <a:rPr lang="en-US" sz="3000" dirty="0" err="1" smtClean="0"/>
              <a:t>su</a:t>
            </a:r>
            <a:r>
              <a:rPr lang="en-US" sz="3000" dirty="0" smtClean="0"/>
              <a:t> </a:t>
            </a:r>
            <a:r>
              <a:rPr lang="en-US" sz="3000" dirty="0" err="1" smtClean="0"/>
              <a:t>planteamiento</a:t>
            </a:r>
            <a:r>
              <a:rPr lang="en-US" sz="3000" dirty="0"/>
              <a:t>,</a:t>
            </a:r>
          </a:p>
          <a:p>
            <a:r>
              <a:rPr lang="en-US" sz="3000" dirty="0"/>
              <a:t></a:t>
            </a:r>
            <a:r>
              <a:rPr lang="en-US" sz="3000" dirty="0" smtClean="0"/>
              <a:t>en </a:t>
            </a:r>
            <a:r>
              <a:rPr lang="en-US" sz="3000" dirty="0" err="1" smtClean="0"/>
              <a:t>su</a:t>
            </a:r>
            <a:r>
              <a:rPr lang="en-US" sz="3000" dirty="0" smtClean="0"/>
              <a:t> </a:t>
            </a:r>
            <a:r>
              <a:rPr lang="en-US" sz="3000" dirty="0" err="1" smtClean="0"/>
              <a:t>fundamentación</a:t>
            </a:r>
            <a:r>
              <a:rPr lang="en-US" sz="3000" dirty="0"/>
              <a:t>,</a:t>
            </a:r>
          </a:p>
          <a:p>
            <a:r>
              <a:rPr lang="en-US" sz="3000" dirty="0"/>
              <a:t></a:t>
            </a:r>
            <a:r>
              <a:rPr lang="en-US" sz="3000" dirty="0" smtClean="0"/>
              <a:t>en </a:t>
            </a:r>
            <a:r>
              <a:rPr lang="en-US" sz="3000" dirty="0" err="1" smtClean="0"/>
              <a:t>su</a:t>
            </a:r>
            <a:r>
              <a:rPr lang="en-US" sz="3000" dirty="0" smtClean="0"/>
              <a:t> </a:t>
            </a:r>
            <a:r>
              <a:rPr lang="en-US" sz="3000" dirty="0" err="1" smtClean="0"/>
              <a:t>desarrollo</a:t>
            </a:r>
            <a:r>
              <a:rPr lang="en-US" sz="3000" dirty="0" smtClean="0"/>
              <a:t> </a:t>
            </a:r>
            <a:r>
              <a:rPr lang="en-US" sz="3000" dirty="0" err="1" smtClean="0"/>
              <a:t>metodológico</a:t>
            </a:r>
            <a:r>
              <a:rPr lang="en-US" sz="3000" dirty="0"/>
              <a:t>,</a:t>
            </a:r>
          </a:p>
          <a:p>
            <a:r>
              <a:rPr lang="en-US" sz="3000" dirty="0"/>
              <a:t></a:t>
            </a:r>
            <a:r>
              <a:rPr lang="en-US" sz="3000" dirty="0" smtClean="0"/>
              <a:t>en </a:t>
            </a:r>
            <a:r>
              <a:rPr lang="en-US" sz="3000" dirty="0" err="1" smtClean="0"/>
              <a:t>su</a:t>
            </a:r>
            <a:r>
              <a:rPr lang="en-US" sz="3000" dirty="0" smtClean="0"/>
              <a:t> </a:t>
            </a:r>
            <a:r>
              <a:rPr lang="en-US" sz="3000" dirty="0" err="1" smtClean="0"/>
              <a:t>ejecución</a:t>
            </a:r>
            <a:r>
              <a:rPr lang="en-US" sz="3000" dirty="0"/>
              <a:t>,</a:t>
            </a:r>
          </a:p>
          <a:p>
            <a:r>
              <a:rPr lang="en-US" sz="3000" dirty="0"/>
              <a:t></a:t>
            </a:r>
            <a:r>
              <a:rPr lang="en-US" sz="3000" dirty="0" smtClean="0"/>
              <a:t>en </a:t>
            </a:r>
            <a:r>
              <a:rPr lang="en-US" sz="3000" dirty="0" err="1" smtClean="0"/>
              <a:t>su</a:t>
            </a:r>
            <a:r>
              <a:rPr lang="en-US" sz="3000" dirty="0" smtClean="0"/>
              <a:t> </a:t>
            </a:r>
            <a:r>
              <a:rPr lang="en-US" sz="3000" dirty="0" err="1" smtClean="0"/>
              <a:t>análisis</a:t>
            </a:r>
            <a:r>
              <a:rPr lang="en-US" sz="3000" dirty="0"/>
              <a:t>,</a:t>
            </a:r>
          </a:p>
          <a:p>
            <a:r>
              <a:rPr lang="en-US" sz="3000" dirty="0"/>
              <a:t></a:t>
            </a:r>
            <a:r>
              <a:rPr lang="en-US" sz="3000" dirty="0" err="1" smtClean="0"/>
              <a:t>estimando</a:t>
            </a:r>
            <a:r>
              <a:rPr lang="en-US" sz="3000" dirty="0" smtClean="0"/>
              <a:t> </a:t>
            </a:r>
            <a:r>
              <a:rPr lang="en-US" sz="3000" dirty="0" err="1" smtClean="0"/>
              <a:t>las</a:t>
            </a:r>
            <a:r>
              <a:rPr lang="en-US" sz="3000" dirty="0" smtClean="0"/>
              <a:t> </a:t>
            </a:r>
            <a:r>
              <a:rPr lang="en-US" sz="3000" dirty="0" err="1" smtClean="0"/>
              <a:t>respuestas</a:t>
            </a:r>
            <a:r>
              <a:rPr lang="en-US" sz="3000" dirty="0" smtClean="0"/>
              <a:t> y/o </a:t>
            </a:r>
            <a:r>
              <a:rPr lang="en-US" sz="3000" dirty="0" err="1" smtClean="0"/>
              <a:t>conclusiones</a:t>
            </a:r>
            <a:r>
              <a:rPr lang="en-US" sz="3000" dirty="0"/>
              <a: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28600"/>
            <a:ext cx="8229600" cy="304800"/>
          </a:xfrm>
          <a:prstGeom prst="rect">
            <a:avLst/>
          </a:prstGeom>
          <a:solidFill>
            <a:schemeClr val="bg2">
              <a:lumMod val="90000"/>
            </a:schemeClr>
          </a:solidFill>
        </p:spPr>
        <p:txBody>
          <a:bodyPr vert="horz" anchor="b" anchorCtr="0">
            <a:normAutofit fontScale="4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PE" sz="3200" b="1" i="0" u="none" strike="noStrike" kern="1200" cap="none" spc="0" normalizeH="0" baseline="0" noProof="0" dirty="0" smtClean="0">
                <a:ln>
                  <a:noFill/>
                </a:ln>
                <a:solidFill>
                  <a:schemeClr val="tx2"/>
                </a:solidFill>
                <a:effectLst/>
                <a:uLnTx/>
                <a:uFillTx/>
                <a:latin typeface="+mj-lt"/>
                <a:ea typeface="+mj-ea"/>
                <a:cs typeface="+mj-cs"/>
              </a:rPr>
              <a:t>Etapa 1</a:t>
            </a:r>
            <a:endParaRPr kumimoji="0" lang="es-PE" sz="3200" b="1" i="0" u="none" strike="noStrike" kern="1200" cap="none" spc="0" normalizeH="0" baseline="0" noProof="0" dirty="0">
              <a:ln>
                <a:noFill/>
              </a:ln>
              <a:solidFill>
                <a:schemeClr val="tx2"/>
              </a:solidFill>
              <a:effectLst/>
              <a:uLnTx/>
              <a:uFillTx/>
              <a:latin typeface="+mj-lt"/>
              <a:ea typeface="+mj-ea"/>
              <a:cs typeface="+mj-cs"/>
            </a:endParaRPr>
          </a:p>
        </p:txBody>
      </p:sp>
      <p:sp>
        <p:nvSpPr>
          <p:cNvPr id="7" name="Rectangle 6"/>
          <p:cNvSpPr/>
          <p:nvPr/>
        </p:nvSpPr>
        <p:spPr>
          <a:xfrm>
            <a:off x="609600" y="914400"/>
            <a:ext cx="8001000" cy="2554545"/>
          </a:xfrm>
          <a:prstGeom prst="rect">
            <a:avLst/>
          </a:prstGeom>
          <a:solidFill>
            <a:schemeClr val="accent1">
              <a:lumMod val="20000"/>
              <a:lumOff val="80000"/>
            </a:schemeClr>
          </a:solidFill>
        </p:spPr>
        <p:txBody>
          <a:bodyPr wrap="square">
            <a:spAutoFit/>
          </a:bodyPr>
          <a:lstStyle/>
          <a:p>
            <a:r>
              <a:rPr lang="en-US" sz="3200" b="1" dirty="0" err="1" smtClean="0"/>
              <a:t>Analizar</a:t>
            </a:r>
            <a:r>
              <a:rPr lang="en-US" sz="3200" b="1" dirty="0" smtClean="0"/>
              <a:t> los FACTORES</a:t>
            </a:r>
            <a:r>
              <a:rPr lang="en-US" sz="3200" b="1" dirty="0"/>
              <a:t>:</a:t>
            </a:r>
          </a:p>
          <a:p>
            <a:r>
              <a:rPr lang="en-US" sz="3200" dirty="0" smtClean="0"/>
              <a:t>En </a:t>
            </a:r>
            <a:r>
              <a:rPr lang="en-US" sz="3200" dirty="0" err="1" smtClean="0"/>
              <a:t>esta</a:t>
            </a:r>
            <a:r>
              <a:rPr lang="en-US" sz="3200" dirty="0" smtClean="0"/>
              <a:t> </a:t>
            </a:r>
            <a:r>
              <a:rPr lang="en-US" sz="3200" dirty="0" err="1" smtClean="0"/>
              <a:t>sección</a:t>
            </a:r>
            <a:r>
              <a:rPr lang="en-US" sz="3200" dirty="0" smtClean="0"/>
              <a:t> se </a:t>
            </a:r>
            <a:r>
              <a:rPr lang="en-US" sz="3200" dirty="0" err="1" smtClean="0"/>
              <a:t>deben</a:t>
            </a:r>
            <a:r>
              <a:rPr lang="en-US" sz="3200" dirty="0" smtClean="0"/>
              <a:t> </a:t>
            </a:r>
            <a:r>
              <a:rPr lang="en-US" sz="3200" dirty="0" err="1" smtClean="0"/>
              <a:t>determinar</a:t>
            </a:r>
            <a:r>
              <a:rPr lang="en-US" sz="3200" dirty="0" smtClean="0"/>
              <a:t> los </a:t>
            </a:r>
            <a:r>
              <a:rPr lang="en-US" sz="3200" dirty="0" err="1" smtClean="0"/>
              <a:t>factores</a:t>
            </a:r>
            <a:r>
              <a:rPr lang="en-US" sz="3200" dirty="0" smtClean="0"/>
              <a:t> y los </a:t>
            </a:r>
            <a:r>
              <a:rPr lang="en-US" sz="3200" dirty="0" err="1" smtClean="0"/>
              <a:t>parámetros</a:t>
            </a:r>
            <a:r>
              <a:rPr lang="en-US" sz="3200" dirty="0" smtClean="0"/>
              <a:t> </a:t>
            </a:r>
            <a:r>
              <a:rPr lang="en-US" sz="3200" dirty="0" err="1" smtClean="0"/>
              <a:t>medibles</a:t>
            </a:r>
            <a:r>
              <a:rPr lang="en-US" sz="3200" dirty="0" smtClean="0"/>
              <a:t> </a:t>
            </a:r>
            <a:r>
              <a:rPr lang="en-US" sz="3200" dirty="0" err="1" smtClean="0"/>
              <a:t>que</a:t>
            </a:r>
            <a:r>
              <a:rPr lang="en-US" sz="3200" dirty="0" smtClean="0"/>
              <a:t> </a:t>
            </a:r>
            <a:r>
              <a:rPr lang="en-US" sz="3200" dirty="0" err="1" smtClean="0"/>
              <a:t>cuantifiquen</a:t>
            </a:r>
            <a:r>
              <a:rPr lang="en-US" sz="3200" dirty="0" smtClean="0"/>
              <a:t> los </a:t>
            </a:r>
            <a:r>
              <a:rPr lang="en-US" sz="3200" dirty="0" err="1" smtClean="0"/>
              <a:t>objetivos</a:t>
            </a:r>
            <a:r>
              <a:rPr lang="en-US" sz="3200" dirty="0" smtClean="0"/>
              <a:t> y </a:t>
            </a:r>
            <a:r>
              <a:rPr lang="en-US" sz="3200" dirty="0" err="1" smtClean="0"/>
              <a:t>metas</a:t>
            </a:r>
            <a:r>
              <a:rPr lang="en-US" sz="3200" dirty="0" smtClean="0"/>
              <a:t> de </a:t>
            </a:r>
            <a:r>
              <a:rPr lang="en-US" sz="3200" dirty="0" err="1" smtClean="0"/>
              <a:t>su</a:t>
            </a:r>
            <a:r>
              <a:rPr lang="en-US" sz="3200" dirty="0" smtClean="0"/>
              <a:t> </a:t>
            </a:r>
            <a:r>
              <a:rPr lang="en-US" sz="3200" dirty="0" err="1" smtClean="0"/>
              <a:t>trabajo</a:t>
            </a:r>
            <a:r>
              <a:rPr lang="en-US" sz="3200" dirty="0" smtClean="0"/>
              <a:t>.</a:t>
            </a:r>
            <a:endParaRPr lang="en-US" sz="3200" dirty="0"/>
          </a:p>
        </p:txBody>
      </p:sp>
      <p:sp>
        <p:nvSpPr>
          <p:cNvPr id="6" name="Rectangle 5"/>
          <p:cNvSpPr/>
          <p:nvPr/>
        </p:nvSpPr>
        <p:spPr>
          <a:xfrm>
            <a:off x="609600" y="3810000"/>
            <a:ext cx="8001000" cy="2677656"/>
          </a:xfrm>
          <a:prstGeom prst="rect">
            <a:avLst/>
          </a:prstGeom>
          <a:solidFill>
            <a:schemeClr val="accent1">
              <a:lumMod val="20000"/>
              <a:lumOff val="80000"/>
            </a:schemeClr>
          </a:solidFill>
        </p:spPr>
        <p:txBody>
          <a:bodyPr wrap="square">
            <a:spAutoFit/>
          </a:bodyPr>
          <a:lstStyle/>
          <a:p>
            <a:r>
              <a:rPr lang="en-US" sz="2800" dirty="0" smtClean="0"/>
              <a:t>Variables </a:t>
            </a:r>
            <a:r>
              <a:rPr lang="en-US" sz="2800" dirty="0" err="1" smtClean="0"/>
              <a:t>independientes</a:t>
            </a:r>
            <a:r>
              <a:rPr lang="en-US" sz="2800" dirty="0" smtClean="0"/>
              <a:t> y </a:t>
            </a:r>
            <a:r>
              <a:rPr lang="en-US" sz="2800" dirty="0" err="1" smtClean="0"/>
              <a:t>dependientes</a:t>
            </a:r>
            <a:r>
              <a:rPr lang="en-US" sz="2800" dirty="0"/>
              <a:t>.</a:t>
            </a:r>
          </a:p>
          <a:p>
            <a:r>
              <a:rPr lang="en-US" sz="2800" dirty="0" smtClean="0">
                <a:solidFill>
                  <a:srgbClr val="C00000"/>
                </a:solidFill>
              </a:rPr>
              <a:t> </a:t>
            </a:r>
            <a:r>
              <a:rPr lang="en-US" sz="2800" i="1" dirty="0" err="1" smtClean="0">
                <a:solidFill>
                  <a:srgbClr val="C00000"/>
                </a:solidFill>
              </a:rPr>
              <a:t>Independientes</a:t>
            </a:r>
            <a:r>
              <a:rPr lang="en-US" sz="2800" i="1" dirty="0" smtClean="0">
                <a:solidFill>
                  <a:srgbClr val="C00000"/>
                </a:solidFill>
              </a:rPr>
              <a:t> </a:t>
            </a:r>
            <a:r>
              <a:rPr lang="en-US" sz="2800" dirty="0" smtClean="0">
                <a:solidFill>
                  <a:srgbClr val="C00000"/>
                </a:solidFill>
              </a:rPr>
              <a:t>(CAUSA):</a:t>
            </a:r>
            <a:r>
              <a:rPr lang="en-US" sz="2800" dirty="0" smtClean="0"/>
              <a:t> </a:t>
            </a:r>
            <a:r>
              <a:rPr lang="en-US" sz="2800" dirty="0" err="1" smtClean="0"/>
              <a:t>Factores</a:t>
            </a:r>
            <a:r>
              <a:rPr lang="en-US" sz="2800" dirty="0" smtClean="0"/>
              <a:t> o variables </a:t>
            </a:r>
            <a:r>
              <a:rPr lang="en-US" sz="2800" dirty="0" err="1" smtClean="0"/>
              <a:t>que</a:t>
            </a:r>
            <a:r>
              <a:rPr lang="en-US" sz="2800" dirty="0" smtClean="0"/>
              <a:t> </a:t>
            </a:r>
            <a:r>
              <a:rPr lang="en-US" sz="2800" dirty="0" err="1" smtClean="0"/>
              <a:t>influyen</a:t>
            </a:r>
            <a:r>
              <a:rPr lang="en-US" sz="2800" dirty="0" smtClean="0"/>
              <a:t> en el </a:t>
            </a:r>
            <a:r>
              <a:rPr lang="en-US" sz="2800" dirty="0" err="1" smtClean="0"/>
              <a:t>proceso</a:t>
            </a:r>
            <a:r>
              <a:rPr lang="en-US" sz="2800" dirty="0" smtClean="0"/>
              <a:t>.</a:t>
            </a:r>
          </a:p>
          <a:p>
            <a:endParaRPr lang="en-US" sz="2800" dirty="0"/>
          </a:p>
          <a:p>
            <a:r>
              <a:rPr lang="en-US" sz="2800" i="1" dirty="0" err="1" smtClean="0">
                <a:solidFill>
                  <a:srgbClr val="C00000"/>
                </a:solidFill>
              </a:rPr>
              <a:t>Dependientes</a:t>
            </a:r>
            <a:r>
              <a:rPr lang="en-US" sz="2800" dirty="0" smtClean="0">
                <a:solidFill>
                  <a:srgbClr val="C00000"/>
                </a:solidFill>
              </a:rPr>
              <a:t> (</a:t>
            </a:r>
            <a:r>
              <a:rPr lang="en-US" sz="2800" dirty="0">
                <a:solidFill>
                  <a:srgbClr val="C00000"/>
                </a:solidFill>
              </a:rPr>
              <a:t>EFECTO</a:t>
            </a:r>
            <a:r>
              <a:rPr lang="en-US" sz="2800" dirty="0" smtClean="0">
                <a:solidFill>
                  <a:srgbClr val="C00000"/>
                </a:solidFill>
              </a:rPr>
              <a:t>): </a:t>
            </a:r>
            <a:r>
              <a:rPr lang="en-US" sz="2800" dirty="0" err="1" smtClean="0"/>
              <a:t>relacionados</a:t>
            </a:r>
            <a:r>
              <a:rPr lang="en-US" sz="2800" dirty="0" smtClean="0"/>
              <a:t> a </a:t>
            </a:r>
            <a:r>
              <a:rPr lang="en-US" sz="2800" dirty="0" err="1" smtClean="0"/>
              <a:t>calidad</a:t>
            </a:r>
            <a:r>
              <a:rPr lang="en-US" sz="2800" dirty="0" smtClean="0"/>
              <a:t>, </a:t>
            </a:r>
            <a:r>
              <a:rPr lang="en-US" sz="2800" dirty="0" err="1" smtClean="0"/>
              <a:t>productividad</a:t>
            </a:r>
            <a:r>
              <a:rPr lang="en-US" sz="2800" dirty="0" smtClean="0"/>
              <a:t>, </a:t>
            </a:r>
            <a:r>
              <a:rPr lang="en-US" sz="2800" dirty="0" err="1" smtClean="0"/>
              <a:t>eficiencia</a:t>
            </a:r>
            <a:r>
              <a:rPr lang="en-US" sz="2800" dirty="0" smtClean="0"/>
              <a:t>, etc</a:t>
            </a:r>
            <a:r>
              <a:rPr lang="en-US" sz="2800" dirty="0"/>
              <a: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28600"/>
            <a:ext cx="8229600" cy="304800"/>
          </a:xfrm>
          <a:prstGeom prst="rect">
            <a:avLst/>
          </a:prstGeom>
          <a:solidFill>
            <a:schemeClr val="bg2">
              <a:lumMod val="90000"/>
            </a:schemeClr>
          </a:solidFill>
        </p:spPr>
        <p:txBody>
          <a:bodyPr vert="horz" anchor="b" anchorCtr="0">
            <a:normAutofit fontScale="4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PE" sz="3200" b="1" i="0" u="none" strike="noStrike" kern="1200" cap="none" spc="0" normalizeH="0" baseline="0" noProof="0" dirty="0" smtClean="0">
                <a:ln>
                  <a:noFill/>
                </a:ln>
                <a:solidFill>
                  <a:schemeClr val="tx2"/>
                </a:solidFill>
                <a:effectLst/>
                <a:uLnTx/>
                <a:uFillTx/>
                <a:latin typeface="+mj-lt"/>
                <a:ea typeface="+mj-ea"/>
                <a:cs typeface="+mj-cs"/>
              </a:rPr>
              <a:t>Etapa 1</a:t>
            </a:r>
            <a:endParaRPr kumimoji="0" lang="es-PE" sz="3200" b="1" i="0" u="none" strike="noStrike" kern="1200" cap="none" spc="0" normalizeH="0" baseline="0" noProof="0" dirty="0">
              <a:ln>
                <a:noFill/>
              </a:ln>
              <a:solidFill>
                <a:schemeClr val="tx2"/>
              </a:solidFill>
              <a:effectLst/>
              <a:uLnTx/>
              <a:uFillTx/>
              <a:latin typeface="+mj-lt"/>
              <a:ea typeface="+mj-ea"/>
              <a:cs typeface="+mj-cs"/>
            </a:endParaRPr>
          </a:p>
        </p:txBody>
      </p:sp>
      <p:sp>
        <p:nvSpPr>
          <p:cNvPr id="17" name="TextBox 16"/>
          <p:cNvSpPr txBox="1"/>
          <p:nvPr/>
        </p:nvSpPr>
        <p:spPr>
          <a:xfrm>
            <a:off x="609600" y="838200"/>
            <a:ext cx="7924800" cy="461665"/>
          </a:xfrm>
          <a:prstGeom prst="rect">
            <a:avLst/>
          </a:prstGeom>
          <a:solidFill>
            <a:schemeClr val="accent4">
              <a:lumMod val="20000"/>
              <a:lumOff val="80000"/>
            </a:schemeClr>
          </a:solidFill>
        </p:spPr>
        <p:txBody>
          <a:bodyPr wrap="square" rtlCol="0">
            <a:spAutoFit/>
          </a:bodyPr>
          <a:lstStyle/>
          <a:p>
            <a:pPr algn="ctr"/>
            <a:r>
              <a:rPr lang="es-ES" sz="2400" b="1" dirty="0" smtClean="0"/>
              <a:t>Justificación </a:t>
            </a:r>
            <a:endParaRPr lang="en-US" sz="2400" b="1" dirty="0"/>
          </a:p>
        </p:txBody>
      </p:sp>
      <p:sp>
        <p:nvSpPr>
          <p:cNvPr id="6" name="Rectangle 5"/>
          <p:cNvSpPr/>
          <p:nvPr/>
        </p:nvSpPr>
        <p:spPr>
          <a:xfrm>
            <a:off x="609600" y="1447800"/>
            <a:ext cx="8001000" cy="3785652"/>
          </a:xfrm>
          <a:prstGeom prst="rect">
            <a:avLst/>
          </a:prstGeom>
          <a:solidFill>
            <a:srgbClr val="002060"/>
          </a:solidFill>
        </p:spPr>
        <p:txBody>
          <a:bodyPr wrap="square">
            <a:spAutoFit/>
          </a:bodyPr>
          <a:lstStyle/>
          <a:p>
            <a:endParaRPr lang="en-US" sz="2400" dirty="0">
              <a:solidFill>
                <a:schemeClr val="bg1"/>
              </a:solidFill>
            </a:endParaRPr>
          </a:p>
          <a:p>
            <a:r>
              <a:rPr lang="en-US" sz="2400" dirty="0" smtClean="0">
                <a:solidFill>
                  <a:schemeClr val="bg1"/>
                </a:solidFill>
              </a:rPr>
              <a:t>Es </a:t>
            </a:r>
            <a:r>
              <a:rPr lang="en-US" sz="2400" dirty="0" err="1" smtClean="0">
                <a:solidFill>
                  <a:schemeClr val="bg1"/>
                </a:solidFill>
              </a:rPr>
              <a:t>hacia</a:t>
            </a:r>
            <a:r>
              <a:rPr lang="en-US" sz="2400" dirty="0" smtClean="0">
                <a:solidFill>
                  <a:schemeClr val="bg1"/>
                </a:solidFill>
              </a:rPr>
              <a:t> </a:t>
            </a:r>
            <a:r>
              <a:rPr lang="en-US" sz="2400" dirty="0" err="1" smtClean="0">
                <a:solidFill>
                  <a:schemeClr val="bg1"/>
                </a:solidFill>
              </a:rPr>
              <a:t>afuera</a:t>
            </a:r>
            <a:r>
              <a:rPr lang="en-US" sz="2400" dirty="0" smtClean="0">
                <a:solidFill>
                  <a:schemeClr val="bg1"/>
                </a:solidFill>
              </a:rPr>
              <a:t> (</a:t>
            </a:r>
            <a:r>
              <a:rPr lang="en-US" sz="2400" dirty="0" err="1" smtClean="0">
                <a:solidFill>
                  <a:schemeClr val="bg1"/>
                </a:solidFill>
              </a:rPr>
              <a:t>externo</a:t>
            </a:r>
            <a:r>
              <a:rPr lang="en-US" sz="2400" dirty="0">
                <a:solidFill>
                  <a:schemeClr val="bg1"/>
                </a:solidFill>
              </a:rPr>
              <a:t>)</a:t>
            </a:r>
          </a:p>
          <a:p>
            <a:r>
              <a:rPr lang="en-US" sz="2400" dirty="0" err="1" smtClean="0">
                <a:solidFill>
                  <a:schemeClr val="bg1"/>
                </a:solidFill>
              </a:rPr>
              <a:t>Jerarquizarlo</a:t>
            </a:r>
            <a:r>
              <a:rPr lang="en-US" sz="2400" dirty="0">
                <a:solidFill>
                  <a:schemeClr val="bg1"/>
                </a:solidFill>
              </a:rPr>
              <a:t>:</a:t>
            </a:r>
          </a:p>
          <a:p>
            <a:pPr>
              <a:buFont typeface="Wingdings" pitchFamily="2" charset="2"/>
              <a:buChar char="v"/>
            </a:pPr>
            <a:r>
              <a:rPr lang="en-US" sz="2400" dirty="0" smtClean="0">
                <a:solidFill>
                  <a:schemeClr val="bg1"/>
                </a:solidFill>
              </a:rPr>
              <a:t>Legal</a:t>
            </a:r>
            <a:endParaRPr lang="en-US" sz="2400" dirty="0">
              <a:solidFill>
                <a:schemeClr val="bg1"/>
              </a:solidFill>
            </a:endParaRPr>
          </a:p>
          <a:p>
            <a:pPr>
              <a:buFont typeface="Wingdings" pitchFamily="2" charset="2"/>
              <a:buChar char="v"/>
            </a:pPr>
            <a:r>
              <a:rPr lang="en-US" sz="2400" dirty="0" err="1" smtClean="0">
                <a:solidFill>
                  <a:schemeClr val="bg1"/>
                </a:solidFill>
              </a:rPr>
              <a:t>Impacto</a:t>
            </a:r>
            <a:r>
              <a:rPr lang="en-US" sz="2400" dirty="0" smtClean="0">
                <a:solidFill>
                  <a:schemeClr val="bg1"/>
                </a:solidFill>
              </a:rPr>
              <a:t> social</a:t>
            </a:r>
            <a:r>
              <a:rPr lang="en-US" sz="2400" dirty="0">
                <a:solidFill>
                  <a:schemeClr val="bg1"/>
                </a:solidFill>
              </a:rPr>
              <a:t>.</a:t>
            </a:r>
          </a:p>
          <a:p>
            <a:pPr>
              <a:buFont typeface="Wingdings" pitchFamily="2" charset="2"/>
              <a:buChar char="v"/>
            </a:pPr>
            <a:r>
              <a:rPr lang="en-US" sz="2400" dirty="0" err="1" smtClean="0">
                <a:solidFill>
                  <a:schemeClr val="bg1"/>
                </a:solidFill>
              </a:rPr>
              <a:t>Seguridad</a:t>
            </a:r>
            <a:r>
              <a:rPr lang="en-US" sz="2400" dirty="0">
                <a:solidFill>
                  <a:schemeClr val="bg1"/>
                </a:solidFill>
              </a:rPr>
              <a:t>.</a:t>
            </a:r>
          </a:p>
          <a:p>
            <a:pPr>
              <a:buFont typeface="Wingdings" pitchFamily="2" charset="2"/>
              <a:buChar char="v"/>
            </a:pPr>
            <a:r>
              <a:rPr lang="en-US" sz="2400" dirty="0" err="1" smtClean="0">
                <a:solidFill>
                  <a:schemeClr val="bg1"/>
                </a:solidFill>
              </a:rPr>
              <a:t>Impacto</a:t>
            </a:r>
            <a:r>
              <a:rPr lang="en-US" sz="2400" dirty="0" smtClean="0">
                <a:solidFill>
                  <a:schemeClr val="bg1"/>
                </a:solidFill>
              </a:rPr>
              <a:t> </a:t>
            </a:r>
            <a:r>
              <a:rPr lang="en-US" sz="2400" dirty="0" err="1" smtClean="0">
                <a:solidFill>
                  <a:schemeClr val="bg1"/>
                </a:solidFill>
              </a:rPr>
              <a:t>ambiental</a:t>
            </a:r>
            <a:r>
              <a:rPr lang="en-US" sz="2400" dirty="0">
                <a:solidFill>
                  <a:schemeClr val="bg1"/>
                </a:solidFill>
              </a:rPr>
              <a:t>.</a:t>
            </a:r>
          </a:p>
          <a:p>
            <a:pPr>
              <a:buFont typeface="Wingdings" pitchFamily="2" charset="2"/>
              <a:buChar char="v"/>
            </a:pPr>
            <a:r>
              <a:rPr lang="en-US" sz="2400" dirty="0" err="1" smtClean="0">
                <a:solidFill>
                  <a:schemeClr val="bg1"/>
                </a:solidFill>
              </a:rPr>
              <a:t>Reducir</a:t>
            </a:r>
            <a:r>
              <a:rPr lang="en-US" sz="2400" dirty="0" smtClean="0">
                <a:solidFill>
                  <a:schemeClr val="bg1"/>
                </a:solidFill>
              </a:rPr>
              <a:t> </a:t>
            </a:r>
            <a:r>
              <a:rPr lang="en-US" sz="2400" dirty="0" err="1" smtClean="0">
                <a:solidFill>
                  <a:schemeClr val="bg1"/>
                </a:solidFill>
              </a:rPr>
              <a:t>costos</a:t>
            </a:r>
            <a:endParaRPr lang="en-US" sz="2400" dirty="0">
              <a:solidFill>
                <a:schemeClr val="bg1"/>
              </a:solidFill>
            </a:endParaRPr>
          </a:p>
          <a:p>
            <a:pPr>
              <a:buFont typeface="Wingdings" pitchFamily="2" charset="2"/>
              <a:buChar char="v"/>
            </a:pPr>
            <a:r>
              <a:rPr lang="en-US" sz="2400" dirty="0" err="1" smtClean="0">
                <a:solidFill>
                  <a:schemeClr val="bg1"/>
                </a:solidFill>
              </a:rPr>
              <a:t>Mejorar</a:t>
            </a:r>
            <a:r>
              <a:rPr lang="en-US" sz="2400" dirty="0" smtClean="0">
                <a:solidFill>
                  <a:schemeClr val="bg1"/>
                </a:solidFill>
              </a:rPr>
              <a:t> </a:t>
            </a:r>
            <a:r>
              <a:rPr lang="en-US" sz="2400" dirty="0" err="1" smtClean="0">
                <a:solidFill>
                  <a:schemeClr val="bg1"/>
                </a:solidFill>
              </a:rPr>
              <a:t>eficiencia</a:t>
            </a:r>
            <a:r>
              <a:rPr lang="en-US" sz="2400" dirty="0" smtClean="0">
                <a:solidFill>
                  <a:schemeClr val="bg1"/>
                </a:solidFill>
              </a:rPr>
              <a:t> </a:t>
            </a:r>
            <a:r>
              <a:rPr lang="en-US" sz="2400" dirty="0" err="1" smtClean="0">
                <a:solidFill>
                  <a:schemeClr val="bg1"/>
                </a:solidFill>
              </a:rPr>
              <a:t>técnica</a:t>
            </a:r>
            <a:endParaRPr lang="en-US" sz="2400" dirty="0">
              <a:solidFill>
                <a:schemeClr val="bg1"/>
              </a:solidFill>
            </a:endParaRPr>
          </a:p>
          <a:p>
            <a:pPr>
              <a:buFont typeface="Wingdings" pitchFamily="2" charset="2"/>
              <a:buChar char="v"/>
            </a:pPr>
            <a:r>
              <a:rPr lang="en-US" sz="2400" dirty="0" err="1" smtClean="0">
                <a:solidFill>
                  <a:schemeClr val="bg1"/>
                </a:solidFill>
              </a:rPr>
              <a:t>Otros</a:t>
            </a:r>
            <a:r>
              <a:rPr lang="en-US" sz="2400" dirty="0" smtClean="0">
                <a:solidFill>
                  <a:schemeClr val="bg1"/>
                </a:solidFill>
              </a:rPr>
              <a:t> </a:t>
            </a:r>
            <a:r>
              <a:rPr lang="en-US" sz="2400" dirty="0" err="1" smtClean="0">
                <a:solidFill>
                  <a:schemeClr val="bg1"/>
                </a:solidFill>
              </a:rPr>
              <a:t>así</a:t>
            </a:r>
            <a:r>
              <a:rPr lang="en-US" sz="2400" dirty="0">
                <a:solidFill>
                  <a:schemeClr val="bg1"/>
                </a:solidFill>
              </a:rPr>
              <a:t>…</a:t>
            </a:r>
          </a:p>
        </p:txBody>
      </p:sp>
      <p:pic>
        <p:nvPicPr>
          <p:cNvPr id="35842" name="Picture 2" descr="Resultado de imagen para impacto socio ambiental"/>
          <p:cNvPicPr>
            <a:picLocks noChangeAspect="1" noChangeArrowheads="1"/>
          </p:cNvPicPr>
          <p:nvPr/>
        </p:nvPicPr>
        <p:blipFill>
          <a:blip r:embed="rId2"/>
          <a:srcRect/>
          <a:stretch>
            <a:fillRect/>
          </a:stretch>
        </p:blipFill>
        <p:spPr bwMode="auto">
          <a:xfrm>
            <a:off x="4419600" y="1447800"/>
            <a:ext cx="4248150" cy="4448175"/>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err="1" smtClean="0"/>
              <a:t>Caso</a:t>
            </a:r>
            <a:r>
              <a:rPr lang="en-US" sz="3600" b="1" dirty="0" smtClean="0"/>
              <a:t> 1:</a:t>
            </a:r>
            <a:endParaRPr lang="en-US" sz="3600" b="1" dirty="0"/>
          </a:p>
        </p:txBody>
      </p:sp>
      <p:sp>
        <p:nvSpPr>
          <p:cNvPr id="3" name="Content Placeholder 2"/>
          <p:cNvSpPr>
            <a:spLocks noGrp="1"/>
          </p:cNvSpPr>
          <p:nvPr>
            <p:ph sz="quarter" idx="1"/>
          </p:nvPr>
        </p:nvSpPr>
        <p:spPr/>
        <p:txBody>
          <a:bodyPr/>
          <a:lstStyle/>
          <a:p>
            <a:endParaRPr lang="es-PE" smtClean="0"/>
          </a:p>
          <a:p>
            <a:pPr>
              <a:buNone/>
            </a:pPr>
            <a:r>
              <a:rPr lang="es-PE" b="1" smtClean="0"/>
              <a:t>Problemática:</a:t>
            </a:r>
          </a:p>
          <a:p>
            <a:r>
              <a:rPr lang="es-PE" smtClean="0"/>
              <a:t>¿dónde?</a:t>
            </a:r>
          </a:p>
          <a:p>
            <a:pPr>
              <a:buNone/>
            </a:pPr>
            <a:r>
              <a:rPr lang="es-PE" smtClean="0"/>
              <a:t>Sierra central</a:t>
            </a:r>
          </a:p>
          <a:p>
            <a:r>
              <a:rPr lang="es-PE" smtClean="0"/>
              <a:t>¿cuándo?</a:t>
            </a:r>
          </a:p>
          <a:p>
            <a:pPr>
              <a:buNone/>
            </a:pPr>
            <a:r>
              <a:rPr lang="es-PE" smtClean="0"/>
              <a:t>Actualmente</a:t>
            </a:r>
          </a:p>
          <a:p>
            <a:r>
              <a:rPr lang="es-PE" smtClean="0"/>
              <a:t>¿cómo se manifiesta?</a:t>
            </a:r>
          </a:p>
          <a:p>
            <a:pPr>
              <a:buNone/>
            </a:pPr>
            <a:r>
              <a:rPr lang="es-PE" smtClean="0"/>
              <a:t>Desnutricion de niños</a:t>
            </a:r>
            <a:endParaRPr lang="es-PE"/>
          </a:p>
        </p:txBody>
      </p:sp>
      <p:pic>
        <p:nvPicPr>
          <p:cNvPr id="4" name="Imagen 9"/>
          <p:cNvPicPr>
            <a:picLocks noChangeAspect="1"/>
          </p:cNvPicPr>
          <p:nvPr/>
        </p:nvPicPr>
        <p:blipFill>
          <a:blip r:embed="rId2"/>
          <a:stretch>
            <a:fillRect/>
          </a:stretch>
        </p:blipFill>
        <p:spPr>
          <a:xfrm>
            <a:off x="6667369" y="533400"/>
            <a:ext cx="2400431" cy="3976539"/>
          </a:xfrm>
          <a:prstGeom prst="rect">
            <a:avLst/>
          </a:prstGeom>
        </p:spPr>
      </p:pic>
      <p:pic>
        <p:nvPicPr>
          <p:cNvPr id="5" name="Picture 2" descr="Resultado de imagen para desnutriciÃ³n crÃ³nica infantil en el perÃº"/>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810000" y="3886200"/>
            <a:ext cx="2846206" cy="2057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pic>
        <p:nvPicPr>
          <p:cNvPr id="6" name="Imagen 4"/>
          <p:cNvPicPr>
            <a:picLocks noChangeAspect="1"/>
          </p:cNvPicPr>
          <p:nvPr/>
        </p:nvPicPr>
        <p:blipFill rotWithShape="1">
          <a:blip r:embed="rId4"/>
          <a:srcRect l="20773" t="14237" r="8948" b="8910"/>
          <a:stretch/>
        </p:blipFill>
        <p:spPr>
          <a:xfrm>
            <a:off x="3409726" y="1600200"/>
            <a:ext cx="3186225" cy="1958983"/>
          </a:xfrm>
          <a:prstGeom prst="rect">
            <a:avLst/>
          </a:prstGeom>
        </p:spPr>
      </p:pic>
      <p:pic>
        <p:nvPicPr>
          <p:cNvPr id="7" name="Picture 2" descr="Imagen relacionada"/>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781799" y="4572000"/>
            <a:ext cx="2006787" cy="1905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a:buNone/>
            </a:pPr>
            <a:r>
              <a:rPr lang="en-US" b="1" dirty="0" err="1" smtClean="0"/>
              <a:t>Justificación</a:t>
            </a:r>
            <a:r>
              <a:rPr lang="en-US" b="1" dirty="0" smtClean="0"/>
              <a:t>:</a:t>
            </a:r>
          </a:p>
          <a:p>
            <a:r>
              <a:rPr lang="en-US" dirty="0" smtClean="0"/>
              <a:t>Legal</a:t>
            </a:r>
          </a:p>
          <a:p>
            <a:r>
              <a:rPr lang="en-US" dirty="0" smtClean="0"/>
              <a:t>Social</a:t>
            </a:r>
          </a:p>
          <a:p>
            <a:r>
              <a:rPr lang="en-US" dirty="0" err="1" smtClean="0"/>
              <a:t>Ambiental</a:t>
            </a:r>
            <a:endParaRPr lang="en-US" dirty="0" smtClean="0"/>
          </a:p>
          <a:p>
            <a:r>
              <a:rPr lang="en-US" dirty="0" err="1" smtClean="0"/>
              <a:t>Tecnológica</a:t>
            </a:r>
            <a:endParaRPr lang="en-US" dirty="0" smtClean="0"/>
          </a:p>
          <a:p>
            <a:pPr>
              <a:buNone/>
            </a:pPr>
            <a:r>
              <a:rPr lang="en-US" dirty="0" smtClean="0"/>
              <a:t>			</a:t>
            </a:r>
          </a:p>
          <a:p>
            <a:pPr>
              <a:buNone/>
            </a:pPr>
            <a:r>
              <a:rPr lang="en-US" dirty="0" smtClean="0"/>
              <a:t>		</a:t>
            </a:r>
            <a:r>
              <a:rPr lang="en-US" dirty="0" err="1" smtClean="0"/>
              <a:t>jerarquizar</a:t>
            </a:r>
            <a:endParaRPr lang="en-US" dirty="0"/>
          </a:p>
        </p:txBody>
      </p:sp>
      <p:sp>
        <p:nvSpPr>
          <p:cNvPr id="4" name="Title 1"/>
          <p:cNvSpPr>
            <a:spLocks noGrp="1"/>
          </p:cNvSpPr>
          <p:nvPr>
            <p:ph type="title"/>
          </p:nvPr>
        </p:nvSpPr>
        <p:spPr>
          <a:xfrm>
            <a:off x="457200" y="152400"/>
            <a:ext cx="8229600" cy="990600"/>
          </a:xfrm>
        </p:spPr>
        <p:txBody>
          <a:bodyPr>
            <a:normAutofit/>
          </a:bodyPr>
          <a:lstStyle/>
          <a:p>
            <a:r>
              <a:rPr lang="en-US" sz="3600" b="1" dirty="0" err="1" smtClean="0"/>
              <a:t>Caso</a:t>
            </a:r>
            <a:r>
              <a:rPr lang="en-US" sz="3600" b="1" dirty="0" smtClean="0"/>
              <a:t> 1:</a:t>
            </a:r>
            <a:endParaRPr lang="en-US" sz="3600" b="1" dirty="0"/>
          </a:p>
        </p:txBody>
      </p:sp>
      <p:pic>
        <p:nvPicPr>
          <p:cNvPr id="5" name="Imagen 9"/>
          <p:cNvPicPr>
            <a:picLocks noChangeAspect="1"/>
          </p:cNvPicPr>
          <p:nvPr/>
        </p:nvPicPr>
        <p:blipFill>
          <a:blip r:embed="rId2"/>
          <a:stretch>
            <a:fillRect/>
          </a:stretch>
        </p:blipFill>
        <p:spPr>
          <a:xfrm>
            <a:off x="6667369" y="533400"/>
            <a:ext cx="2400431" cy="3976539"/>
          </a:xfrm>
          <a:prstGeom prst="rect">
            <a:avLst/>
          </a:prstGeom>
        </p:spPr>
      </p:pic>
      <p:pic>
        <p:nvPicPr>
          <p:cNvPr id="6" name="Picture 2" descr="Resultado de imagen para desnutriciÃ³n crÃ³nica infantil en el perÃº"/>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810000" y="3886200"/>
            <a:ext cx="2846206" cy="2057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pic>
        <p:nvPicPr>
          <p:cNvPr id="7" name="Imagen 4"/>
          <p:cNvPicPr>
            <a:picLocks noChangeAspect="1"/>
          </p:cNvPicPr>
          <p:nvPr/>
        </p:nvPicPr>
        <p:blipFill rotWithShape="1">
          <a:blip r:embed="rId4"/>
          <a:srcRect l="20773" t="14237" r="8948" b="8910"/>
          <a:stretch/>
        </p:blipFill>
        <p:spPr>
          <a:xfrm>
            <a:off x="3409726" y="1600200"/>
            <a:ext cx="3186225" cy="1958983"/>
          </a:xfrm>
          <a:prstGeom prst="rect">
            <a:avLst/>
          </a:prstGeom>
        </p:spPr>
      </p:pic>
      <p:pic>
        <p:nvPicPr>
          <p:cNvPr id="8" name="Picture 2" descr="Imagen relacionada"/>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781799" y="4572000"/>
            <a:ext cx="2006787" cy="1905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
        <p:nvSpPr>
          <p:cNvPr id="9" name="Down Arrow 8"/>
          <p:cNvSpPr/>
          <p:nvPr/>
        </p:nvSpPr>
        <p:spPr>
          <a:xfrm>
            <a:off x="2514600" y="1676400"/>
            <a:ext cx="304800" cy="23622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Problema</a:t>
            </a:r>
            <a:r>
              <a:rPr lang="en-US" b="1" dirty="0" smtClean="0"/>
              <a:t> General</a:t>
            </a:r>
            <a:endParaRPr lang="en-US" b="1" dirty="0"/>
          </a:p>
        </p:txBody>
      </p:sp>
      <p:sp>
        <p:nvSpPr>
          <p:cNvPr id="3" name="Content Placeholder 2"/>
          <p:cNvSpPr>
            <a:spLocks noGrp="1"/>
          </p:cNvSpPr>
          <p:nvPr>
            <p:ph sz="quarter" idx="1"/>
          </p:nvPr>
        </p:nvSpPr>
        <p:spPr>
          <a:xfrm>
            <a:off x="457200" y="1828800"/>
            <a:ext cx="8229600" cy="3657600"/>
          </a:xfrm>
          <a:solidFill>
            <a:schemeClr val="accent4">
              <a:lumMod val="20000"/>
              <a:lumOff val="80000"/>
            </a:schemeClr>
          </a:solidFill>
        </p:spPr>
        <p:txBody>
          <a:bodyPr>
            <a:normAutofit/>
          </a:bodyPr>
          <a:lstStyle/>
          <a:p>
            <a:pPr algn="ctr"/>
            <a:r>
              <a:rPr lang="es-ES" sz="3200" b="1" dirty="0" smtClean="0">
                <a:solidFill>
                  <a:srgbClr val="7030A0"/>
                </a:solidFill>
              </a:rPr>
              <a:t>¿Cómo debe ser el proceso que permita obtener galletas con alto valor proteico a partir de las hojas de quinua </a:t>
            </a:r>
            <a:r>
              <a:rPr lang="es-ES" sz="3200" b="1" dirty="0" err="1" smtClean="0">
                <a:solidFill>
                  <a:srgbClr val="7030A0"/>
                </a:solidFill>
              </a:rPr>
              <a:t>Chenopodium</a:t>
            </a:r>
            <a:r>
              <a:rPr lang="es-ES" sz="3200" b="1" dirty="0" smtClean="0">
                <a:solidFill>
                  <a:srgbClr val="7030A0"/>
                </a:solidFill>
              </a:rPr>
              <a:t> </a:t>
            </a:r>
            <a:r>
              <a:rPr lang="es-ES" sz="3200" b="1" dirty="0" err="1" smtClean="0">
                <a:solidFill>
                  <a:srgbClr val="7030A0"/>
                </a:solidFill>
              </a:rPr>
              <a:t>quinoa</a:t>
            </a:r>
            <a:r>
              <a:rPr lang="es-ES" sz="3200" b="1" dirty="0" smtClean="0">
                <a:solidFill>
                  <a:srgbClr val="7030A0"/>
                </a:solidFill>
              </a:rPr>
              <a:t> y que cumpla con las demandas de calidad para el mercado interno como para el mercado de exportación? </a:t>
            </a:r>
          </a:p>
          <a:p>
            <a:endParaRPr lang="en-US" sz="32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t>Problemas</a:t>
            </a:r>
            <a:r>
              <a:rPr lang="en-US" b="1" dirty="0" smtClean="0"/>
              <a:t> </a:t>
            </a:r>
            <a:r>
              <a:rPr lang="en-US" b="1" dirty="0" err="1" smtClean="0"/>
              <a:t>Específicos</a:t>
            </a:r>
            <a:r>
              <a:rPr lang="en-US" b="1" dirty="0" smtClean="0"/>
              <a:t>:</a:t>
            </a:r>
            <a:endParaRPr lang="en-US" dirty="0"/>
          </a:p>
        </p:txBody>
      </p:sp>
      <p:sp>
        <p:nvSpPr>
          <p:cNvPr id="3" name="Content Placeholder 2"/>
          <p:cNvSpPr>
            <a:spLocks noGrp="1"/>
          </p:cNvSpPr>
          <p:nvPr>
            <p:ph sz="quarter" idx="1"/>
          </p:nvPr>
        </p:nvSpPr>
        <p:spPr>
          <a:xfrm>
            <a:off x="457200" y="1219200"/>
            <a:ext cx="8229600" cy="3276600"/>
          </a:xfrm>
          <a:solidFill>
            <a:schemeClr val="accent5">
              <a:lumMod val="20000"/>
              <a:lumOff val="80000"/>
            </a:schemeClr>
          </a:solidFill>
        </p:spPr>
        <p:txBody>
          <a:bodyPr/>
          <a:lstStyle/>
          <a:p>
            <a:endParaRPr lang="en-US" dirty="0" smtClean="0"/>
          </a:p>
          <a:p>
            <a:pPr>
              <a:buNone/>
            </a:pPr>
            <a:r>
              <a:rPr lang="es-ES" dirty="0" smtClean="0">
                <a:solidFill>
                  <a:schemeClr val="accent1">
                    <a:lumMod val="50000"/>
                  </a:schemeClr>
                </a:solidFill>
              </a:rPr>
              <a:t>1. ¿Cuál será el máximo porcentaje de sustitución de harina de trigo por harina de hojas de </a:t>
            </a:r>
            <a:r>
              <a:rPr lang="es-ES" dirty="0" err="1" smtClean="0">
                <a:solidFill>
                  <a:schemeClr val="accent1">
                    <a:lumMod val="50000"/>
                  </a:schemeClr>
                </a:solidFill>
              </a:rPr>
              <a:t>chenopodium</a:t>
            </a:r>
            <a:r>
              <a:rPr lang="es-ES" dirty="0" smtClean="0">
                <a:solidFill>
                  <a:schemeClr val="accent1">
                    <a:lumMod val="50000"/>
                  </a:schemeClr>
                </a:solidFill>
              </a:rPr>
              <a:t> </a:t>
            </a:r>
            <a:r>
              <a:rPr lang="es-ES" dirty="0" err="1" smtClean="0">
                <a:solidFill>
                  <a:schemeClr val="accent1">
                    <a:lumMod val="50000"/>
                  </a:schemeClr>
                </a:solidFill>
              </a:rPr>
              <a:t>quinoa</a:t>
            </a:r>
            <a:r>
              <a:rPr lang="es-ES" dirty="0" smtClean="0">
                <a:solidFill>
                  <a:schemeClr val="accent1">
                    <a:lumMod val="50000"/>
                  </a:schemeClr>
                </a:solidFill>
              </a:rPr>
              <a:t> para la fortificación de las galletas </a:t>
            </a:r>
          </a:p>
          <a:p>
            <a:pPr>
              <a:buNone/>
            </a:pPr>
            <a:r>
              <a:rPr lang="es-ES" dirty="0" smtClean="0">
                <a:solidFill>
                  <a:schemeClr val="accent1">
                    <a:lumMod val="50000"/>
                  </a:schemeClr>
                </a:solidFill>
              </a:rPr>
              <a:t>2. ¿Cuál será el máximo aumento del porcentaje de proteínas de las galletas fortificadas con hojas de </a:t>
            </a:r>
            <a:r>
              <a:rPr lang="es-ES" dirty="0" err="1" smtClean="0">
                <a:solidFill>
                  <a:schemeClr val="accent1">
                    <a:lumMod val="50000"/>
                  </a:schemeClr>
                </a:solidFill>
              </a:rPr>
              <a:t>Chenopodium</a:t>
            </a:r>
            <a:r>
              <a:rPr lang="es-ES" dirty="0" smtClean="0">
                <a:solidFill>
                  <a:schemeClr val="accent1">
                    <a:lumMod val="50000"/>
                  </a:schemeClr>
                </a:solidFill>
              </a:rPr>
              <a:t> </a:t>
            </a:r>
            <a:r>
              <a:rPr lang="es-ES" dirty="0" err="1" smtClean="0">
                <a:solidFill>
                  <a:schemeClr val="accent1">
                    <a:lumMod val="50000"/>
                  </a:schemeClr>
                </a:solidFill>
              </a:rPr>
              <a:t>quinoa</a:t>
            </a:r>
            <a:r>
              <a:rPr lang="es-ES" dirty="0" smtClean="0">
                <a:solidFill>
                  <a:schemeClr val="accent1">
                    <a:lumMod val="50000"/>
                  </a:schemeClr>
                </a:solidFill>
              </a:rPr>
              <a:t>?</a:t>
            </a:r>
            <a:endParaRPr lang="en-US" dirty="0" smtClean="0">
              <a:solidFill>
                <a:schemeClr val="accent1">
                  <a:lumMod val="50000"/>
                </a:schemeClr>
              </a:solidFill>
            </a:endParaRPr>
          </a:p>
          <a:p>
            <a:endParaRPr lang="en-US" dirty="0"/>
          </a:p>
        </p:txBody>
      </p:sp>
      <p:pic>
        <p:nvPicPr>
          <p:cNvPr id="1026" name="Picture 2"/>
          <p:cNvPicPr>
            <a:picLocks noChangeAspect="1" noChangeArrowheads="1"/>
          </p:cNvPicPr>
          <p:nvPr/>
        </p:nvPicPr>
        <p:blipFill>
          <a:blip r:embed="rId2">
            <a:lum bright="-31000" contrast="55000"/>
          </a:blip>
          <a:srcRect/>
          <a:stretch>
            <a:fillRect/>
          </a:stretch>
        </p:blipFill>
        <p:spPr bwMode="auto">
          <a:xfrm>
            <a:off x="4952999" y="4114800"/>
            <a:ext cx="2837457" cy="229388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heckerboard(across)">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sp>
        <p:nvSpPr>
          <p:cNvPr id="4" name="Oval 3"/>
          <p:cNvSpPr/>
          <p:nvPr/>
        </p:nvSpPr>
        <p:spPr>
          <a:xfrm>
            <a:off x="685800" y="609600"/>
            <a:ext cx="3505200" cy="1905000"/>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accent1">
                    <a:lumMod val="50000"/>
                  </a:schemeClr>
                </a:solidFill>
                <a:latin typeface="Agency FB" pitchFamily="34" charset="0"/>
              </a:rPr>
              <a:t>PROBLEMAS</a:t>
            </a:r>
            <a:endParaRPr lang="en-US" sz="2800" b="1" dirty="0">
              <a:solidFill>
                <a:schemeClr val="accent1">
                  <a:lumMod val="50000"/>
                </a:schemeClr>
              </a:solidFill>
              <a:latin typeface="Agency FB" pitchFamily="34" charset="0"/>
            </a:endParaRPr>
          </a:p>
        </p:txBody>
      </p:sp>
      <p:sp>
        <p:nvSpPr>
          <p:cNvPr id="6" name="Oval 5"/>
          <p:cNvSpPr/>
          <p:nvPr/>
        </p:nvSpPr>
        <p:spPr>
          <a:xfrm>
            <a:off x="5105400" y="609600"/>
            <a:ext cx="3505200" cy="1905000"/>
          </a:xfrm>
          <a:prstGeom prst="ellipse">
            <a:avLst/>
          </a:prstGeom>
          <a:solidFill>
            <a:srgbClr val="E2CF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accent1">
                    <a:lumMod val="50000"/>
                  </a:schemeClr>
                </a:solidFill>
                <a:latin typeface="Agency FB" pitchFamily="34" charset="0"/>
              </a:rPr>
              <a:t>OBJETIVOS</a:t>
            </a:r>
            <a:endParaRPr lang="en-US" sz="2800" b="1" dirty="0">
              <a:solidFill>
                <a:schemeClr val="accent1">
                  <a:lumMod val="50000"/>
                </a:schemeClr>
              </a:solidFill>
              <a:latin typeface="Agency FB" pitchFamily="34" charset="0"/>
            </a:endParaRPr>
          </a:p>
        </p:txBody>
      </p:sp>
      <p:sp>
        <p:nvSpPr>
          <p:cNvPr id="7" name="Left-Right Arrow 6"/>
          <p:cNvSpPr/>
          <p:nvPr/>
        </p:nvSpPr>
        <p:spPr>
          <a:xfrm>
            <a:off x="4191000" y="1371600"/>
            <a:ext cx="914400" cy="3810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90600" y="2971800"/>
            <a:ext cx="3657600" cy="1815882"/>
          </a:xfrm>
          <a:prstGeom prst="rect">
            <a:avLst/>
          </a:prstGeom>
          <a:noFill/>
        </p:spPr>
        <p:txBody>
          <a:bodyPr wrap="square" rtlCol="0">
            <a:spAutoFit/>
          </a:bodyPr>
          <a:lstStyle/>
          <a:p>
            <a:pPr algn="ctr"/>
            <a:r>
              <a:rPr lang="es-ES" sz="2800" dirty="0" smtClean="0"/>
              <a:t>SITUACIONES A LOS QUE SE ENFRENTA EN ESTA INVESTIGACIÓN</a:t>
            </a:r>
            <a:endParaRPr lang="en-US" sz="2800" dirty="0"/>
          </a:p>
        </p:txBody>
      </p:sp>
      <p:sp>
        <p:nvSpPr>
          <p:cNvPr id="9" name="Rectangle 8"/>
          <p:cNvSpPr/>
          <p:nvPr/>
        </p:nvSpPr>
        <p:spPr>
          <a:xfrm>
            <a:off x="5181600" y="2743200"/>
            <a:ext cx="3352800" cy="3108543"/>
          </a:xfrm>
          <a:prstGeom prst="rect">
            <a:avLst/>
          </a:prstGeom>
        </p:spPr>
        <p:txBody>
          <a:bodyPr wrap="square">
            <a:spAutoFit/>
          </a:bodyPr>
          <a:lstStyle/>
          <a:p>
            <a:pPr algn="ctr"/>
            <a:r>
              <a:rPr lang="es-ES" sz="2800" dirty="0" smtClean="0"/>
              <a:t>PROPUESTOS COMO </a:t>
            </a:r>
            <a:r>
              <a:rPr lang="es-ES" sz="2800" b="1" dirty="0" smtClean="0"/>
              <a:t>RESPUESTAS A LOS PROBLEMAS </a:t>
            </a:r>
            <a:r>
              <a:rPr lang="es-ES" sz="2800" dirty="0" smtClean="0"/>
              <a:t>PARA QUE PUEDA DESARROLLAR SU INVESTIGACIÓN</a:t>
            </a:r>
            <a:endParaRPr lang="en-US" sz="2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990600"/>
          </a:xfrm>
          <a:solidFill>
            <a:schemeClr val="accent4">
              <a:lumMod val="20000"/>
              <a:lumOff val="80000"/>
            </a:schemeClr>
          </a:solidFill>
        </p:spPr>
        <p:txBody>
          <a:bodyPr>
            <a:normAutofit fontScale="90000"/>
          </a:bodyPr>
          <a:lstStyle/>
          <a:p>
            <a:pPr algn="ctr"/>
            <a:r>
              <a:rPr lang="es-PE" smtClean="0">
                <a:solidFill>
                  <a:schemeClr val="accent1">
                    <a:lumMod val="50000"/>
                  </a:schemeClr>
                </a:solidFill>
              </a:rPr>
              <a:t>Componentes esenciales del proceso de investigacion</a:t>
            </a:r>
            <a:endParaRPr lang="es-PE">
              <a:solidFill>
                <a:schemeClr val="accent1">
                  <a:lumMod val="50000"/>
                </a:schemeClr>
              </a:solidFill>
            </a:endParaRPr>
          </a:p>
        </p:txBody>
      </p:sp>
      <p:sp>
        <p:nvSpPr>
          <p:cNvPr id="3" name="Content Placeholder 2"/>
          <p:cNvSpPr>
            <a:spLocks noGrp="1"/>
          </p:cNvSpPr>
          <p:nvPr>
            <p:ph sz="quarter" idx="1"/>
          </p:nvPr>
        </p:nvSpPr>
        <p:spPr/>
        <p:txBody>
          <a:bodyPr/>
          <a:lstStyle/>
          <a:p>
            <a:endParaRPr lang="en-US"/>
          </a:p>
        </p:txBody>
      </p:sp>
      <p:pic>
        <p:nvPicPr>
          <p:cNvPr id="3074" name="Picture 2"/>
          <p:cNvPicPr>
            <a:picLocks noChangeAspect="1" noChangeArrowheads="1"/>
          </p:cNvPicPr>
          <p:nvPr/>
        </p:nvPicPr>
        <p:blipFill>
          <a:blip r:embed="rId2"/>
          <a:srcRect/>
          <a:stretch>
            <a:fillRect/>
          </a:stretch>
        </p:blipFill>
        <p:spPr bwMode="auto">
          <a:xfrm>
            <a:off x="228600" y="1219200"/>
            <a:ext cx="8839201" cy="548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676400" y="914400"/>
            <a:ext cx="6096000" cy="5715000"/>
            <a:chOff x="1981200" y="914400"/>
            <a:chExt cx="6096000" cy="5715000"/>
          </a:xfrm>
        </p:grpSpPr>
        <p:sp>
          <p:nvSpPr>
            <p:cNvPr id="5" name="Oval 4"/>
            <p:cNvSpPr/>
            <p:nvPr/>
          </p:nvSpPr>
          <p:spPr>
            <a:xfrm>
              <a:off x="1981200" y="914400"/>
              <a:ext cx="6096000" cy="5715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0834" name="Picture 2" descr="Resultado de imagen de investigar cientificamente&quot;"/>
            <p:cNvPicPr>
              <a:picLocks noChangeAspect="1" noChangeArrowheads="1"/>
            </p:cNvPicPr>
            <p:nvPr/>
          </p:nvPicPr>
          <p:blipFill>
            <a:blip r:embed="rId2">
              <a:lum bright="-24000" contrast="61000"/>
            </a:blip>
            <a:srcRect/>
            <a:stretch>
              <a:fillRect/>
            </a:stretch>
          </p:blipFill>
          <p:spPr bwMode="auto">
            <a:xfrm>
              <a:off x="3048000" y="1676400"/>
              <a:ext cx="3955984" cy="4168673"/>
            </a:xfrm>
            <a:prstGeom prst="rect">
              <a:avLst/>
            </a:prstGeom>
            <a:noFill/>
          </p:spPr>
        </p:pic>
      </p:grpSp>
      <p:sp>
        <p:nvSpPr>
          <p:cNvPr id="4" name="Rectangle 3"/>
          <p:cNvSpPr/>
          <p:nvPr/>
        </p:nvSpPr>
        <p:spPr>
          <a:xfrm>
            <a:off x="6629400" y="6412468"/>
            <a:ext cx="2051331" cy="369332"/>
          </a:xfrm>
          <a:prstGeom prst="rect">
            <a:avLst/>
          </a:prstGeom>
        </p:spPr>
        <p:txBody>
          <a:bodyPr wrap="none">
            <a:spAutoFit/>
          </a:bodyPr>
          <a:lstStyle/>
          <a:p>
            <a:r>
              <a:rPr lang="es-PE" b="1" i="1" dirty="0" smtClean="0">
                <a:solidFill>
                  <a:srgbClr val="E2CFF1"/>
                </a:solidFill>
              </a:rPr>
              <a:t>Verónica Carranza</a:t>
            </a:r>
            <a:endParaRPr lang="es-PE" i="1" dirty="0">
              <a:solidFill>
                <a:srgbClr val="E2CFF1"/>
              </a:solidFill>
            </a:endParaRPr>
          </a:p>
        </p:txBody>
      </p:sp>
      <p:sp>
        <p:nvSpPr>
          <p:cNvPr id="6" name="TextBox 5"/>
          <p:cNvSpPr txBox="1"/>
          <p:nvPr/>
        </p:nvSpPr>
        <p:spPr>
          <a:xfrm>
            <a:off x="1219200" y="304800"/>
            <a:ext cx="6934200" cy="523220"/>
          </a:xfrm>
          <a:prstGeom prst="rect">
            <a:avLst/>
          </a:prstGeom>
          <a:noFill/>
        </p:spPr>
        <p:txBody>
          <a:bodyPr wrap="square" rtlCol="0">
            <a:spAutoFit/>
          </a:bodyPr>
          <a:lstStyle/>
          <a:p>
            <a:pPr algn="ctr"/>
            <a:r>
              <a:rPr lang="en-US" sz="2800" b="1" dirty="0" smtClean="0">
                <a:latin typeface="+mj-lt"/>
              </a:rPr>
              <a:t>ORGANIZACION DE IDEAS </a:t>
            </a:r>
            <a:endParaRPr lang="en-US" sz="2800" b="1" dirty="0">
              <a:latin typeface="+mj-lt"/>
            </a:endParaRPr>
          </a:p>
        </p:txBody>
      </p:sp>
      <p:sp>
        <p:nvSpPr>
          <p:cNvPr id="8" name="Oval 7"/>
          <p:cNvSpPr/>
          <p:nvPr/>
        </p:nvSpPr>
        <p:spPr>
          <a:xfrm rot="20124830">
            <a:off x="4425749" y="1047938"/>
            <a:ext cx="2287756" cy="419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a:solidFill>
            <a:schemeClr val="accent4">
              <a:lumMod val="20000"/>
              <a:lumOff val="80000"/>
            </a:schemeClr>
          </a:solidFill>
        </p:spPr>
        <p:txBody>
          <a:bodyPr/>
          <a:lstStyle/>
          <a:p>
            <a:r>
              <a:rPr lang="es-PE" b="1" smtClean="0"/>
              <a:t>Objetivos de la Investigacion </a:t>
            </a:r>
            <a:endParaRPr lang="es-PE" b="1"/>
          </a:p>
        </p:txBody>
      </p:sp>
      <p:sp>
        <p:nvSpPr>
          <p:cNvPr id="5" name="Content Placeholder 4"/>
          <p:cNvSpPr>
            <a:spLocks noGrp="1"/>
          </p:cNvSpPr>
          <p:nvPr>
            <p:ph sz="quarter" idx="1"/>
          </p:nvPr>
        </p:nvSpPr>
        <p:spPr/>
        <p:txBody>
          <a:bodyPr/>
          <a:lstStyle/>
          <a:p>
            <a:pPr>
              <a:buNone/>
            </a:pPr>
            <a:r>
              <a:rPr lang="es-PE" b="1" dirty="0" smtClean="0"/>
              <a:t>Características Imprescindibles</a:t>
            </a:r>
            <a:r>
              <a:rPr lang="en-US" b="1" dirty="0" smtClean="0"/>
              <a:t>:</a:t>
            </a:r>
          </a:p>
          <a:p>
            <a:r>
              <a:rPr lang="es-PE" dirty="0" smtClean="0"/>
              <a:t>Establecer el propósito</a:t>
            </a:r>
          </a:p>
          <a:p>
            <a:r>
              <a:rPr lang="es-ES" dirty="0" smtClean="0"/>
              <a:t>Enfocarse a la solución del problema. </a:t>
            </a:r>
          </a:p>
          <a:p>
            <a:r>
              <a:rPr lang="es-PE" dirty="0" smtClean="0"/>
              <a:t>Ser realistas. </a:t>
            </a:r>
          </a:p>
          <a:p>
            <a:r>
              <a:rPr lang="es-PE" dirty="0" smtClean="0"/>
              <a:t>Ser medibles. </a:t>
            </a:r>
          </a:p>
          <a:p>
            <a:r>
              <a:rPr lang="es-PE" dirty="0" smtClean="0"/>
              <a:t>Ser congruentes. </a:t>
            </a:r>
          </a:p>
          <a:p>
            <a:r>
              <a:rPr lang="es-PE" dirty="0" smtClean="0"/>
              <a:t>Ser importantes. </a:t>
            </a:r>
          </a:p>
          <a:p>
            <a:r>
              <a:rPr lang="es-PE" dirty="0" smtClean="0"/>
              <a:t>Redactarse evitando palabras subjetivas.</a:t>
            </a:r>
          </a:p>
          <a:p>
            <a:r>
              <a:rPr lang="es-PE" dirty="0" smtClean="0"/>
              <a:t>Precisar los factores existentes que se va a investigar</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20000"/>
              <a:lumOff val="80000"/>
            </a:schemeClr>
          </a:solidFill>
        </p:spPr>
        <p:txBody>
          <a:bodyPr>
            <a:normAutofit/>
          </a:bodyPr>
          <a:lstStyle/>
          <a:p>
            <a:r>
              <a:rPr lang="en-US" b="1" dirty="0" err="1" smtClean="0"/>
              <a:t>Objetivos</a:t>
            </a:r>
            <a:r>
              <a:rPr lang="en-US" b="1" dirty="0" smtClean="0"/>
              <a:t> </a:t>
            </a:r>
            <a:r>
              <a:rPr lang="en-US" b="1" dirty="0" err="1" smtClean="0"/>
              <a:t>Generales</a:t>
            </a:r>
            <a:endParaRPr lang="en-US" dirty="0"/>
          </a:p>
        </p:txBody>
      </p:sp>
      <p:sp>
        <p:nvSpPr>
          <p:cNvPr id="3" name="Content Placeholder 2"/>
          <p:cNvSpPr>
            <a:spLocks noGrp="1"/>
          </p:cNvSpPr>
          <p:nvPr>
            <p:ph sz="quarter" idx="1"/>
          </p:nvPr>
        </p:nvSpPr>
        <p:spPr>
          <a:xfrm>
            <a:off x="457200" y="1371600"/>
            <a:ext cx="8229600" cy="4937760"/>
          </a:xfrm>
          <a:solidFill>
            <a:schemeClr val="accent3">
              <a:lumMod val="20000"/>
              <a:lumOff val="80000"/>
            </a:schemeClr>
          </a:solidFill>
        </p:spPr>
        <p:txBody>
          <a:bodyPr/>
          <a:lstStyle/>
          <a:p>
            <a:r>
              <a:rPr lang="en-US" dirty="0" smtClean="0"/>
              <a:t>Son el </a:t>
            </a:r>
            <a:r>
              <a:rPr lang="en-US" dirty="0" err="1" smtClean="0"/>
              <a:t>marco</a:t>
            </a:r>
            <a:r>
              <a:rPr lang="en-US" dirty="0" smtClean="0"/>
              <a:t> de </a:t>
            </a:r>
            <a:r>
              <a:rPr lang="en-US" dirty="0" err="1" smtClean="0"/>
              <a:t>referencia</a:t>
            </a:r>
            <a:r>
              <a:rPr lang="en-US" dirty="0" smtClean="0"/>
              <a:t> de lo </a:t>
            </a:r>
            <a:r>
              <a:rPr lang="en-US" dirty="0" err="1" smtClean="0"/>
              <a:t>que</a:t>
            </a:r>
            <a:r>
              <a:rPr lang="en-US" dirty="0" smtClean="0"/>
              <a:t> se </a:t>
            </a:r>
            <a:r>
              <a:rPr lang="en-US" dirty="0" err="1" smtClean="0"/>
              <a:t>pretende</a:t>
            </a:r>
            <a:r>
              <a:rPr lang="en-US" dirty="0" smtClean="0"/>
              <a:t> </a:t>
            </a:r>
            <a:r>
              <a:rPr lang="en-US" dirty="0" err="1" smtClean="0"/>
              <a:t>aportar</a:t>
            </a:r>
            <a:r>
              <a:rPr lang="en-US" dirty="0" smtClean="0"/>
              <a:t> y </a:t>
            </a:r>
            <a:r>
              <a:rPr lang="en-US" dirty="0" err="1" smtClean="0"/>
              <a:t>demostrar</a:t>
            </a:r>
            <a:r>
              <a:rPr lang="en-US" dirty="0" smtClean="0"/>
              <a:t> en la </a:t>
            </a:r>
            <a:r>
              <a:rPr lang="en-US" dirty="0" err="1" smtClean="0"/>
              <a:t>tesis</a:t>
            </a:r>
            <a:r>
              <a:rPr lang="en-US" dirty="0" smtClean="0"/>
              <a:t>.</a:t>
            </a:r>
          </a:p>
          <a:p>
            <a:r>
              <a:rPr lang="en-US" dirty="0" smtClean="0"/>
              <a:t>Se </a:t>
            </a:r>
            <a:r>
              <a:rPr lang="en-US" dirty="0" err="1" smtClean="0"/>
              <a:t>indica</a:t>
            </a:r>
            <a:r>
              <a:rPr lang="en-US" dirty="0" smtClean="0"/>
              <a:t> en </a:t>
            </a:r>
            <a:r>
              <a:rPr lang="en-US" dirty="0" err="1" smtClean="0"/>
              <a:t>algunas</a:t>
            </a:r>
            <a:r>
              <a:rPr lang="en-US" dirty="0" smtClean="0"/>
              <a:t> </a:t>
            </a:r>
            <a:r>
              <a:rPr lang="en-US" dirty="0" err="1" smtClean="0"/>
              <a:t>proposiciones</a:t>
            </a:r>
            <a:r>
              <a:rPr lang="en-US" dirty="0" smtClean="0"/>
              <a:t> </a:t>
            </a:r>
            <a:r>
              <a:rPr lang="en-US" dirty="0" err="1" smtClean="0"/>
              <a:t>cuál</a:t>
            </a:r>
            <a:r>
              <a:rPr lang="en-US" dirty="0" smtClean="0"/>
              <a:t> </a:t>
            </a:r>
            <a:r>
              <a:rPr lang="en-US" dirty="0" err="1" smtClean="0"/>
              <a:t>es</a:t>
            </a:r>
            <a:r>
              <a:rPr lang="en-US" dirty="0" smtClean="0"/>
              <a:t> el </a:t>
            </a:r>
            <a:r>
              <a:rPr lang="en-US" dirty="0" err="1" smtClean="0"/>
              <a:t>área</a:t>
            </a:r>
            <a:r>
              <a:rPr lang="en-US" dirty="0" smtClean="0"/>
              <a:t> </a:t>
            </a:r>
            <a:r>
              <a:rPr lang="en-US" dirty="0" err="1" smtClean="0"/>
              <a:t>temática</a:t>
            </a:r>
            <a:r>
              <a:rPr lang="en-US" dirty="0" smtClean="0"/>
              <a:t> y el </a:t>
            </a:r>
            <a:r>
              <a:rPr lang="en-US" dirty="0" err="1" smtClean="0"/>
              <a:t>problema</a:t>
            </a:r>
            <a:r>
              <a:rPr lang="en-US" dirty="0" smtClean="0"/>
              <a:t> </a:t>
            </a:r>
            <a:r>
              <a:rPr lang="en-US" dirty="0" err="1" smtClean="0"/>
              <a:t>que</a:t>
            </a:r>
            <a:r>
              <a:rPr lang="en-US" dirty="0" smtClean="0"/>
              <a:t> </a:t>
            </a:r>
            <a:r>
              <a:rPr lang="en-US" dirty="0" err="1" smtClean="0"/>
              <a:t>específicamente</a:t>
            </a:r>
            <a:r>
              <a:rPr lang="en-US" dirty="0" smtClean="0"/>
              <a:t> se </a:t>
            </a:r>
            <a:r>
              <a:rPr lang="en-US" dirty="0" err="1" smtClean="0"/>
              <a:t>atenderá</a:t>
            </a:r>
            <a:r>
              <a:rPr lang="en-US" dirty="0" smtClean="0"/>
              <a:t>. </a:t>
            </a:r>
            <a:r>
              <a:rPr lang="en-US" dirty="0" err="1" smtClean="0"/>
              <a:t>Debe</a:t>
            </a:r>
            <a:r>
              <a:rPr lang="en-US" dirty="0" smtClean="0"/>
              <a:t> </a:t>
            </a:r>
            <a:r>
              <a:rPr lang="en-US" dirty="0" err="1" smtClean="0"/>
              <a:t>estar</a:t>
            </a:r>
            <a:r>
              <a:rPr lang="en-US" dirty="0" smtClean="0"/>
              <a:t> en perfecta </a:t>
            </a:r>
            <a:r>
              <a:rPr lang="en-US" dirty="0" err="1" smtClean="0"/>
              <a:t>armonía</a:t>
            </a:r>
            <a:r>
              <a:rPr lang="en-US" dirty="0" smtClean="0"/>
              <a:t> con lo </a:t>
            </a:r>
            <a:r>
              <a:rPr lang="en-US" dirty="0" err="1" smtClean="0"/>
              <a:t>expuesto</a:t>
            </a:r>
            <a:r>
              <a:rPr lang="en-US" dirty="0" smtClean="0"/>
              <a:t> en el </a:t>
            </a:r>
            <a:r>
              <a:rPr lang="en-US" dirty="0" err="1" smtClean="0"/>
              <a:t>planteamiento</a:t>
            </a:r>
            <a:r>
              <a:rPr lang="en-US" dirty="0" smtClean="0"/>
              <a:t> del </a:t>
            </a:r>
            <a:r>
              <a:rPr lang="en-US" dirty="0" err="1" smtClean="0"/>
              <a:t>problema</a:t>
            </a:r>
            <a:r>
              <a:rPr lang="en-US" dirty="0" smtClean="0"/>
              <a:t>. </a:t>
            </a:r>
          </a:p>
          <a:p>
            <a:r>
              <a:rPr lang="en-US" dirty="0" err="1" smtClean="0"/>
              <a:t>Recomendable</a:t>
            </a:r>
            <a:r>
              <a:rPr lang="en-US" dirty="0" smtClean="0"/>
              <a:t> </a:t>
            </a:r>
            <a:r>
              <a:rPr lang="en-US" dirty="0" err="1" smtClean="0"/>
              <a:t>que</a:t>
            </a:r>
            <a:r>
              <a:rPr lang="en-US" dirty="0" smtClean="0"/>
              <a:t> solo sea </a:t>
            </a:r>
            <a:r>
              <a:rPr lang="en-US" dirty="0" err="1" smtClean="0"/>
              <a:t>uno</a:t>
            </a:r>
            <a:r>
              <a:rPr lang="en-US" dirty="0" smtClean="0"/>
              <a:t>.</a:t>
            </a:r>
          </a:p>
          <a:p>
            <a:r>
              <a:rPr lang="en-US" dirty="0" smtClean="0"/>
              <a:t>Es un </a:t>
            </a:r>
            <a:r>
              <a:rPr lang="en-US" dirty="0" err="1" smtClean="0"/>
              <a:t>enunciado</a:t>
            </a:r>
            <a:r>
              <a:rPr lang="en-US" dirty="0" smtClean="0"/>
              <a:t> </a:t>
            </a:r>
            <a:r>
              <a:rPr lang="en-US" dirty="0" err="1" smtClean="0"/>
              <a:t>proposicional</a:t>
            </a:r>
            <a:r>
              <a:rPr lang="en-US" dirty="0" smtClean="0"/>
              <a:t> </a:t>
            </a:r>
            <a:r>
              <a:rPr lang="en-US" dirty="0" err="1" smtClean="0"/>
              <a:t>cualitativo</a:t>
            </a:r>
            <a:r>
              <a:rPr lang="en-US" dirty="0" smtClean="0"/>
              <a:t> (</a:t>
            </a:r>
            <a:r>
              <a:rPr lang="en-US" dirty="0" err="1" smtClean="0"/>
              <a:t>claridad</a:t>
            </a:r>
            <a:r>
              <a:rPr lang="en-US" dirty="0" smtClean="0"/>
              <a:t>), integral (el </a:t>
            </a:r>
            <a:r>
              <a:rPr lang="en-US" dirty="0" err="1" smtClean="0"/>
              <a:t>todo</a:t>
            </a:r>
            <a:r>
              <a:rPr lang="en-US" dirty="0" smtClean="0"/>
              <a:t>) y Terminal (en un </a:t>
            </a:r>
            <a:r>
              <a:rPr lang="en-US" dirty="0" err="1" smtClean="0"/>
              <a:t>tiempo</a:t>
            </a:r>
            <a:r>
              <a:rPr lang="en-US" dirty="0" smtClean="0"/>
              <a:t> </a:t>
            </a:r>
            <a:r>
              <a:rPr lang="en-US" dirty="0" err="1" smtClean="0"/>
              <a:t>definido</a:t>
            </a:r>
            <a:r>
              <a:rPr lang="en-US" dirty="0" smtClean="0"/>
              <a:t>).</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p:spPr>
        <p:txBody>
          <a:bodyPr/>
          <a:lstStyle/>
          <a:p>
            <a:r>
              <a:rPr lang="es-PE" b="1" smtClean="0"/>
              <a:t>Objetivos especificos</a:t>
            </a:r>
            <a:endParaRPr lang="es-PE" b="1"/>
          </a:p>
        </p:txBody>
      </p:sp>
      <p:sp>
        <p:nvSpPr>
          <p:cNvPr id="3" name="Content Placeholder 2"/>
          <p:cNvSpPr>
            <a:spLocks noGrp="1"/>
          </p:cNvSpPr>
          <p:nvPr>
            <p:ph sz="quarter" idx="1"/>
          </p:nvPr>
        </p:nvSpPr>
        <p:spPr>
          <a:xfrm>
            <a:off x="457200" y="1219200"/>
            <a:ext cx="8229600" cy="3200400"/>
          </a:xfrm>
        </p:spPr>
        <p:txBody>
          <a:bodyPr>
            <a:normAutofit lnSpcReduction="10000"/>
          </a:bodyPr>
          <a:lstStyle/>
          <a:p>
            <a:r>
              <a:rPr lang="es-PE" sz="2800" smtClean="0"/>
              <a:t>Son partes de un todo que descentralizan la focalización del tema, pero dentro de su contexto.</a:t>
            </a:r>
          </a:p>
          <a:p>
            <a:r>
              <a:rPr lang="es-PE" sz="2800" smtClean="0"/>
              <a:t>Puede tener un mínimo de tres objetivos específicos. Enumerados en orden de la secuencia de trabajo, importancia, orden lógico, orden temporal,…</a:t>
            </a:r>
          </a:p>
          <a:p>
            <a:r>
              <a:rPr lang="es-PE" sz="2800" smtClean="0"/>
              <a:t>Deben estar en perfecta armonía con lo expuesto en el objetivo general.</a:t>
            </a:r>
          </a:p>
          <a:p>
            <a:endParaRPr lang="es-PE" sz="2800"/>
          </a:p>
        </p:txBody>
      </p:sp>
      <p:pic>
        <p:nvPicPr>
          <p:cNvPr id="5122" name="Picture 2"/>
          <p:cNvPicPr>
            <a:picLocks noChangeAspect="1" noChangeArrowheads="1"/>
          </p:cNvPicPr>
          <p:nvPr/>
        </p:nvPicPr>
        <p:blipFill>
          <a:blip r:embed="rId2"/>
          <a:srcRect/>
          <a:stretch>
            <a:fillRect/>
          </a:stretch>
        </p:blipFill>
        <p:spPr bwMode="auto">
          <a:xfrm>
            <a:off x="228600" y="4419600"/>
            <a:ext cx="8686800" cy="21431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linds(horizontal)">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a:solidFill>
            <a:schemeClr val="accent5">
              <a:lumMod val="20000"/>
              <a:lumOff val="80000"/>
            </a:schemeClr>
          </a:solidFill>
        </p:spPr>
        <p:txBody>
          <a:bodyPr>
            <a:normAutofit fontScale="90000"/>
          </a:bodyPr>
          <a:lstStyle/>
          <a:p>
            <a:r>
              <a:rPr lang="en-US" b="1" dirty="0" err="1" smtClean="0"/>
              <a:t>Taxonomia</a:t>
            </a:r>
            <a:r>
              <a:rPr lang="en-US" b="1" dirty="0" smtClean="0"/>
              <a:t> de Bloom</a:t>
            </a:r>
            <a:endParaRPr lang="en-US" b="1" dirty="0"/>
          </a:p>
        </p:txBody>
      </p:sp>
      <p:sp>
        <p:nvSpPr>
          <p:cNvPr id="3" name="Content Placeholder 2"/>
          <p:cNvSpPr>
            <a:spLocks noGrp="1"/>
          </p:cNvSpPr>
          <p:nvPr>
            <p:ph sz="quarter" idx="1"/>
          </p:nvPr>
        </p:nvSpPr>
        <p:spPr/>
        <p:txBody>
          <a:bodyPr/>
          <a:lstStyle/>
          <a:p>
            <a:endParaRPr lang="en-US"/>
          </a:p>
        </p:txBody>
      </p:sp>
      <p:pic>
        <p:nvPicPr>
          <p:cNvPr id="6146" name="Picture 2" descr="Resultado de imagen para taxonomia de bloom"/>
          <p:cNvPicPr>
            <a:picLocks noChangeAspect="1" noChangeArrowheads="1"/>
          </p:cNvPicPr>
          <p:nvPr/>
        </p:nvPicPr>
        <p:blipFill>
          <a:blip r:embed="rId2"/>
          <a:srcRect/>
          <a:stretch>
            <a:fillRect/>
          </a:stretch>
        </p:blipFill>
        <p:spPr bwMode="auto">
          <a:xfrm>
            <a:off x="380999" y="609601"/>
            <a:ext cx="8484395" cy="62484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PE" b="1" smtClean="0"/>
              <a:t>Los errores más comunes en la definición de los objetivos son:</a:t>
            </a:r>
            <a:endParaRPr lang="es-PE"/>
          </a:p>
        </p:txBody>
      </p:sp>
      <p:sp>
        <p:nvSpPr>
          <p:cNvPr id="3" name="Content Placeholder 2"/>
          <p:cNvSpPr>
            <a:spLocks noGrp="1"/>
          </p:cNvSpPr>
          <p:nvPr>
            <p:ph sz="quarter" idx="1"/>
          </p:nvPr>
        </p:nvSpPr>
        <p:spPr/>
        <p:txBody>
          <a:bodyPr/>
          <a:lstStyle/>
          <a:p>
            <a:r>
              <a:rPr lang="es-PE" sz="2400" smtClean="0"/>
              <a:t>Ser demasiado amplios y generalizados.</a:t>
            </a:r>
          </a:p>
          <a:p>
            <a:r>
              <a:rPr lang="es-PE" sz="2400" smtClean="0"/>
              <a:t>Objetivos específicos no contenidos en los generales.</a:t>
            </a:r>
          </a:p>
          <a:p>
            <a:r>
              <a:rPr lang="es-PE" sz="2400" smtClean="0"/>
              <a:t>Planteo de pasos como si fueran objetivos (confundir métodos, estrategias, etc., con objetivos)</a:t>
            </a:r>
          </a:p>
          <a:p>
            <a:r>
              <a:rPr lang="es-PE" sz="2400" smtClean="0"/>
              <a:t>Confusión entre objetivos y políticas o planes para llegar a lo que es la finalidad práctica</a:t>
            </a:r>
          </a:p>
          <a:p>
            <a:r>
              <a:rPr lang="es-PE" sz="2400" smtClean="0"/>
              <a:t>Falta de relación entre los objetivos, el marco teórico y la metodología: los objetivos son el destino de la tesis; el marco teórico, el terreno y la metodología, el camino a seguir.</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p:spPr>
        <p:txBody>
          <a:bodyPr>
            <a:normAutofit fontScale="90000"/>
          </a:bodyPr>
          <a:lstStyle/>
          <a:p>
            <a:r>
              <a:rPr lang="es-PE" b="1" smtClean="0"/>
              <a:t>Limitaciones y facilidades de la investigacion</a:t>
            </a:r>
            <a:endParaRPr lang="es-PE" b="1"/>
          </a:p>
        </p:txBody>
      </p:sp>
      <p:sp>
        <p:nvSpPr>
          <p:cNvPr id="3" name="Content Placeholder 2"/>
          <p:cNvSpPr>
            <a:spLocks noGrp="1"/>
          </p:cNvSpPr>
          <p:nvPr>
            <p:ph sz="quarter" idx="1"/>
          </p:nvPr>
        </p:nvSpPr>
        <p:spPr>
          <a:xfrm>
            <a:off x="457200" y="1219200"/>
            <a:ext cx="4953000" cy="4937760"/>
          </a:xfrm>
        </p:spPr>
        <p:txBody>
          <a:bodyPr>
            <a:normAutofit lnSpcReduction="10000"/>
          </a:bodyPr>
          <a:lstStyle/>
          <a:p>
            <a:pPr>
              <a:buNone/>
            </a:pPr>
            <a:r>
              <a:rPr lang="es-PE" b="1" smtClean="0"/>
              <a:t>Consiste en:</a:t>
            </a:r>
          </a:p>
          <a:p>
            <a:r>
              <a:rPr lang="es-PE" smtClean="0"/>
              <a:t>Señalar los límites teóricos del problema mediante su conceptualización.  Algo que usted puede hacer y lo que no podría hacer por lo complejo del sistema o proceso.</a:t>
            </a:r>
          </a:p>
          <a:p>
            <a:r>
              <a:rPr lang="es-PE" smtClean="0"/>
              <a:t>Fijar los límites temporales, suele ser importante en el desarrollo de un producto fijado por la perentoriedad del producto o del proceso.</a:t>
            </a:r>
          </a:p>
          <a:p>
            <a:endParaRPr lang="es-PE"/>
          </a:p>
        </p:txBody>
      </p:sp>
      <p:pic>
        <p:nvPicPr>
          <p:cNvPr id="8194" name="Picture 2" descr="Imagen relacionada"/>
          <p:cNvPicPr>
            <a:picLocks noChangeAspect="1" noChangeArrowheads="1"/>
          </p:cNvPicPr>
          <p:nvPr/>
        </p:nvPicPr>
        <p:blipFill>
          <a:blip r:embed="rId2"/>
          <a:srcRect/>
          <a:stretch>
            <a:fillRect/>
          </a:stretch>
        </p:blipFill>
        <p:spPr bwMode="auto">
          <a:xfrm>
            <a:off x="5486400" y="2057400"/>
            <a:ext cx="3429000" cy="3506153"/>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81000" y="304800"/>
            <a:ext cx="8229600" cy="4937760"/>
          </a:xfrm>
          <a:solidFill>
            <a:schemeClr val="accent4">
              <a:lumMod val="20000"/>
              <a:lumOff val="80000"/>
            </a:schemeClr>
          </a:solidFill>
        </p:spPr>
        <p:txBody>
          <a:bodyPr>
            <a:normAutofit/>
          </a:bodyPr>
          <a:lstStyle/>
          <a:p>
            <a:r>
              <a:rPr lang="es-PE" sz="2800" smtClean="0"/>
              <a:t>Establecer los límites espaciales. Circunscribir a una zona, lugar; o tamaño del proceso: laboratorio, piloto, pequeña industria, mediana industria o gran industria.</a:t>
            </a:r>
          </a:p>
          <a:p>
            <a:r>
              <a:rPr lang="es-PE" sz="2800" smtClean="0"/>
              <a:t>Definir las unidades de observación, que se puedan medir o cuantificar.</a:t>
            </a:r>
          </a:p>
          <a:p>
            <a:r>
              <a:rPr lang="es-PE" sz="2800" smtClean="0"/>
              <a:t>Situar el problema social en el contexto socioeconómico, político e histórico correspondiente. Al lugar asociado donde pueda, por ejemplo, instalarse una planta industrial</a:t>
            </a:r>
          </a:p>
          <a:p>
            <a:endParaRPr lang="es-PE" sz="2800"/>
          </a:p>
        </p:txBody>
      </p:sp>
      <p:pic>
        <p:nvPicPr>
          <p:cNvPr id="94210" name="Picture 2" descr="Resultado de imagen para contexto socioeconÃ³mico, polÃ­tico e histÃ³rico "/>
          <p:cNvPicPr>
            <a:picLocks noChangeAspect="1" noChangeArrowheads="1"/>
          </p:cNvPicPr>
          <p:nvPr/>
        </p:nvPicPr>
        <p:blipFill>
          <a:blip r:embed="rId2"/>
          <a:srcRect/>
          <a:stretch>
            <a:fillRect/>
          </a:stretch>
        </p:blipFill>
        <p:spPr bwMode="auto">
          <a:xfrm>
            <a:off x="2286000" y="4324350"/>
            <a:ext cx="4343400" cy="253365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20000"/>
              <a:lumOff val="80000"/>
            </a:schemeClr>
          </a:solidFill>
        </p:spPr>
        <p:txBody>
          <a:bodyPr>
            <a:normAutofit/>
          </a:bodyPr>
          <a:lstStyle/>
          <a:p>
            <a:pPr algn="ctr"/>
            <a:r>
              <a:rPr lang="en-US" sz="4800" b="1" dirty="0" smtClean="0"/>
              <a:t>El </a:t>
            </a:r>
            <a:r>
              <a:rPr lang="en-US" sz="4800" b="1" dirty="0" err="1" smtClean="0"/>
              <a:t>marco</a:t>
            </a:r>
            <a:r>
              <a:rPr lang="en-US" sz="4800" b="1" dirty="0" smtClean="0"/>
              <a:t> </a:t>
            </a:r>
            <a:r>
              <a:rPr lang="en-US" sz="4800" b="1" dirty="0" err="1" smtClean="0"/>
              <a:t>teórico</a:t>
            </a:r>
            <a:endParaRPr lang="en-US" sz="4800" b="1" dirty="0"/>
          </a:p>
        </p:txBody>
      </p:sp>
      <p:sp>
        <p:nvSpPr>
          <p:cNvPr id="3" name="Content Placeholder 2"/>
          <p:cNvSpPr>
            <a:spLocks noGrp="1"/>
          </p:cNvSpPr>
          <p:nvPr>
            <p:ph sz="quarter" idx="1"/>
          </p:nvPr>
        </p:nvSpPr>
        <p:spPr>
          <a:solidFill>
            <a:schemeClr val="accent3">
              <a:lumMod val="40000"/>
              <a:lumOff val="60000"/>
            </a:schemeClr>
          </a:solidFill>
        </p:spPr>
        <p:txBody>
          <a:bodyPr/>
          <a:lstStyle/>
          <a:p>
            <a:pPr>
              <a:buNone/>
            </a:pPr>
            <a:r>
              <a:rPr lang="en-US" sz="2800" dirty="0" err="1" smtClean="0"/>
              <a:t>Cumple</a:t>
            </a:r>
            <a:r>
              <a:rPr lang="en-US" sz="2800" dirty="0" smtClean="0"/>
              <a:t> </a:t>
            </a:r>
            <a:r>
              <a:rPr lang="en-US" sz="2800" dirty="0" err="1" smtClean="0"/>
              <a:t>importantes</a:t>
            </a:r>
            <a:r>
              <a:rPr lang="en-US" sz="2800" dirty="0" smtClean="0"/>
              <a:t> </a:t>
            </a:r>
            <a:r>
              <a:rPr lang="en-US" sz="2800" dirty="0" err="1" smtClean="0"/>
              <a:t>funciones</a:t>
            </a:r>
            <a:r>
              <a:rPr lang="en-US" sz="2800" dirty="0" smtClean="0"/>
              <a:t> en </a:t>
            </a:r>
            <a:r>
              <a:rPr lang="en-US" sz="2800" dirty="0" err="1" smtClean="0"/>
              <a:t>una</a:t>
            </a:r>
            <a:r>
              <a:rPr lang="en-US" sz="2800" dirty="0" smtClean="0"/>
              <a:t> </a:t>
            </a:r>
            <a:r>
              <a:rPr lang="en-US" sz="2800" dirty="0" err="1" smtClean="0"/>
              <a:t>investigación</a:t>
            </a:r>
            <a:r>
              <a:rPr lang="en-US" sz="2800" dirty="0" smtClean="0"/>
              <a:t>. De </a:t>
            </a:r>
            <a:r>
              <a:rPr lang="en-US" sz="2800" dirty="0" err="1" smtClean="0"/>
              <a:t>Hernández-Sampieri</a:t>
            </a:r>
            <a:r>
              <a:rPr lang="en-US" sz="2800" dirty="0" smtClean="0"/>
              <a:t>:</a:t>
            </a:r>
          </a:p>
          <a:p>
            <a:pPr>
              <a:buNone/>
            </a:pPr>
            <a:r>
              <a:rPr lang="en-US" sz="2800" dirty="0" smtClean="0"/>
              <a:t>1.Ayudar a </a:t>
            </a:r>
            <a:r>
              <a:rPr lang="en-US" sz="2800" dirty="0" err="1" smtClean="0"/>
              <a:t>prevenir</a:t>
            </a:r>
            <a:r>
              <a:rPr lang="en-US" sz="2800" dirty="0" smtClean="0"/>
              <a:t> </a:t>
            </a:r>
            <a:r>
              <a:rPr lang="en-US" sz="2800" dirty="0" err="1" smtClean="0"/>
              <a:t>errores</a:t>
            </a:r>
            <a:r>
              <a:rPr lang="en-US" sz="2800" dirty="0" smtClean="0"/>
              <a:t> </a:t>
            </a:r>
            <a:r>
              <a:rPr lang="en-US" sz="2800" dirty="0" err="1" smtClean="0"/>
              <a:t>cometidos</a:t>
            </a:r>
            <a:r>
              <a:rPr lang="en-US" sz="2800" dirty="0" smtClean="0"/>
              <a:t> en </a:t>
            </a:r>
            <a:r>
              <a:rPr lang="en-US" sz="2800" dirty="0" err="1" smtClean="0"/>
              <a:t>otros</a:t>
            </a:r>
            <a:r>
              <a:rPr lang="en-US" sz="2800" dirty="0" smtClean="0"/>
              <a:t> </a:t>
            </a:r>
            <a:r>
              <a:rPr lang="en-US" sz="2800" dirty="0" err="1" smtClean="0"/>
              <a:t>estudios</a:t>
            </a:r>
            <a:r>
              <a:rPr lang="en-US" sz="2800" dirty="0" smtClean="0"/>
              <a:t>.</a:t>
            </a:r>
          </a:p>
          <a:p>
            <a:pPr>
              <a:buNone/>
            </a:pPr>
            <a:r>
              <a:rPr lang="en-US" sz="2800" dirty="0" smtClean="0"/>
              <a:t>2.Orientar, </a:t>
            </a:r>
            <a:r>
              <a:rPr lang="en-US" sz="2800" dirty="0" err="1" smtClean="0"/>
              <a:t>guiar</a:t>
            </a:r>
            <a:r>
              <a:rPr lang="en-US" sz="2800" dirty="0" smtClean="0"/>
              <a:t> la </a:t>
            </a:r>
            <a:r>
              <a:rPr lang="en-US" sz="2800" dirty="0" err="1" smtClean="0"/>
              <a:t>realización</a:t>
            </a:r>
            <a:r>
              <a:rPr lang="en-US" sz="2800" dirty="0" smtClean="0"/>
              <a:t> del </a:t>
            </a:r>
            <a:r>
              <a:rPr lang="en-US" sz="2800" dirty="0" err="1" smtClean="0"/>
              <a:t>estudio</a:t>
            </a:r>
            <a:r>
              <a:rPr lang="en-US" sz="2800" dirty="0" smtClean="0"/>
              <a:t>.</a:t>
            </a:r>
          </a:p>
          <a:p>
            <a:pPr>
              <a:buNone/>
            </a:pPr>
            <a:r>
              <a:rPr lang="en-US" sz="2800" dirty="0" smtClean="0"/>
              <a:t>3.Permitir </a:t>
            </a:r>
            <a:r>
              <a:rPr lang="en-US" sz="2800" dirty="0" err="1" smtClean="0"/>
              <a:t>realizar</a:t>
            </a:r>
            <a:r>
              <a:rPr lang="en-US" sz="2800" dirty="0" smtClean="0"/>
              <a:t> un </a:t>
            </a:r>
            <a:r>
              <a:rPr lang="en-US" sz="2800" dirty="0" err="1" smtClean="0"/>
              <a:t>compendio</a:t>
            </a:r>
            <a:r>
              <a:rPr lang="en-US" sz="2800" dirty="0" smtClean="0"/>
              <a:t> o </a:t>
            </a:r>
            <a:r>
              <a:rPr lang="en-US" sz="2800" dirty="0" err="1" smtClean="0"/>
              <a:t>sistematizar</a:t>
            </a:r>
            <a:r>
              <a:rPr lang="en-US" sz="2800" dirty="0" smtClean="0"/>
              <a:t> </a:t>
            </a:r>
            <a:r>
              <a:rPr lang="en-US" sz="2800" dirty="0" err="1" smtClean="0"/>
              <a:t>conocimientos</a:t>
            </a:r>
            <a:r>
              <a:rPr lang="en-US" sz="2800" dirty="0" smtClean="0"/>
              <a:t> </a:t>
            </a:r>
            <a:r>
              <a:rPr lang="en-US" sz="2800" dirty="0" err="1" smtClean="0"/>
              <a:t>existentes</a:t>
            </a:r>
            <a:r>
              <a:rPr lang="en-US" sz="2800" dirty="0" smtClean="0"/>
              <a:t> en el </a:t>
            </a:r>
            <a:r>
              <a:rPr lang="en-US" sz="2800" dirty="0" err="1" smtClean="0"/>
              <a:t>área</a:t>
            </a:r>
            <a:r>
              <a:rPr lang="en-US" sz="2800" dirty="0" smtClean="0"/>
              <a:t> </a:t>
            </a:r>
            <a:r>
              <a:rPr lang="en-US" sz="2800" dirty="0" err="1" smtClean="0"/>
              <a:t>por</a:t>
            </a:r>
            <a:r>
              <a:rPr lang="en-US" sz="2800" dirty="0" smtClean="0"/>
              <a:t> </a:t>
            </a:r>
            <a:r>
              <a:rPr lang="en-US" sz="2800" dirty="0" err="1" smtClean="0"/>
              <a:t>investigar</a:t>
            </a:r>
            <a:r>
              <a:rPr lang="en-US" sz="2800" dirty="0" smtClean="0"/>
              <a:t>.</a:t>
            </a:r>
          </a:p>
          <a:p>
            <a:pPr>
              <a:buNone/>
            </a:pPr>
            <a:r>
              <a:rPr lang="en-US" sz="2800" dirty="0" smtClean="0"/>
              <a:t>4.Conducir el </a:t>
            </a:r>
            <a:r>
              <a:rPr lang="en-US" sz="2800" dirty="0" err="1" smtClean="0"/>
              <a:t>establecimiento</a:t>
            </a:r>
            <a:r>
              <a:rPr lang="en-US" sz="2800" dirty="0" smtClean="0"/>
              <a:t> de </a:t>
            </a:r>
            <a:r>
              <a:rPr lang="en-US" sz="2800" dirty="0" err="1" smtClean="0"/>
              <a:t>hipótesis</a:t>
            </a:r>
            <a:r>
              <a:rPr lang="en-US" sz="2800" dirty="0" smtClean="0"/>
              <a:t>.</a:t>
            </a:r>
          </a:p>
          <a:p>
            <a:pPr>
              <a:buNone/>
            </a:pPr>
            <a:r>
              <a:rPr lang="en-US" sz="2800" dirty="0" smtClean="0"/>
              <a:t>5.Orientar el </a:t>
            </a:r>
            <a:r>
              <a:rPr lang="en-US" sz="2800" i="1" dirty="0" err="1" smtClean="0"/>
              <a:t>análisis</a:t>
            </a:r>
            <a:r>
              <a:rPr lang="en-US" sz="2800" i="1" dirty="0" smtClean="0"/>
              <a:t> e </a:t>
            </a:r>
            <a:r>
              <a:rPr lang="en-US" sz="2800" i="1" dirty="0" err="1" smtClean="0"/>
              <a:t>interpretación</a:t>
            </a:r>
            <a:r>
              <a:rPr lang="en-US" sz="2800" i="1" dirty="0" smtClean="0"/>
              <a:t> de los </a:t>
            </a:r>
            <a:r>
              <a:rPr lang="en-US" sz="2800" i="1" dirty="0" err="1" smtClean="0"/>
              <a:t>datos</a:t>
            </a:r>
            <a:r>
              <a:rPr lang="en-US" i="1" dirty="0" smtClean="0"/>
              <a:t>.</a:t>
            </a: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20000"/>
              <a:lumOff val="80000"/>
            </a:schemeClr>
          </a:solidFill>
        </p:spPr>
        <p:txBody>
          <a:bodyPr>
            <a:normAutofit fontScale="90000"/>
          </a:bodyPr>
          <a:lstStyle/>
          <a:p>
            <a:r>
              <a:rPr lang="en-US" dirty="0" err="1" smtClean="0"/>
              <a:t>Consejos</a:t>
            </a:r>
            <a:r>
              <a:rPr lang="en-US" dirty="0" smtClean="0"/>
              <a:t> </a:t>
            </a:r>
            <a:r>
              <a:rPr lang="en-US" dirty="0" err="1" smtClean="0"/>
              <a:t>para</a:t>
            </a:r>
            <a:r>
              <a:rPr lang="en-US" dirty="0" smtClean="0"/>
              <a:t> la </a:t>
            </a:r>
            <a:r>
              <a:rPr lang="en-US" dirty="0" err="1" smtClean="0"/>
              <a:t>redacción</a:t>
            </a:r>
            <a:r>
              <a:rPr lang="en-US" dirty="0" smtClean="0"/>
              <a:t> de </a:t>
            </a:r>
            <a:r>
              <a:rPr lang="en-US" dirty="0" err="1" smtClean="0"/>
              <a:t>su</a:t>
            </a:r>
            <a:r>
              <a:rPr lang="en-US" dirty="0" smtClean="0"/>
              <a:t> </a:t>
            </a:r>
            <a:r>
              <a:rPr lang="en-US" dirty="0" err="1" smtClean="0"/>
              <a:t>revisión</a:t>
            </a:r>
            <a:r>
              <a:rPr lang="en-US" dirty="0" smtClean="0"/>
              <a:t> de la </a:t>
            </a:r>
            <a:r>
              <a:rPr lang="en-US" dirty="0" err="1" smtClean="0"/>
              <a:t>literatura</a:t>
            </a:r>
            <a:r>
              <a:rPr lang="en-US" dirty="0" smtClean="0"/>
              <a:t>:</a:t>
            </a:r>
            <a:endParaRPr lang="en-US" dirty="0"/>
          </a:p>
        </p:txBody>
      </p:sp>
      <p:sp>
        <p:nvSpPr>
          <p:cNvPr id="3" name="Content Placeholder 2"/>
          <p:cNvSpPr>
            <a:spLocks noGrp="1"/>
          </p:cNvSpPr>
          <p:nvPr>
            <p:ph sz="quarter" idx="1"/>
          </p:nvPr>
        </p:nvSpPr>
        <p:spPr>
          <a:xfrm>
            <a:off x="457200" y="1447800"/>
            <a:ext cx="8229600" cy="4953000"/>
          </a:xfrm>
          <a:solidFill>
            <a:schemeClr val="accent1">
              <a:lumMod val="20000"/>
              <a:lumOff val="80000"/>
            </a:schemeClr>
          </a:solidFill>
        </p:spPr>
        <p:txBody>
          <a:bodyPr/>
          <a:lstStyle/>
          <a:p>
            <a:r>
              <a:rPr lang="en-US" dirty="0" err="1" smtClean="0"/>
              <a:t>Clasificar</a:t>
            </a:r>
            <a:r>
              <a:rPr lang="en-US" dirty="0" smtClean="0"/>
              <a:t> la </a:t>
            </a:r>
            <a:r>
              <a:rPr lang="en-US" dirty="0" err="1" smtClean="0"/>
              <a:t>literatura</a:t>
            </a:r>
            <a:r>
              <a:rPr lang="en-US" dirty="0" smtClean="0"/>
              <a:t> en </a:t>
            </a:r>
            <a:r>
              <a:rPr lang="en-US" dirty="0" err="1" smtClean="0"/>
              <a:t>grupos</a:t>
            </a:r>
            <a:r>
              <a:rPr lang="en-US" dirty="0" smtClean="0"/>
              <a:t> </a:t>
            </a:r>
            <a:r>
              <a:rPr lang="en-US" dirty="0" err="1" smtClean="0"/>
              <a:t>temáticos</a:t>
            </a:r>
            <a:r>
              <a:rPr lang="en-US" dirty="0" smtClean="0"/>
              <a:t> </a:t>
            </a:r>
            <a:r>
              <a:rPr lang="en-US" dirty="0" err="1" smtClean="0"/>
              <a:t>reconocibles</a:t>
            </a:r>
            <a:r>
              <a:rPr lang="en-US" dirty="0" smtClean="0"/>
              <a:t> y </a:t>
            </a:r>
            <a:r>
              <a:rPr lang="en-US" dirty="0" err="1" smtClean="0"/>
              <a:t>comenzar</a:t>
            </a:r>
            <a:r>
              <a:rPr lang="en-US" dirty="0" smtClean="0"/>
              <a:t> </a:t>
            </a:r>
            <a:r>
              <a:rPr lang="en-US" dirty="0" err="1" smtClean="0"/>
              <a:t>cada</a:t>
            </a:r>
            <a:r>
              <a:rPr lang="en-US" dirty="0" smtClean="0"/>
              <a:t> </a:t>
            </a:r>
            <a:r>
              <a:rPr lang="en-US" dirty="0" err="1" smtClean="0"/>
              <a:t>uno</a:t>
            </a:r>
            <a:r>
              <a:rPr lang="en-US" dirty="0" smtClean="0"/>
              <a:t> con un </a:t>
            </a:r>
            <a:r>
              <a:rPr lang="en-US" dirty="0" err="1" smtClean="0"/>
              <a:t>subtítulo</a:t>
            </a:r>
            <a:r>
              <a:rPr lang="en-US" dirty="0" smtClean="0"/>
              <a:t>. </a:t>
            </a:r>
          </a:p>
          <a:p>
            <a:r>
              <a:rPr lang="en-US" dirty="0" err="1" smtClean="0"/>
              <a:t>Buscar</a:t>
            </a:r>
            <a:r>
              <a:rPr lang="en-US" dirty="0" smtClean="0"/>
              <a:t> </a:t>
            </a:r>
            <a:r>
              <a:rPr lang="en-US" dirty="0" err="1" smtClean="0"/>
              <a:t>tendencias</a:t>
            </a:r>
            <a:r>
              <a:rPr lang="en-US" dirty="0" smtClean="0"/>
              <a:t> y </a:t>
            </a:r>
            <a:r>
              <a:rPr lang="en-US" dirty="0" err="1" smtClean="0"/>
              <a:t>temas</a:t>
            </a:r>
            <a:r>
              <a:rPr lang="en-US" dirty="0" smtClean="0"/>
              <a:t> y </a:t>
            </a:r>
            <a:r>
              <a:rPr lang="en-US" dirty="0" err="1" smtClean="0"/>
              <a:t>luego</a:t>
            </a:r>
            <a:r>
              <a:rPr lang="en-US" dirty="0" smtClean="0"/>
              <a:t> </a:t>
            </a:r>
            <a:r>
              <a:rPr lang="en-US" dirty="0" err="1" smtClean="0"/>
              <a:t>sintetizar</a:t>
            </a:r>
            <a:r>
              <a:rPr lang="en-US" dirty="0" smtClean="0"/>
              <a:t> </a:t>
            </a:r>
            <a:r>
              <a:rPr lang="en-US" dirty="0" err="1" smtClean="0"/>
              <a:t>información</a:t>
            </a:r>
            <a:r>
              <a:rPr lang="en-US" dirty="0" smtClean="0"/>
              <a:t> </a:t>
            </a:r>
            <a:r>
              <a:rPr lang="en-US" dirty="0" err="1" smtClean="0"/>
              <a:t>relacionada</a:t>
            </a:r>
            <a:r>
              <a:rPr lang="en-US" dirty="0" smtClean="0"/>
              <a:t>. </a:t>
            </a:r>
          </a:p>
          <a:p>
            <a:r>
              <a:rPr lang="en-US" dirty="0" err="1" smtClean="0"/>
              <a:t>Usted</a:t>
            </a:r>
            <a:r>
              <a:rPr lang="en-US" dirty="0" smtClean="0"/>
              <a:t> </a:t>
            </a:r>
            <a:r>
              <a:rPr lang="en-US" dirty="0" err="1" smtClean="0"/>
              <a:t>busca</a:t>
            </a:r>
            <a:r>
              <a:rPr lang="en-US" dirty="0" smtClean="0"/>
              <a:t> </a:t>
            </a:r>
            <a:r>
              <a:rPr lang="en-US" dirty="0" err="1" smtClean="0"/>
              <a:t>replantear</a:t>
            </a:r>
            <a:r>
              <a:rPr lang="en-US" dirty="0" smtClean="0"/>
              <a:t> </a:t>
            </a:r>
            <a:r>
              <a:rPr lang="en-US" dirty="0" err="1" smtClean="0"/>
              <a:t>las</a:t>
            </a:r>
            <a:r>
              <a:rPr lang="en-US" dirty="0" smtClean="0"/>
              <a:t> </a:t>
            </a:r>
            <a:r>
              <a:rPr lang="en-US" dirty="0" err="1" smtClean="0"/>
              <a:t>distintas</a:t>
            </a:r>
            <a:r>
              <a:rPr lang="en-US" dirty="0" smtClean="0"/>
              <a:t> </a:t>
            </a:r>
            <a:r>
              <a:rPr lang="en-US" dirty="0" err="1" smtClean="0"/>
              <a:t>posiciones</a:t>
            </a:r>
            <a:r>
              <a:rPr lang="en-US" dirty="0" smtClean="0"/>
              <a:t> </a:t>
            </a:r>
            <a:r>
              <a:rPr lang="en-US" dirty="0" err="1" smtClean="0"/>
              <a:t>que</a:t>
            </a:r>
            <a:r>
              <a:rPr lang="en-US" dirty="0" smtClean="0"/>
              <a:t> son </a:t>
            </a:r>
            <a:r>
              <a:rPr lang="en-US" dirty="0" err="1" smtClean="0"/>
              <a:t>relevantes</a:t>
            </a:r>
            <a:r>
              <a:rPr lang="en-US" dirty="0" smtClean="0"/>
              <a:t>  </a:t>
            </a:r>
            <a:r>
              <a:rPr lang="en-US" dirty="0" err="1" smtClean="0"/>
              <a:t>para</a:t>
            </a:r>
            <a:r>
              <a:rPr lang="en-US" dirty="0" smtClean="0"/>
              <a:t> </a:t>
            </a:r>
            <a:r>
              <a:rPr lang="en-US" dirty="0" err="1" smtClean="0"/>
              <a:t>su</a:t>
            </a:r>
            <a:r>
              <a:rPr lang="en-US" dirty="0" smtClean="0"/>
              <a:t> </a:t>
            </a:r>
            <a:r>
              <a:rPr lang="en-US" dirty="0" err="1" smtClean="0"/>
              <a:t>proyecto</a:t>
            </a:r>
            <a:r>
              <a:rPr lang="en-US" dirty="0" smtClean="0"/>
              <a:t>, </a:t>
            </a:r>
          </a:p>
          <a:p>
            <a:r>
              <a:rPr lang="en-US" dirty="0" err="1" smtClean="0"/>
              <a:t>construir</a:t>
            </a:r>
            <a:r>
              <a:rPr lang="en-US" dirty="0" smtClean="0"/>
              <a:t> </a:t>
            </a:r>
            <a:r>
              <a:rPr lang="en-US" dirty="0" err="1" smtClean="0"/>
              <a:t>inferencias</a:t>
            </a:r>
            <a:r>
              <a:rPr lang="en-US" dirty="0" smtClean="0"/>
              <a:t> </a:t>
            </a:r>
            <a:r>
              <a:rPr lang="en-US" dirty="0" err="1" smtClean="0"/>
              <a:t>que</a:t>
            </a:r>
            <a:r>
              <a:rPr lang="en-US" dirty="0" smtClean="0"/>
              <a:t> </a:t>
            </a:r>
            <a:r>
              <a:rPr lang="en-US" dirty="0" err="1" smtClean="0"/>
              <a:t>conduzcan</a:t>
            </a:r>
            <a:r>
              <a:rPr lang="en-US" dirty="0" smtClean="0"/>
              <a:t> </a:t>
            </a:r>
            <a:r>
              <a:rPr lang="en-US" dirty="0" err="1" smtClean="0"/>
              <a:t>su</a:t>
            </a:r>
            <a:r>
              <a:rPr lang="en-US" dirty="0" smtClean="0"/>
              <a:t> </a:t>
            </a:r>
            <a:r>
              <a:rPr lang="en-US" dirty="0" err="1" smtClean="0"/>
              <a:t>proyecto</a:t>
            </a:r>
            <a:r>
              <a:rPr lang="en-US" dirty="0" smtClean="0"/>
              <a:t>, o </a:t>
            </a:r>
          </a:p>
          <a:p>
            <a:r>
              <a:rPr lang="en-US" dirty="0" err="1" smtClean="0"/>
              <a:t>Demostrar</a:t>
            </a:r>
            <a:r>
              <a:rPr lang="en-US" dirty="0" smtClean="0"/>
              <a:t> </a:t>
            </a:r>
            <a:r>
              <a:rPr lang="en-US" dirty="0" err="1" smtClean="0"/>
              <a:t>situaciones</a:t>
            </a:r>
            <a:r>
              <a:rPr lang="en-US" dirty="0" smtClean="0"/>
              <a:t> </a:t>
            </a:r>
            <a:r>
              <a:rPr lang="en-US" dirty="0" err="1" smtClean="0"/>
              <a:t>donde</a:t>
            </a:r>
            <a:r>
              <a:rPr lang="en-US" dirty="0" smtClean="0"/>
              <a:t> la </a:t>
            </a:r>
            <a:r>
              <a:rPr lang="en-US" dirty="0" err="1" smtClean="0"/>
              <a:t>literatura</a:t>
            </a:r>
            <a:r>
              <a:rPr lang="en-US" dirty="0" smtClean="0"/>
              <a:t> </a:t>
            </a:r>
            <a:r>
              <a:rPr lang="en-US" dirty="0" err="1" smtClean="0"/>
              <a:t>es</a:t>
            </a:r>
            <a:r>
              <a:rPr lang="en-US" dirty="0" smtClean="0"/>
              <a:t> </a:t>
            </a:r>
            <a:r>
              <a:rPr lang="en-US" dirty="0" err="1" smtClean="0"/>
              <a:t>deficiente</a:t>
            </a:r>
            <a:r>
              <a:rPr lang="en-US" dirty="0" smtClean="0"/>
              <a:t>, </a:t>
            </a:r>
            <a:r>
              <a:rPr lang="en-US" dirty="0" err="1" smtClean="0"/>
              <a:t>ya</a:t>
            </a:r>
            <a:r>
              <a:rPr lang="en-US" dirty="0" smtClean="0"/>
              <a:t> sea </a:t>
            </a:r>
            <a:r>
              <a:rPr lang="en-US" dirty="0" err="1" smtClean="0"/>
              <a:t>debido</a:t>
            </a:r>
            <a:r>
              <a:rPr lang="en-US" dirty="0" smtClean="0"/>
              <a:t> a </a:t>
            </a:r>
            <a:r>
              <a:rPr lang="en-US" dirty="0" err="1" smtClean="0"/>
              <a:t>una</a:t>
            </a:r>
            <a:r>
              <a:rPr lang="en-US" dirty="0" smtClean="0"/>
              <a:t> </a:t>
            </a:r>
            <a:r>
              <a:rPr lang="en-US" dirty="0" err="1" smtClean="0"/>
              <a:t>metodología</a:t>
            </a:r>
            <a:r>
              <a:rPr lang="en-US" dirty="0" smtClean="0"/>
              <a:t> </a:t>
            </a:r>
            <a:r>
              <a:rPr lang="en-US" dirty="0" err="1" smtClean="0"/>
              <a:t>que</a:t>
            </a:r>
            <a:r>
              <a:rPr lang="en-US" dirty="0" smtClean="0"/>
              <a:t> </a:t>
            </a:r>
            <a:r>
              <a:rPr lang="en-US" dirty="0" err="1" smtClean="0"/>
              <a:t>cree</a:t>
            </a:r>
            <a:r>
              <a:rPr lang="en-US" dirty="0" smtClean="0"/>
              <a:t> </a:t>
            </a:r>
            <a:r>
              <a:rPr lang="en-US" dirty="0" err="1" smtClean="0"/>
              <a:t>que</a:t>
            </a:r>
            <a:r>
              <a:rPr lang="en-US" dirty="0" smtClean="0"/>
              <a:t> </a:t>
            </a:r>
            <a:r>
              <a:rPr lang="en-US" dirty="0" err="1" smtClean="0"/>
              <a:t>es</a:t>
            </a:r>
            <a:r>
              <a:rPr lang="en-US" dirty="0" smtClean="0"/>
              <a:t> </a:t>
            </a:r>
            <a:r>
              <a:rPr lang="en-US" dirty="0" err="1" smtClean="0"/>
              <a:t>incompleta</a:t>
            </a:r>
            <a:r>
              <a:rPr lang="en-US" dirty="0" smtClean="0"/>
              <a:t> o con </a:t>
            </a:r>
            <a:r>
              <a:rPr lang="en-US" dirty="0" err="1" smtClean="0"/>
              <a:t>supuestos</a:t>
            </a:r>
            <a:r>
              <a:rPr lang="en-US" dirty="0" smtClean="0"/>
              <a:t> </a:t>
            </a:r>
            <a:r>
              <a:rPr lang="en-US" dirty="0" err="1" smtClean="0"/>
              <a:t>que</a:t>
            </a:r>
            <a:r>
              <a:rPr lang="en-US" dirty="0" smtClean="0"/>
              <a:t> </a:t>
            </a:r>
            <a:r>
              <a:rPr lang="en-US" dirty="0" err="1" smtClean="0"/>
              <a:t>cree</a:t>
            </a:r>
            <a:r>
              <a:rPr lang="en-US" dirty="0" smtClean="0"/>
              <a:t> </a:t>
            </a:r>
            <a:r>
              <a:rPr lang="en-US" dirty="0" err="1" smtClean="0"/>
              <a:t>que</a:t>
            </a:r>
            <a:r>
              <a:rPr lang="en-US" dirty="0" smtClean="0"/>
              <a:t> son </a:t>
            </a:r>
            <a:r>
              <a:rPr lang="en-US" dirty="0" err="1" smtClean="0"/>
              <a:t>defectuosas</a:t>
            </a:r>
            <a:r>
              <a:rPr lang="en-US" dirty="0" smtClean="0"/>
              <a:t>.</a:t>
            </a:r>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a:solidFill>
            <a:schemeClr val="accent3">
              <a:lumMod val="20000"/>
              <a:lumOff val="80000"/>
            </a:schemeClr>
          </a:solidFill>
        </p:spPr>
        <p:txBody>
          <a:bodyPr>
            <a:normAutofit fontScale="90000"/>
          </a:bodyPr>
          <a:lstStyle/>
          <a:p>
            <a:r>
              <a:rPr lang="en-US" dirty="0" err="1" smtClean="0"/>
              <a:t>Consideraciones</a:t>
            </a:r>
            <a:endParaRPr lang="en-US" dirty="0"/>
          </a:p>
        </p:txBody>
      </p:sp>
      <p:sp>
        <p:nvSpPr>
          <p:cNvPr id="3" name="Content Placeholder 2"/>
          <p:cNvSpPr>
            <a:spLocks noGrp="1"/>
          </p:cNvSpPr>
          <p:nvPr>
            <p:ph sz="quarter" idx="1"/>
          </p:nvPr>
        </p:nvSpPr>
        <p:spPr>
          <a:xfrm>
            <a:off x="457200" y="762000"/>
            <a:ext cx="8229600" cy="3886200"/>
          </a:xfrm>
          <a:solidFill>
            <a:srgbClr val="FFB7B7"/>
          </a:solidFill>
        </p:spPr>
        <p:txBody>
          <a:bodyPr/>
          <a:lstStyle/>
          <a:p>
            <a:r>
              <a:rPr lang="en-US" dirty="0" err="1" smtClean="0"/>
              <a:t>Evitar</a:t>
            </a:r>
            <a:r>
              <a:rPr lang="en-US" dirty="0" smtClean="0"/>
              <a:t> </a:t>
            </a:r>
            <a:r>
              <a:rPr lang="en-US" dirty="0" err="1" smtClean="0"/>
              <a:t>revisiones</a:t>
            </a:r>
            <a:r>
              <a:rPr lang="en-US" dirty="0" smtClean="0"/>
              <a:t> de la </a:t>
            </a:r>
            <a:r>
              <a:rPr lang="en-US" dirty="0" err="1" smtClean="0"/>
              <a:t>literatura</a:t>
            </a:r>
            <a:r>
              <a:rPr lang="en-US" dirty="0" smtClean="0"/>
              <a:t> </a:t>
            </a:r>
            <a:r>
              <a:rPr lang="en-US" dirty="0" err="1" smtClean="0"/>
              <a:t>como</a:t>
            </a:r>
            <a:r>
              <a:rPr lang="en-US" dirty="0" smtClean="0"/>
              <a:t> "Smith dice X, Jones dice Y". </a:t>
            </a:r>
            <a:r>
              <a:rPr lang="en-US" dirty="0" err="1" smtClean="0"/>
              <a:t>Usted</a:t>
            </a:r>
            <a:r>
              <a:rPr lang="en-US" dirty="0" smtClean="0"/>
              <a:t> </a:t>
            </a:r>
            <a:r>
              <a:rPr lang="en-US" dirty="0" err="1" smtClean="0"/>
              <a:t>debe</a:t>
            </a:r>
            <a:r>
              <a:rPr lang="en-US" dirty="0" smtClean="0"/>
              <a:t> </a:t>
            </a:r>
            <a:r>
              <a:rPr lang="en-US" dirty="0" err="1" smtClean="0"/>
              <a:t>estar</a:t>
            </a:r>
            <a:r>
              <a:rPr lang="en-US" dirty="0" smtClean="0"/>
              <a:t> </a:t>
            </a:r>
            <a:r>
              <a:rPr lang="en-US" dirty="0" err="1" smtClean="0"/>
              <a:t>atando</a:t>
            </a:r>
            <a:r>
              <a:rPr lang="en-US" dirty="0" smtClean="0"/>
              <a:t> la </a:t>
            </a:r>
            <a:r>
              <a:rPr lang="en-US" dirty="0" err="1" smtClean="0"/>
              <a:t>literatura</a:t>
            </a:r>
            <a:r>
              <a:rPr lang="en-US" dirty="0" smtClean="0"/>
              <a:t> </a:t>
            </a:r>
            <a:r>
              <a:rPr lang="en-US" dirty="0" err="1" smtClean="0"/>
              <a:t>que</a:t>
            </a:r>
            <a:r>
              <a:rPr lang="en-US" dirty="0" smtClean="0"/>
              <a:t> </a:t>
            </a:r>
            <a:r>
              <a:rPr lang="en-US" dirty="0" err="1" smtClean="0"/>
              <a:t>revisa</a:t>
            </a:r>
            <a:r>
              <a:rPr lang="en-US" dirty="0" smtClean="0"/>
              <a:t> a </a:t>
            </a:r>
            <a:r>
              <a:rPr lang="en-US" dirty="0" err="1" smtClean="0"/>
              <a:t>aspectos</a:t>
            </a:r>
            <a:r>
              <a:rPr lang="en-US" dirty="0" smtClean="0"/>
              <a:t> </a:t>
            </a:r>
            <a:r>
              <a:rPr lang="en-US" dirty="0" err="1" smtClean="0"/>
              <a:t>específicos</a:t>
            </a:r>
            <a:r>
              <a:rPr lang="en-US" dirty="0" smtClean="0"/>
              <a:t> de </a:t>
            </a:r>
            <a:r>
              <a:rPr lang="en-US" dirty="0" err="1" smtClean="0"/>
              <a:t>su</a:t>
            </a:r>
            <a:r>
              <a:rPr lang="en-US" dirty="0" smtClean="0"/>
              <a:t> </a:t>
            </a:r>
            <a:r>
              <a:rPr lang="en-US" dirty="0" err="1" smtClean="0"/>
              <a:t>problema</a:t>
            </a:r>
            <a:r>
              <a:rPr lang="en-US" dirty="0" smtClean="0"/>
              <a:t>, no </a:t>
            </a:r>
            <a:r>
              <a:rPr lang="en-US" dirty="0" err="1" smtClean="0"/>
              <a:t>revisar</a:t>
            </a:r>
            <a:r>
              <a:rPr lang="en-US" dirty="0" smtClean="0"/>
              <a:t> </a:t>
            </a:r>
            <a:r>
              <a:rPr lang="en-US" dirty="0" err="1" smtClean="0"/>
              <a:t>por</a:t>
            </a:r>
            <a:r>
              <a:rPr lang="en-US" dirty="0" smtClean="0"/>
              <a:t> </a:t>
            </a:r>
            <a:r>
              <a:rPr lang="en-US" dirty="0" err="1" smtClean="0"/>
              <a:t>revisar</a:t>
            </a:r>
            <a:r>
              <a:rPr lang="en-US" dirty="0" smtClean="0"/>
              <a:t>.</a:t>
            </a:r>
          </a:p>
          <a:p>
            <a:r>
              <a:rPr lang="en-US" dirty="0" err="1" smtClean="0"/>
              <a:t>Evite</a:t>
            </a:r>
            <a:r>
              <a:rPr lang="en-US" dirty="0" smtClean="0"/>
              <a:t> </a:t>
            </a:r>
            <a:r>
              <a:rPr lang="en-US" dirty="0" err="1" smtClean="0"/>
              <a:t>incluir</a:t>
            </a:r>
            <a:r>
              <a:rPr lang="en-US" dirty="0" smtClean="0"/>
              <a:t> </a:t>
            </a:r>
            <a:r>
              <a:rPr lang="en-US" dirty="0" err="1" smtClean="0"/>
              <a:t>todos</a:t>
            </a:r>
            <a:r>
              <a:rPr lang="en-US" dirty="0" smtClean="0"/>
              <a:t> los </a:t>
            </a:r>
            <a:r>
              <a:rPr lang="en-US" dirty="0" err="1" smtClean="0"/>
              <a:t>estudios</a:t>
            </a:r>
            <a:r>
              <a:rPr lang="en-US" dirty="0" smtClean="0"/>
              <a:t> </a:t>
            </a:r>
            <a:r>
              <a:rPr lang="en-US" dirty="0" err="1" smtClean="0"/>
              <a:t>sobre</a:t>
            </a:r>
            <a:r>
              <a:rPr lang="en-US" dirty="0" smtClean="0"/>
              <a:t> el </a:t>
            </a:r>
            <a:r>
              <a:rPr lang="en-US" dirty="0" err="1" smtClean="0"/>
              <a:t>tema</a:t>
            </a:r>
            <a:r>
              <a:rPr lang="en-US" dirty="0" smtClean="0"/>
              <a:t> o la </a:t>
            </a:r>
            <a:r>
              <a:rPr lang="en-US" dirty="0" err="1" smtClean="0"/>
              <a:t>gran</a:t>
            </a:r>
            <a:r>
              <a:rPr lang="en-US" dirty="0" smtClean="0"/>
              <a:t> </a:t>
            </a:r>
            <a:r>
              <a:rPr lang="en-US" dirty="0" err="1" smtClean="0"/>
              <a:t>cantidad</a:t>
            </a:r>
            <a:r>
              <a:rPr lang="en-US" dirty="0" smtClean="0"/>
              <a:t> de </a:t>
            </a:r>
            <a:r>
              <a:rPr lang="en-US" dirty="0" err="1" smtClean="0"/>
              <a:t>referencias</a:t>
            </a:r>
            <a:r>
              <a:rPr lang="en-US" dirty="0" smtClean="0"/>
              <a:t> </a:t>
            </a:r>
            <a:r>
              <a:rPr lang="en-US" dirty="0" err="1" smtClean="0"/>
              <a:t>que</a:t>
            </a:r>
            <a:r>
              <a:rPr lang="en-US" dirty="0" smtClean="0"/>
              <a:t> lo </a:t>
            </a:r>
            <a:r>
              <a:rPr lang="en-US" dirty="0" err="1" smtClean="0"/>
              <a:t>trajo</a:t>
            </a:r>
            <a:r>
              <a:rPr lang="en-US" dirty="0" smtClean="0"/>
              <a:t> al </a:t>
            </a:r>
            <a:r>
              <a:rPr lang="en-US" dirty="0" err="1" smtClean="0"/>
              <a:t>tema</a:t>
            </a:r>
            <a:r>
              <a:rPr lang="en-US" dirty="0" smtClean="0"/>
              <a:t>.</a:t>
            </a:r>
          </a:p>
          <a:p>
            <a:r>
              <a:rPr lang="en-US" dirty="0" err="1" smtClean="0"/>
              <a:t>Por</a:t>
            </a:r>
            <a:r>
              <a:rPr lang="en-US" dirty="0" smtClean="0"/>
              <a:t> el </a:t>
            </a:r>
            <a:r>
              <a:rPr lang="en-US" dirty="0" err="1" smtClean="0"/>
              <a:t>contrario</a:t>
            </a:r>
            <a:r>
              <a:rPr lang="en-US" dirty="0" smtClean="0"/>
              <a:t> no use </a:t>
            </a:r>
            <a:r>
              <a:rPr lang="en-US" dirty="0" err="1" smtClean="0"/>
              <a:t>unas</a:t>
            </a:r>
            <a:r>
              <a:rPr lang="en-US" dirty="0" smtClean="0"/>
              <a:t> </a:t>
            </a:r>
            <a:r>
              <a:rPr lang="en-US" dirty="0" err="1" smtClean="0"/>
              <a:t>cuántas</a:t>
            </a:r>
            <a:r>
              <a:rPr lang="en-US" dirty="0" smtClean="0"/>
              <a:t> </a:t>
            </a:r>
            <a:r>
              <a:rPr lang="en-US" dirty="0" err="1" smtClean="0"/>
              <a:t>referencias</a:t>
            </a:r>
            <a:r>
              <a:rPr lang="en-US" dirty="0" smtClean="0"/>
              <a:t> (</a:t>
            </a:r>
            <a:r>
              <a:rPr lang="en-US" dirty="0" err="1" smtClean="0"/>
              <a:t>usualmente</a:t>
            </a:r>
            <a:r>
              <a:rPr lang="en-US" dirty="0" smtClean="0"/>
              <a:t> </a:t>
            </a:r>
            <a:r>
              <a:rPr lang="en-US" dirty="0" err="1" smtClean="0"/>
              <a:t>textos</a:t>
            </a:r>
            <a:r>
              <a:rPr lang="en-US" dirty="0" smtClean="0"/>
              <a:t>) </a:t>
            </a:r>
            <a:r>
              <a:rPr lang="en-US" dirty="0" err="1" smtClean="0"/>
              <a:t>para</a:t>
            </a:r>
            <a:r>
              <a:rPr lang="en-US" dirty="0" smtClean="0"/>
              <a:t> </a:t>
            </a:r>
            <a:r>
              <a:rPr lang="en-US" dirty="0" err="1" smtClean="0"/>
              <a:t>construir</a:t>
            </a:r>
            <a:r>
              <a:rPr lang="en-US" dirty="0" smtClean="0"/>
              <a:t> </a:t>
            </a:r>
            <a:r>
              <a:rPr lang="en-US" dirty="0" err="1" smtClean="0"/>
              <a:t>este</a:t>
            </a:r>
            <a:r>
              <a:rPr lang="en-US" dirty="0" smtClean="0"/>
              <a:t> </a:t>
            </a:r>
            <a:r>
              <a:rPr lang="en-US" dirty="0" err="1" smtClean="0"/>
              <a:t>ítem</a:t>
            </a:r>
            <a:r>
              <a:rPr lang="en-US" dirty="0" smtClean="0"/>
              <a:t>.</a:t>
            </a:r>
          </a:p>
          <a:p>
            <a:r>
              <a:rPr lang="en-US" dirty="0" err="1" smtClean="0"/>
              <a:t>Desarrolle</a:t>
            </a:r>
            <a:r>
              <a:rPr lang="en-US" dirty="0" smtClean="0"/>
              <a:t> </a:t>
            </a:r>
            <a:r>
              <a:rPr lang="en-US" dirty="0" err="1" smtClean="0"/>
              <a:t>una</a:t>
            </a:r>
            <a:r>
              <a:rPr lang="en-US" dirty="0" smtClean="0"/>
              <a:t> </a:t>
            </a:r>
            <a:r>
              <a:rPr lang="en-US" dirty="0" err="1" smtClean="0"/>
              <a:t>mentalidad</a:t>
            </a:r>
            <a:r>
              <a:rPr lang="en-US" dirty="0" smtClean="0"/>
              <a:t> </a:t>
            </a:r>
            <a:r>
              <a:rPr lang="en-US" dirty="0" err="1" smtClean="0"/>
              <a:t>crítica</a:t>
            </a:r>
            <a:r>
              <a:rPr lang="en-US" dirty="0" smtClean="0"/>
              <a:t>.</a:t>
            </a:r>
          </a:p>
          <a:p>
            <a:endParaRPr lang="en-US" dirty="0"/>
          </a:p>
        </p:txBody>
      </p:sp>
      <p:pic>
        <p:nvPicPr>
          <p:cNvPr id="97282" name="Picture 2" descr="Resultado de imagen para mentalidad critica"/>
          <p:cNvPicPr>
            <a:picLocks noChangeAspect="1" noChangeArrowheads="1"/>
          </p:cNvPicPr>
          <p:nvPr/>
        </p:nvPicPr>
        <p:blipFill>
          <a:blip r:embed="rId2" cstate="print"/>
          <a:srcRect/>
          <a:stretch>
            <a:fillRect/>
          </a:stretch>
        </p:blipFill>
        <p:spPr bwMode="auto">
          <a:xfrm>
            <a:off x="2133600" y="4686132"/>
            <a:ext cx="4800600" cy="217186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29400" y="6412468"/>
            <a:ext cx="2051331" cy="369332"/>
          </a:xfrm>
          <a:prstGeom prst="rect">
            <a:avLst/>
          </a:prstGeom>
        </p:spPr>
        <p:txBody>
          <a:bodyPr wrap="none">
            <a:spAutoFit/>
          </a:bodyPr>
          <a:lstStyle/>
          <a:p>
            <a:r>
              <a:rPr lang="es-PE" b="1" i="1" dirty="0" smtClean="0">
                <a:solidFill>
                  <a:srgbClr val="E2CFF1"/>
                </a:solidFill>
              </a:rPr>
              <a:t>Verónica Carranza</a:t>
            </a:r>
            <a:endParaRPr lang="es-PE" i="1" dirty="0">
              <a:solidFill>
                <a:srgbClr val="E2CFF1"/>
              </a:solidFill>
            </a:endParaRPr>
          </a:p>
        </p:txBody>
      </p:sp>
      <p:sp>
        <p:nvSpPr>
          <p:cNvPr id="6" name="TextBox 5"/>
          <p:cNvSpPr txBox="1"/>
          <p:nvPr/>
        </p:nvSpPr>
        <p:spPr>
          <a:xfrm>
            <a:off x="1219200" y="304800"/>
            <a:ext cx="6934200" cy="523220"/>
          </a:xfrm>
          <a:prstGeom prst="rect">
            <a:avLst/>
          </a:prstGeom>
          <a:noFill/>
        </p:spPr>
        <p:txBody>
          <a:bodyPr wrap="square" rtlCol="0">
            <a:spAutoFit/>
          </a:bodyPr>
          <a:lstStyle/>
          <a:p>
            <a:pPr algn="ctr"/>
            <a:r>
              <a:rPr lang="en-US" sz="2800" b="1" dirty="0" smtClean="0">
                <a:latin typeface="+mj-lt"/>
              </a:rPr>
              <a:t>ORGANIZACION DE IDEAS </a:t>
            </a:r>
            <a:endParaRPr lang="en-US" sz="2800" b="1" dirty="0">
              <a:latin typeface="+mj-lt"/>
            </a:endParaRPr>
          </a:p>
        </p:txBody>
      </p:sp>
      <p:sp>
        <p:nvSpPr>
          <p:cNvPr id="9" name="TextBox 8"/>
          <p:cNvSpPr txBox="1"/>
          <p:nvPr/>
        </p:nvSpPr>
        <p:spPr>
          <a:xfrm>
            <a:off x="533400" y="990600"/>
            <a:ext cx="2209800" cy="1077218"/>
          </a:xfrm>
          <a:prstGeom prst="rect">
            <a:avLst/>
          </a:prstGeom>
          <a:solidFill>
            <a:schemeClr val="accent3">
              <a:lumMod val="20000"/>
              <a:lumOff val="80000"/>
            </a:schemeClr>
          </a:solidFill>
        </p:spPr>
        <p:txBody>
          <a:bodyPr wrap="square" rtlCol="0">
            <a:spAutoFit/>
          </a:bodyPr>
          <a:lstStyle/>
          <a:p>
            <a:pPr algn="ctr"/>
            <a:r>
              <a:rPr lang="en-US" sz="3200" dirty="0" smtClean="0"/>
              <a:t>Como </a:t>
            </a:r>
            <a:r>
              <a:rPr lang="en-US" sz="3200" dirty="0" err="1" smtClean="0"/>
              <a:t>debo</a:t>
            </a:r>
            <a:r>
              <a:rPr lang="en-US" sz="3200" dirty="0" smtClean="0"/>
              <a:t> </a:t>
            </a:r>
            <a:r>
              <a:rPr lang="en-US" sz="3200" dirty="0" err="1" smtClean="0"/>
              <a:t>observar</a:t>
            </a:r>
            <a:r>
              <a:rPr lang="en-US" sz="3200" dirty="0" smtClean="0"/>
              <a:t>?</a:t>
            </a:r>
            <a:endParaRPr lang="en-US" sz="3200" dirty="0"/>
          </a:p>
        </p:txBody>
      </p:sp>
      <p:pic>
        <p:nvPicPr>
          <p:cNvPr id="10" name="Picture 2" descr="Imagen relacionada"/>
          <p:cNvPicPr>
            <a:picLocks noChangeAspect="1" noChangeArrowheads="1"/>
          </p:cNvPicPr>
          <p:nvPr/>
        </p:nvPicPr>
        <p:blipFill>
          <a:blip r:embed="rId2"/>
          <a:srcRect/>
          <a:stretch>
            <a:fillRect/>
          </a:stretch>
        </p:blipFill>
        <p:spPr bwMode="auto">
          <a:xfrm>
            <a:off x="838200" y="2133600"/>
            <a:ext cx="1828800" cy="1547446"/>
          </a:xfrm>
          <a:prstGeom prst="rect">
            <a:avLst/>
          </a:prstGeom>
          <a:noFill/>
        </p:spPr>
      </p:pic>
      <p:pic>
        <p:nvPicPr>
          <p:cNvPr id="1026" name="Picture 2" descr="Resultado de imagen de preguntas&quot;"/>
          <p:cNvPicPr>
            <a:picLocks noChangeAspect="1" noChangeArrowheads="1"/>
          </p:cNvPicPr>
          <p:nvPr/>
        </p:nvPicPr>
        <p:blipFill>
          <a:blip r:embed="rId3" cstate="print"/>
          <a:srcRect/>
          <a:stretch>
            <a:fillRect/>
          </a:stretch>
        </p:blipFill>
        <p:spPr bwMode="auto">
          <a:xfrm>
            <a:off x="5829300" y="1981200"/>
            <a:ext cx="3314700" cy="2209800"/>
          </a:xfrm>
          <a:prstGeom prst="rect">
            <a:avLst/>
          </a:prstGeom>
          <a:noFill/>
        </p:spPr>
      </p:pic>
      <p:sp>
        <p:nvSpPr>
          <p:cNvPr id="12" name="TextBox 11"/>
          <p:cNvSpPr txBox="1"/>
          <p:nvPr/>
        </p:nvSpPr>
        <p:spPr>
          <a:xfrm>
            <a:off x="4648200" y="1295400"/>
            <a:ext cx="2286000" cy="1569660"/>
          </a:xfrm>
          <a:prstGeom prst="rect">
            <a:avLst/>
          </a:prstGeom>
          <a:solidFill>
            <a:schemeClr val="accent4">
              <a:lumMod val="20000"/>
              <a:lumOff val="80000"/>
            </a:schemeClr>
          </a:solidFill>
        </p:spPr>
        <p:txBody>
          <a:bodyPr wrap="square" rtlCol="0">
            <a:spAutoFit/>
          </a:bodyPr>
          <a:lstStyle/>
          <a:p>
            <a:pPr algn="ctr"/>
            <a:r>
              <a:rPr lang="en-US" sz="3200" dirty="0" smtClean="0"/>
              <a:t>Como </a:t>
            </a:r>
            <a:r>
              <a:rPr lang="en-US" sz="3200" dirty="0" err="1" smtClean="0"/>
              <a:t>debo</a:t>
            </a:r>
            <a:r>
              <a:rPr lang="en-US" sz="3200" dirty="0" smtClean="0"/>
              <a:t> </a:t>
            </a:r>
            <a:r>
              <a:rPr lang="en-US" sz="3200" dirty="0" err="1" smtClean="0"/>
              <a:t>plantear</a:t>
            </a:r>
            <a:r>
              <a:rPr lang="en-US" sz="3200" dirty="0" smtClean="0"/>
              <a:t> </a:t>
            </a:r>
            <a:r>
              <a:rPr lang="en-US" sz="3200" dirty="0" err="1" smtClean="0"/>
              <a:t>preguntas</a:t>
            </a:r>
            <a:r>
              <a:rPr lang="en-US" sz="3200" dirty="0" smtClean="0"/>
              <a:t>?</a:t>
            </a:r>
            <a:endParaRPr lang="en-US" sz="3200" dirty="0"/>
          </a:p>
        </p:txBody>
      </p:sp>
      <p:sp>
        <p:nvSpPr>
          <p:cNvPr id="13" name="TextBox 12"/>
          <p:cNvSpPr txBox="1"/>
          <p:nvPr/>
        </p:nvSpPr>
        <p:spPr>
          <a:xfrm>
            <a:off x="1600200" y="4495800"/>
            <a:ext cx="2209800" cy="1569660"/>
          </a:xfrm>
          <a:prstGeom prst="rect">
            <a:avLst/>
          </a:prstGeom>
          <a:solidFill>
            <a:schemeClr val="accent3">
              <a:lumMod val="20000"/>
              <a:lumOff val="80000"/>
            </a:schemeClr>
          </a:solidFill>
        </p:spPr>
        <p:txBody>
          <a:bodyPr wrap="square" rtlCol="0">
            <a:spAutoFit/>
          </a:bodyPr>
          <a:lstStyle/>
          <a:p>
            <a:pPr algn="ctr"/>
            <a:r>
              <a:rPr lang="en-US" sz="3200" dirty="0" smtClean="0"/>
              <a:t>Como </a:t>
            </a:r>
            <a:r>
              <a:rPr lang="en-US" sz="3200" dirty="0" err="1" smtClean="0"/>
              <a:t>genero</a:t>
            </a:r>
            <a:r>
              <a:rPr lang="en-US" sz="3200" dirty="0" smtClean="0"/>
              <a:t> </a:t>
            </a:r>
            <a:r>
              <a:rPr lang="en-US" sz="3200" dirty="0" err="1" smtClean="0"/>
              <a:t>una</a:t>
            </a:r>
            <a:r>
              <a:rPr lang="en-US" sz="3200" dirty="0" smtClean="0"/>
              <a:t> </a:t>
            </a:r>
            <a:r>
              <a:rPr lang="en-US" sz="3200" dirty="0" err="1" smtClean="0"/>
              <a:t>hipotesis</a:t>
            </a:r>
            <a:r>
              <a:rPr lang="en-US" sz="3200" dirty="0" smtClean="0"/>
              <a:t>?</a:t>
            </a:r>
            <a:endParaRPr lang="en-US" sz="3200" dirty="0"/>
          </a:p>
        </p:txBody>
      </p:sp>
      <p:pic>
        <p:nvPicPr>
          <p:cNvPr id="1028" name="Picture 4" descr="Resultado de imagen de hipotesis&quot;"/>
          <p:cNvPicPr>
            <a:picLocks noChangeAspect="1" noChangeArrowheads="1"/>
          </p:cNvPicPr>
          <p:nvPr/>
        </p:nvPicPr>
        <p:blipFill>
          <a:blip r:embed="rId4"/>
          <a:srcRect/>
          <a:stretch>
            <a:fillRect/>
          </a:stretch>
        </p:blipFill>
        <p:spPr bwMode="auto">
          <a:xfrm>
            <a:off x="3886200" y="4267200"/>
            <a:ext cx="3382993" cy="19812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par>
                                <p:cTn id="8" presetID="4"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ox(i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box(in)">
                                      <p:cBhvr>
                                        <p:cTn id="15" dur="500"/>
                                        <p:tgtEl>
                                          <p:spTgt spid="1026"/>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ox(in)">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checkerboard(across)">
                                      <p:cBhvr>
                                        <p:cTn id="23" dur="500"/>
                                        <p:tgtEl>
                                          <p:spTgt spid="13"/>
                                        </p:tgtEl>
                                      </p:cBhvr>
                                    </p:animEffect>
                                  </p:childTnLst>
                                </p:cTn>
                              </p:par>
                              <p:par>
                                <p:cTn id="24" presetID="5" presetClass="entr" presetSubtype="10" fill="hold" nodeType="withEffect">
                                  <p:stCondLst>
                                    <p:cond delay="0"/>
                                  </p:stCondLst>
                                  <p:childTnLst>
                                    <p:set>
                                      <p:cBhvr>
                                        <p:cTn id="25" dur="1" fill="hold">
                                          <p:stCondLst>
                                            <p:cond delay="0"/>
                                          </p:stCondLst>
                                        </p:cTn>
                                        <p:tgtEl>
                                          <p:spTgt spid="1028"/>
                                        </p:tgtEl>
                                        <p:attrNameLst>
                                          <p:attrName>style.visibility</p:attrName>
                                        </p:attrNameLst>
                                      </p:cBhvr>
                                      <p:to>
                                        <p:strVal val="visible"/>
                                      </p:to>
                                    </p:set>
                                    <p:animEffect transition="in" filter="checkerboard(across)">
                                      <p:cBhvr>
                                        <p:cTn id="26"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ounded Rectangle 4"/>
          <p:cNvSpPr/>
          <p:nvPr/>
        </p:nvSpPr>
        <p:spPr>
          <a:xfrm>
            <a:off x="609600" y="762000"/>
            <a:ext cx="1524000" cy="838200"/>
          </a:xfrm>
          <a:prstGeom prst="roundRect">
            <a:avLst/>
          </a:prstGeom>
          <a:solidFill>
            <a:srgbClr val="FFB7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060"/>
                </a:solidFill>
              </a:rPr>
              <a:t>BASICA</a:t>
            </a:r>
            <a:endParaRPr lang="en-US" b="1" dirty="0">
              <a:solidFill>
                <a:srgbClr val="002060"/>
              </a:solidFill>
            </a:endParaRPr>
          </a:p>
        </p:txBody>
      </p:sp>
      <p:sp>
        <p:nvSpPr>
          <p:cNvPr id="6" name="Content Placeholder 5"/>
          <p:cNvSpPr>
            <a:spLocks noGrp="1"/>
          </p:cNvSpPr>
          <p:nvPr>
            <p:ph sz="quarter" idx="1"/>
          </p:nvPr>
        </p:nvSpPr>
        <p:spPr>
          <a:xfrm>
            <a:off x="2590800" y="2362200"/>
            <a:ext cx="2667000" cy="89916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10000"/>
          </a:bodyPr>
          <a:lstStyle/>
          <a:p>
            <a:pPr algn="just"/>
            <a:r>
              <a:rPr lang="en-US" b="1" dirty="0" err="1" smtClean="0">
                <a:solidFill>
                  <a:srgbClr val="002060"/>
                </a:solidFill>
              </a:rPr>
              <a:t>Antecedentes</a:t>
            </a:r>
            <a:endParaRPr lang="en-US" b="1" dirty="0" smtClean="0">
              <a:solidFill>
                <a:srgbClr val="002060"/>
              </a:solidFill>
            </a:endParaRPr>
          </a:p>
          <a:p>
            <a:pPr algn="just"/>
            <a:r>
              <a:rPr lang="en-US" b="1" dirty="0" smtClean="0">
                <a:solidFill>
                  <a:srgbClr val="002060"/>
                </a:solidFill>
              </a:rPr>
              <a:t>Estado del arte</a:t>
            </a:r>
            <a:endParaRPr lang="en-US" b="1" dirty="0">
              <a:solidFill>
                <a:srgbClr val="002060"/>
              </a:solidFill>
            </a:endParaRPr>
          </a:p>
        </p:txBody>
      </p:sp>
      <p:sp>
        <p:nvSpPr>
          <p:cNvPr id="7" name="Rounded Rectangle 6"/>
          <p:cNvSpPr/>
          <p:nvPr/>
        </p:nvSpPr>
        <p:spPr>
          <a:xfrm>
            <a:off x="5791200" y="3962400"/>
            <a:ext cx="2667000" cy="1143000"/>
          </a:xfrm>
          <a:prstGeom prst="roundRect">
            <a:avLst/>
          </a:prstGeom>
          <a:solidFill>
            <a:srgbClr val="FFB7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Tx/>
              <a:buChar char="-"/>
            </a:pPr>
            <a:r>
              <a:rPr lang="en-US" sz="2400" b="1" dirty="0" smtClean="0">
                <a:solidFill>
                  <a:srgbClr val="002060"/>
                </a:solidFill>
              </a:rPr>
              <a:t>Marco </a:t>
            </a:r>
            <a:r>
              <a:rPr lang="en-US" sz="2400" b="1" dirty="0" err="1" smtClean="0">
                <a:solidFill>
                  <a:srgbClr val="002060"/>
                </a:solidFill>
              </a:rPr>
              <a:t>Teorico</a:t>
            </a:r>
            <a:endParaRPr lang="en-US" sz="2400" b="1" dirty="0" smtClean="0">
              <a:solidFill>
                <a:srgbClr val="002060"/>
              </a:solidFill>
            </a:endParaRPr>
          </a:p>
          <a:p>
            <a:pPr algn="just">
              <a:buFontTx/>
              <a:buChar char="-"/>
            </a:pPr>
            <a:r>
              <a:rPr lang="en-US" sz="2400" b="1" dirty="0" err="1" smtClean="0">
                <a:solidFill>
                  <a:srgbClr val="002060"/>
                </a:solidFill>
              </a:rPr>
              <a:t>Fundametacion</a:t>
            </a:r>
            <a:endParaRPr lang="en-US" sz="2400" b="1" dirty="0">
              <a:solidFill>
                <a:srgbClr val="002060"/>
              </a:solidFill>
            </a:endParaRPr>
          </a:p>
        </p:txBody>
      </p:sp>
      <p:sp>
        <p:nvSpPr>
          <p:cNvPr id="8" name="Bent-Up Arrow 7"/>
          <p:cNvSpPr/>
          <p:nvPr/>
        </p:nvSpPr>
        <p:spPr>
          <a:xfrm rot="5400000">
            <a:off x="1219200" y="1905000"/>
            <a:ext cx="1219200" cy="9144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Bent-Up Arrow 8"/>
          <p:cNvSpPr/>
          <p:nvPr/>
        </p:nvSpPr>
        <p:spPr>
          <a:xfrm rot="5400000">
            <a:off x="4648200" y="3581400"/>
            <a:ext cx="1219200" cy="9144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286000" y="990600"/>
            <a:ext cx="2362200" cy="381000"/>
          </a:xfrm>
          <a:prstGeom prst="rect">
            <a:avLst/>
          </a:prstGeom>
          <a:noFill/>
        </p:spPr>
        <p:txBody>
          <a:bodyPr wrap="square" rtlCol="0">
            <a:spAutoFit/>
          </a:bodyPr>
          <a:lstStyle/>
          <a:p>
            <a:r>
              <a:rPr lang="es-PE" smtClean="0"/>
              <a:t>Empaparse del topico</a:t>
            </a:r>
            <a:endParaRPr lang="es-PE"/>
          </a:p>
        </p:txBody>
      </p:sp>
      <p:sp>
        <p:nvSpPr>
          <p:cNvPr id="11" name="TextBox 10"/>
          <p:cNvSpPr txBox="1"/>
          <p:nvPr/>
        </p:nvSpPr>
        <p:spPr>
          <a:xfrm>
            <a:off x="5562600" y="2590800"/>
            <a:ext cx="2362200" cy="646331"/>
          </a:xfrm>
          <a:prstGeom prst="rect">
            <a:avLst/>
          </a:prstGeom>
          <a:noFill/>
        </p:spPr>
        <p:txBody>
          <a:bodyPr wrap="square" rtlCol="0">
            <a:spAutoFit/>
          </a:bodyPr>
          <a:lstStyle/>
          <a:p>
            <a:r>
              <a:rPr lang="es-PE" dirty="0" smtClean="0"/>
              <a:t>Plan o Proyecto de </a:t>
            </a:r>
            <a:r>
              <a:rPr lang="es-419" dirty="0" smtClean="0"/>
              <a:t>investigacion</a:t>
            </a:r>
            <a:endParaRPr lang="es-PE" dirty="0"/>
          </a:p>
        </p:txBody>
      </p:sp>
      <p:sp>
        <p:nvSpPr>
          <p:cNvPr id="12" name="TextBox 11"/>
          <p:cNvSpPr txBox="1"/>
          <p:nvPr/>
        </p:nvSpPr>
        <p:spPr>
          <a:xfrm>
            <a:off x="6629400" y="5257800"/>
            <a:ext cx="1143000" cy="369332"/>
          </a:xfrm>
          <a:prstGeom prst="rect">
            <a:avLst/>
          </a:prstGeom>
          <a:noFill/>
        </p:spPr>
        <p:txBody>
          <a:bodyPr wrap="square" rtlCol="0">
            <a:spAutoFit/>
          </a:bodyPr>
          <a:lstStyle/>
          <a:p>
            <a:pPr algn="ctr"/>
            <a:r>
              <a:rPr lang="en-US" dirty="0" smtClean="0"/>
              <a:t>TESIS</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419" dirty="0" smtClean="0"/>
              <a:t>Taller 1: Casos 1 , 2 y 3</a:t>
            </a:r>
            <a:endParaRPr lang="en-US" dirty="0"/>
          </a:p>
        </p:txBody>
      </p:sp>
      <p:sp>
        <p:nvSpPr>
          <p:cNvPr id="4" name="Content Placeholder 3"/>
          <p:cNvSpPr>
            <a:spLocks noGrp="1"/>
          </p:cNvSpPr>
          <p:nvPr>
            <p:ph sz="quarter" idx="1"/>
          </p:nvPr>
        </p:nvSpPr>
        <p:spPr>
          <a:xfrm>
            <a:off x="457200" y="1219200"/>
            <a:ext cx="8229600" cy="2286000"/>
          </a:xfrm>
        </p:spPr>
        <p:txBody>
          <a:bodyPr>
            <a:noAutofit/>
          </a:bodyPr>
          <a:lstStyle/>
          <a:p>
            <a:r>
              <a:rPr lang="es-419" sz="2800" dirty="0" smtClean="0"/>
              <a:t>Lea cada una de las problematicas y problemas de investigacion y discuta el contexto y lo que usted podria hacer para contribuir a desarrollar dicho problema</a:t>
            </a:r>
            <a:endParaRPr lang="en-US" sz="28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3581400"/>
            <a:ext cx="7086600" cy="1295400"/>
          </a:xfrm>
        </p:spPr>
        <p:txBody>
          <a:bodyPr>
            <a:noAutofit/>
          </a:bodyPr>
          <a:lstStyle/>
          <a:p>
            <a:r>
              <a:rPr lang="es-ES" sz="2400" b="1" dirty="0" smtClean="0"/>
              <a:t>Establecimiento de los objetivos, estados de arte, hipótesis, metodologías y organización de referencias</a:t>
            </a:r>
            <a:endParaRPr lang="en-US" sz="2400" b="1" dirty="0"/>
          </a:p>
        </p:txBody>
      </p:sp>
      <p:sp>
        <p:nvSpPr>
          <p:cNvPr id="3" name="Subtitle 2"/>
          <p:cNvSpPr>
            <a:spLocks noGrp="1"/>
          </p:cNvSpPr>
          <p:nvPr>
            <p:ph type="subTitle" idx="1"/>
          </p:nvPr>
        </p:nvSpPr>
        <p:spPr/>
        <p:txBody>
          <a:bodyPr/>
          <a:lstStyle/>
          <a:p>
            <a:endParaRPr lang="en-US" b="1" dirty="0">
              <a:solidFill>
                <a:srgbClr val="002060"/>
              </a:solidFill>
            </a:endParaRPr>
          </a:p>
        </p:txBody>
      </p:sp>
      <p:pic>
        <p:nvPicPr>
          <p:cNvPr id="13314" name="Picture 2" descr="Related image"/>
          <p:cNvPicPr>
            <a:picLocks noChangeAspect="1" noChangeArrowheads="1"/>
          </p:cNvPicPr>
          <p:nvPr/>
        </p:nvPicPr>
        <p:blipFill>
          <a:blip r:embed="rId2"/>
          <a:srcRect/>
          <a:stretch>
            <a:fillRect/>
          </a:stretch>
        </p:blipFill>
        <p:spPr bwMode="auto">
          <a:xfrm>
            <a:off x="2362200" y="381000"/>
            <a:ext cx="4267200" cy="320040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2060"/>
          </a:solidFill>
        </p:spPr>
        <p:txBody>
          <a:bodyPr>
            <a:normAutofit/>
          </a:bodyPr>
          <a:lstStyle/>
          <a:p>
            <a:r>
              <a:rPr lang="en-US" sz="4000" b="1" dirty="0" smtClean="0">
                <a:solidFill>
                  <a:schemeClr val="bg1"/>
                </a:solidFill>
              </a:rPr>
              <a:t>TOPICOS</a:t>
            </a:r>
            <a:endParaRPr lang="en-US" sz="4000" b="1" dirty="0">
              <a:solidFill>
                <a:schemeClr val="bg1"/>
              </a:solidFill>
            </a:endParaRPr>
          </a:p>
        </p:txBody>
      </p:sp>
      <p:sp>
        <p:nvSpPr>
          <p:cNvPr id="3" name="Content Placeholder 2"/>
          <p:cNvSpPr>
            <a:spLocks noGrp="1"/>
          </p:cNvSpPr>
          <p:nvPr>
            <p:ph sz="quarter" idx="1"/>
          </p:nvPr>
        </p:nvSpPr>
        <p:spPr/>
        <p:txBody>
          <a:bodyPr>
            <a:normAutofit lnSpcReduction="10000"/>
          </a:bodyPr>
          <a:lstStyle/>
          <a:p>
            <a:pPr>
              <a:buNone/>
            </a:pPr>
            <a:r>
              <a:rPr lang="es-PE" dirty="0" smtClean="0"/>
              <a:t>1) Organización de las referencias:  Confiabilidad de las referencias.</a:t>
            </a:r>
            <a:endParaRPr lang="en-US" dirty="0" smtClean="0"/>
          </a:p>
          <a:p>
            <a:pPr>
              <a:buNone/>
            </a:pPr>
            <a:r>
              <a:rPr lang="es-PE" dirty="0" smtClean="0"/>
              <a:t>2) Estados actuales de proyectos similares: Estados de arte.</a:t>
            </a:r>
            <a:endParaRPr lang="en-US" dirty="0" smtClean="0"/>
          </a:p>
          <a:p>
            <a:pPr>
              <a:buNone/>
            </a:pPr>
            <a:r>
              <a:rPr lang="es-PE" dirty="0" smtClean="0"/>
              <a:t>3) Terminología: Glosario.</a:t>
            </a:r>
            <a:endParaRPr lang="en-US" dirty="0" smtClean="0"/>
          </a:p>
          <a:p>
            <a:pPr>
              <a:buNone/>
            </a:pPr>
            <a:r>
              <a:rPr lang="es-PE" dirty="0" smtClean="0"/>
              <a:t>4) Plagio:  Como evitarlo.</a:t>
            </a:r>
          </a:p>
          <a:p>
            <a:pPr>
              <a:buNone/>
            </a:pPr>
            <a:r>
              <a:rPr lang="es-PE" dirty="0" smtClean="0"/>
              <a:t>5) Establecimiento de las hipótesis. Hipótesis nula y afirmativa.</a:t>
            </a:r>
          </a:p>
          <a:p>
            <a:pPr>
              <a:buNone/>
            </a:pPr>
            <a:r>
              <a:rPr lang="es-PE" dirty="0" smtClean="0"/>
              <a:t>6) Establecimiento de  la metodología: Organización y planteamiento consistente.</a:t>
            </a:r>
          </a:p>
          <a:p>
            <a:pPr>
              <a:buNone/>
            </a:pPr>
            <a:r>
              <a:rPr lang="es-PE" dirty="0" smtClean="0"/>
              <a:t>7) Matriz de consistencia:  Variables de control y respuesta.</a:t>
            </a:r>
            <a:endParaRPr lang="en-US" dirty="0" smtClean="0"/>
          </a:p>
          <a:p>
            <a:pPr>
              <a:buNone/>
            </a:pPr>
            <a:r>
              <a:rPr lang="es-PE" dirty="0" smtClean="0"/>
              <a:t>8) Estudio de caso.</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85800"/>
          </a:xfrm>
          <a:solidFill>
            <a:srgbClr val="FFC9CA"/>
          </a:solidFill>
        </p:spPr>
        <p:txBody>
          <a:bodyPr>
            <a:normAutofit/>
          </a:bodyPr>
          <a:lstStyle/>
          <a:p>
            <a:r>
              <a:rPr lang="es-PE" b="1" dirty="0" smtClean="0"/>
              <a:t>I) Organización de las referencias:</a:t>
            </a:r>
            <a:endParaRPr lang="en-US" b="1" dirty="0"/>
          </a:p>
        </p:txBody>
      </p:sp>
      <p:sp>
        <p:nvSpPr>
          <p:cNvPr id="3" name="Content Placeholder 2"/>
          <p:cNvSpPr>
            <a:spLocks noGrp="1"/>
          </p:cNvSpPr>
          <p:nvPr>
            <p:ph sz="quarter" idx="1"/>
          </p:nvPr>
        </p:nvSpPr>
        <p:spPr>
          <a:xfrm>
            <a:off x="457200" y="1219200"/>
            <a:ext cx="8229600" cy="457200"/>
          </a:xfrm>
        </p:spPr>
        <p:txBody>
          <a:bodyPr>
            <a:normAutofit lnSpcReduction="10000"/>
          </a:bodyPr>
          <a:lstStyle/>
          <a:p>
            <a:r>
              <a:rPr lang="es-PE" b="1" dirty="0" smtClean="0">
                <a:solidFill>
                  <a:srgbClr val="002060"/>
                </a:solidFill>
              </a:rPr>
              <a:t>Confiabilidad de las referencias.</a:t>
            </a:r>
            <a:endParaRPr lang="en-US" b="1" dirty="0">
              <a:solidFill>
                <a:srgbClr val="002060"/>
              </a:solidFill>
            </a:endParaRPr>
          </a:p>
        </p:txBody>
      </p:sp>
      <p:sp>
        <p:nvSpPr>
          <p:cNvPr id="4" name="Rectangle 3"/>
          <p:cNvSpPr/>
          <p:nvPr/>
        </p:nvSpPr>
        <p:spPr>
          <a:xfrm>
            <a:off x="533400" y="3810000"/>
            <a:ext cx="8153400" cy="1754326"/>
          </a:xfrm>
          <a:prstGeom prst="rect">
            <a:avLst/>
          </a:prstGeom>
          <a:solidFill>
            <a:srgbClr val="9BE5FF"/>
          </a:solidFill>
        </p:spPr>
        <p:txBody>
          <a:bodyPr wrap="square">
            <a:spAutoFit/>
          </a:bodyPr>
          <a:lstStyle/>
          <a:p>
            <a:r>
              <a:rPr lang="es-ES" dirty="0" smtClean="0"/>
              <a:t>La </a:t>
            </a:r>
            <a:r>
              <a:rPr lang="es-ES" dirty="0"/>
              <a:t>palabra fuente significa </a:t>
            </a:r>
            <a:r>
              <a:rPr lang="es-ES" b="1" dirty="0"/>
              <a:t>"el lugar de donde proviene algo"</a:t>
            </a:r>
            <a:r>
              <a:rPr lang="es-ES" dirty="0"/>
              <a:t>, su origen o procedencia; </a:t>
            </a:r>
            <a:endParaRPr lang="es-ES" dirty="0" smtClean="0"/>
          </a:p>
          <a:p>
            <a:r>
              <a:rPr lang="es-ES" dirty="0"/>
              <a:t>S</a:t>
            </a:r>
            <a:r>
              <a:rPr lang="es-ES" dirty="0" smtClean="0"/>
              <a:t>e </a:t>
            </a:r>
            <a:r>
              <a:rPr lang="es-ES" dirty="0"/>
              <a:t>refiere al </a:t>
            </a:r>
            <a:r>
              <a:rPr lang="es-ES" b="1" dirty="0"/>
              <a:t>principio, fundamento o causa de una cosa</a:t>
            </a:r>
            <a:r>
              <a:rPr lang="es-ES" dirty="0"/>
              <a:t>. </a:t>
            </a:r>
            <a:endParaRPr lang="es-ES" dirty="0" smtClean="0"/>
          </a:p>
          <a:p>
            <a:r>
              <a:rPr lang="es-ES" dirty="0" smtClean="0"/>
              <a:t>En </a:t>
            </a:r>
            <a:r>
              <a:rPr lang="es-ES" dirty="0"/>
              <a:t>el campo de la investigación relacional alude al </a:t>
            </a:r>
            <a:r>
              <a:rPr lang="es-ES" b="1" dirty="0"/>
              <a:t>documento, obra o elemento que sirve de información o dato</a:t>
            </a:r>
            <a:r>
              <a:rPr lang="es-ES" dirty="0"/>
              <a:t> para el desarrollo  de la misma; </a:t>
            </a:r>
          </a:p>
          <a:p>
            <a:endParaRPr lang="es-ES" dirty="0" smtClean="0"/>
          </a:p>
        </p:txBody>
      </p:sp>
      <p:pic>
        <p:nvPicPr>
          <p:cNvPr id="16386" name="Picture 2" descr="Related image"/>
          <p:cNvPicPr>
            <a:picLocks noChangeAspect="1" noChangeArrowheads="1"/>
          </p:cNvPicPr>
          <p:nvPr/>
        </p:nvPicPr>
        <p:blipFill>
          <a:blip r:embed="rId2" cstate="print"/>
          <a:srcRect/>
          <a:stretch>
            <a:fillRect/>
          </a:stretch>
        </p:blipFill>
        <p:spPr bwMode="auto">
          <a:xfrm>
            <a:off x="5334000" y="1676400"/>
            <a:ext cx="2194047" cy="1447800"/>
          </a:xfrm>
          <a:prstGeom prst="rect">
            <a:avLst/>
          </a:prstGeom>
          <a:noFill/>
        </p:spPr>
      </p:pic>
      <p:grpSp>
        <p:nvGrpSpPr>
          <p:cNvPr id="5" name="Group 7"/>
          <p:cNvGrpSpPr/>
          <p:nvPr/>
        </p:nvGrpSpPr>
        <p:grpSpPr>
          <a:xfrm>
            <a:off x="2209800" y="1905000"/>
            <a:ext cx="3200400" cy="1600200"/>
            <a:chOff x="2209800" y="1752600"/>
            <a:chExt cx="3200400" cy="1600200"/>
          </a:xfrm>
        </p:grpSpPr>
        <p:sp>
          <p:nvSpPr>
            <p:cNvPr id="6" name="Oval Callout 5"/>
            <p:cNvSpPr/>
            <p:nvPr/>
          </p:nvSpPr>
          <p:spPr>
            <a:xfrm>
              <a:off x="2209800" y="1752600"/>
              <a:ext cx="3200400" cy="1600200"/>
            </a:xfrm>
            <a:prstGeom prst="wedgeEllipseCallout">
              <a:avLst>
                <a:gd name="adj1" fmla="val 54369"/>
                <a:gd name="adj2" fmla="val -45856"/>
              </a:avLst>
            </a:prstGeom>
            <a:solidFill>
              <a:srgbClr val="CEF7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438400" y="1981200"/>
              <a:ext cx="2819400" cy="1200329"/>
            </a:xfrm>
            <a:prstGeom prst="rect">
              <a:avLst/>
            </a:prstGeom>
          </p:spPr>
          <p:txBody>
            <a:bodyPr wrap="square">
              <a:spAutoFit/>
            </a:bodyPr>
            <a:lstStyle/>
            <a:p>
              <a:pPr algn="ctr"/>
              <a:r>
                <a:rPr lang="es-ES" b="1" dirty="0" smtClean="0"/>
                <a:t>¿QUÉ ES UNA FUENTE </a:t>
              </a:r>
            </a:p>
            <a:p>
              <a:pPr algn="ctr"/>
              <a:r>
                <a:rPr lang="es-ES" b="1" dirty="0" smtClean="0"/>
                <a:t>CONFIABLE </a:t>
              </a:r>
            </a:p>
            <a:p>
              <a:pPr algn="ctr"/>
              <a:r>
                <a:rPr lang="es-ES" b="1" dirty="0" smtClean="0"/>
                <a:t>DE INFORMACIÓN </a:t>
              </a:r>
            </a:p>
            <a:p>
              <a:pPr algn="ctr"/>
              <a:r>
                <a:rPr lang="es-ES" b="1" dirty="0" smtClean="0"/>
                <a:t>ACADÉMICA?</a:t>
              </a:r>
              <a:endParaRPr lang="es-ES" b="1" dirty="0"/>
            </a:p>
          </p:txBody>
        </p: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4343400" y="2289717"/>
            <a:ext cx="3505200" cy="2514600"/>
            <a:chOff x="609600" y="2286000"/>
            <a:chExt cx="2667000" cy="1752600"/>
          </a:xfrm>
          <a:solidFill>
            <a:srgbClr val="002060"/>
          </a:solidFill>
        </p:grpSpPr>
        <p:sp>
          <p:nvSpPr>
            <p:cNvPr id="5" name="Cloud Callout 4"/>
            <p:cNvSpPr/>
            <p:nvPr/>
          </p:nvSpPr>
          <p:spPr>
            <a:xfrm>
              <a:off x="609600" y="2286000"/>
              <a:ext cx="2667000" cy="1752600"/>
            </a:xfrm>
            <a:prstGeom prst="cloudCallout">
              <a:avLst>
                <a:gd name="adj1" fmla="val -80636"/>
                <a:gd name="adj2" fmla="val 8984"/>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bg1"/>
                </a:solidFill>
              </a:endParaRPr>
            </a:p>
          </p:txBody>
        </p:sp>
        <p:sp>
          <p:nvSpPr>
            <p:cNvPr id="6" name="TextBox 5"/>
            <p:cNvSpPr txBox="1"/>
            <p:nvPr/>
          </p:nvSpPr>
          <p:spPr>
            <a:xfrm>
              <a:off x="838200" y="2570240"/>
              <a:ext cx="2209800" cy="1094005"/>
            </a:xfrm>
            <a:prstGeom prst="rect">
              <a:avLst/>
            </a:prstGeom>
            <a:noFill/>
          </p:spPr>
          <p:txBody>
            <a:bodyPr wrap="square" rtlCol="0">
              <a:spAutoFit/>
            </a:bodyPr>
            <a:lstStyle/>
            <a:p>
              <a:pPr algn="ctr"/>
              <a:r>
                <a:rPr lang="es-ES" sz="3200" b="1" dirty="0" smtClean="0">
                  <a:solidFill>
                    <a:schemeClr val="bg1"/>
                  </a:solidFill>
                </a:rPr>
                <a:t>¿</a:t>
              </a:r>
              <a:r>
                <a:rPr lang="en-US" sz="3200" b="1" dirty="0" err="1" smtClean="0">
                  <a:solidFill>
                    <a:schemeClr val="bg1"/>
                  </a:solidFill>
                </a:rPr>
                <a:t>Que</a:t>
              </a:r>
              <a:r>
                <a:rPr lang="en-US" sz="3200" b="1" dirty="0" smtClean="0">
                  <a:solidFill>
                    <a:schemeClr val="bg1"/>
                  </a:solidFill>
                </a:rPr>
                <a:t> </a:t>
              </a:r>
              <a:r>
                <a:rPr lang="en-US" sz="3200" b="1" dirty="0" err="1" smtClean="0">
                  <a:solidFill>
                    <a:schemeClr val="bg1"/>
                  </a:solidFill>
                </a:rPr>
                <a:t>fuentes</a:t>
              </a:r>
              <a:r>
                <a:rPr lang="en-US" sz="3200" b="1" dirty="0" smtClean="0">
                  <a:solidFill>
                    <a:schemeClr val="bg1"/>
                  </a:solidFill>
                </a:rPr>
                <a:t> </a:t>
              </a:r>
              <a:r>
                <a:rPr lang="en-US" sz="3200" b="1" dirty="0" err="1" smtClean="0">
                  <a:solidFill>
                    <a:schemeClr val="bg1"/>
                  </a:solidFill>
                </a:rPr>
                <a:t>podemos</a:t>
              </a:r>
              <a:r>
                <a:rPr lang="en-US" sz="3200" b="1" dirty="0" smtClean="0">
                  <a:solidFill>
                    <a:schemeClr val="bg1"/>
                  </a:solidFill>
                </a:rPr>
                <a:t> </a:t>
              </a:r>
              <a:r>
                <a:rPr lang="en-US" sz="3200" b="1" dirty="0" err="1" smtClean="0">
                  <a:solidFill>
                    <a:schemeClr val="bg1"/>
                  </a:solidFill>
                </a:rPr>
                <a:t>consultar</a:t>
              </a:r>
              <a:r>
                <a:rPr lang="en-US" sz="3200" b="1" dirty="0" smtClean="0">
                  <a:solidFill>
                    <a:schemeClr val="bg1"/>
                  </a:solidFill>
                </a:rPr>
                <a:t>?</a:t>
              </a:r>
              <a:endParaRPr lang="en-US" sz="3200" b="1" dirty="0">
                <a:solidFill>
                  <a:schemeClr val="bg1"/>
                </a:solidFill>
              </a:endParaRPr>
            </a:p>
          </p:txBody>
        </p:sp>
      </p:grpSp>
      <p:pic>
        <p:nvPicPr>
          <p:cNvPr id="15362" name="Picture 2" descr="Related image"/>
          <p:cNvPicPr>
            <a:picLocks noChangeAspect="1" noChangeArrowheads="1"/>
          </p:cNvPicPr>
          <p:nvPr/>
        </p:nvPicPr>
        <p:blipFill>
          <a:blip r:embed="rId2" cstate="print"/>
          <a:srcRect/>
          <a:stretch>
            <a:fillRect/>
          </a:stretch>
        </p:blipFill>
        <p:spPr bwMode="auto">
          <a:xfrm>
            <a:off x="1219200" y="3966117"/>
            <a:ext cx="3159514" cy="1672683"/>
          </a:xfrm>
          <a:prstGeom prst="rect">
            <a:avLst/>
          </a:prstGeom>
          <a:noFill/>
        </p:spPr>
      </p:pic>
      <p:sp>
        <p:nvSpPr>
          <p:cNvPr id="10" name="Rectangle 9"/>
          <p:cNvSpPr/>
          <p:nvPr/>
        </p:nvSpPr>
        <p:spPr>
          <a:xfrm>
            <a:off x="533400" y="505361"/>
            <a:ext cx="8153400" cy="1323439"/>
          </a:xfrm>
          <a:prstGeom prst="rect">
            <a:avLst/>
          </a:prstGeom>
          <a:solidFill>
            <a:srgbClr val="FFFF00"/>
          </a:solidFill>
        </p:spPr>
        <p:txBody>
          <a:bodyPr wrap="square">
            <a:spAutoFit/>
          </a:bodyPr>
          <a:lstStyle/>
          <a:p>
            <a:pPr algn="ctr"/>
            <a:r>
              <a:rPr lang="es-ES" sz="2000" b="1" dirty="0" smtClean="0"/>
              <a:t>"</a:t>
            </a:r>
            <a:r>
              <a:rPr lang="es-ES" sz="2000" b="1" i="1" dirty="0" smtClean="0"/>
              <a:t>fuente </a:t>
            </a:r>
            <a:r>
              <a:rPr lang="es-ES" sz="2000" dirty="0" smtClean="0"/>
              <a:t>tomado en sentido amplio puede nombrarse</a:t>
            </a:r>
            <a:r>
              <a:rPr lang="es-ES" sz="2000" b="1" dirty="0" smtClean="0"/>
              <a:t> cualquier material o producto, </a:t>
            </a:r>
            <a:r>
              <a:rPr lang="es-ES" sz="2000" dirty="0" smtClean="0"/>
              <a:t>ya sea original o elaborado</a:t>
            </a:r>
            <a:r>
              <a:rPr lang="es-ES" sz="2000" b="1" dirty="0" smtClean="0"/>
              <a:t>, que tenga </a:t>
            </a:r>
            <a:r>
              <a:rPr lang="es-ES" sz="2000" b="1" dirty="0" err="1" smtClean="0"/>
              <a:t>potenciabilidad</a:t>
            </a:r>
            <a:r>
              <a:rPr lang="es-ES" sz="2000" b="1" dirty="0" smtClean="0"/>
              <a:t> para aportar noticias o informaciones o que pueda usarse como testimonio para acceder al conocimiento".</a:t>
            </a:r>
            <a:endParaRPr lang="es-ES" sz="2000" b="1"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3048000"/>
            <a:ext cx="8153400" cy="1938992"/>
          </a:xfrm>
          <a:prstGeom prst="rect">
            <a:avLst/>
          </a:prstGeom>
          <a:solidFill>
            <a:srgbClr val="002060"/>
          </a:solidFill>
        </p:spPr>
        <p:txBody>
          <a:bodyPr wrap="square">
            <a:spAutoFit/>
          </a:bodyPr>
          <a:lstStyle/>
          <a:p>
            <a:r>
              <a:rPr lang="es-ES" sz="2400" dirty="0" smtClean="0">
                <a:solidFill>
                  <a:schemeClr val="bg1"/>
                </a:solidFill>
              </a:rPr>
              <a:t>Se</a:t>
            </a:r>
            <a:r>
              <a:rPr lang="es-ES" sz="2400" dirty="0">
                <a:solidFill>
                  <a:schemeClr val="bg1"/>
                </a:solidFill>
              </a:rPr>
              <a:t> distinguirá dos tipos de fuentes: </a:t>
            </a:r>
            <a:endParaRPr lang="es-ES" sz="2400" dirty="0" smtClean="0">
              <a:solidFill>
                <a:schemeClr val="bg1"/>
              </a:solidFill>
            </a:endParaRPr>
          </a:p>
          <a:p>
            <a:endParaRPr lang="es-ES" sz="2400" dirty="0" smtClean="0">
              <a:solidFill>
                <a:schemeClr val="bg1"/>
              </a:solidFill>
            </a:endParaRPr>
          </a:p>
          <a:p>
            <a:pPr marL="342900" indent="-342900">
              <a:buAutoNum type="arabicPeriod"/>
            </a:pPr>
            <a:r>
              <a:rPr lang="es-ES" sz="2400" b="1" dirty="0" smtClean="0">
                <a:solidFill>
                  <a:schemeClr val="bg1"/>
                </a:solidFill>
              </a:rPr>
              <a:t>Fuentes </a:t>
            </a:r>
            <a:r>
              <a:rPr lang="es-ES" sz="2400" b="1" dirty="0">
                <a:solidFill>
                  <a:schemeClr val="bg1"/>
                </a:solidFill>
              </a:rPr>
              <a:t>para la búsqueda directa de la información y </a:t>
            </a:r>
            <a:endParaRPr lang="es-ES" sz="2400" b="1" dirty="0" smtClean="0">
              <a:solidFill>
                <a:schemeClr val="bg1"/>
              </a:solidFill>
            </a:endParaRPr>
          </a:p>
          <a:p>
            <a:pPr marL="342900" indent="-342900">
              <a:buAutoNum type="arabicPeriod"/>
            </a:pPr>
            <a:r>
              <a:rPr lang="es-ES" sz="2400" b="1" dirty="0" smtClean="0">
                <a:solidFill>
                  <a:schemeClr val="bg1"/>
                </a:solidFill>
              </a:rPr>
              <a:t>Fuentes </a:t>
            </a:r>
            <a:r>
              <a:rPr lang="es-ES" sz="2400" b="1" dirty="0">
                <a:solidFill>
                  <a:schemeClr val="bg1"/>
                </a:solidFill>
              </a:rPr>
              <a:t>para la localización e identificación del documento</a:t>
            </a:r>
            <a:r>
              <a:rPr lang="es-ES" sz="2400" b="1" dirty="0" smtClean="0">
                <a:solidFill>
                  <a:schemeClr val="bg1"/>
                </a:solidFill>
              </a:rPr>
              <a:t>.</a:t>
            </a:r>
            <a:endParaRPr lang="en-US" sz="2400" b="1" dirty="0">
              <a:solidFill>
                <a:schemeClr val="bg1"/>
              </a:solidFill>
            </a:endParaRPr>
          </a:p>
        </p:txBody>
      </p:sp>
      <p:pic>
        <p:nvPicPr>
          <p:cNvPr id="11" name="Picture 2" descr="Related image"/>
          <p:cNvPicPr>
            <a:picLocks noChangeAspect="1" noChangeArrowheads="1"/>
          </p:cNvPicPr>
          <p:nvPr/>
        </p:nvPicPr>
        <p:blipFill>
          <a:blip r:embed="rId2" cstate="print"/>
          <a:srcRect/>
          <a:stretch>
            <a:fillRect/>
          </a:stretch>
        </p:blipFill>
        <p:spPr bwMode="auto">
          <a:xfrm>
            <a:off x="2895600" y="990600"/>
            <a:ext cx="3159514" cy="1672683"/>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40000"/>
              <a:lumOff val="60000"/>
            </a:schemeClr>
          </a:solidFill>
        </p:spPr>
        <p:txBody>
          <a:bodyPr>
            <a:normAutofit fontScale="90000"/>
          </a:bodyPr>
          <a:lstStyle/>
          <a:p>
            <a:r>
              <a:rPr lang="en-US" b="1" dirty="0" smtClean="0">
                <a:solidFill>
                  <a:schemeClr val="tx1"/>
                </a:solidFill>
              </a:rPr>
              <a:t>1. </a:t>
            </a:r>
            <a:r>
              <a:rPr lang="es-ES" b="1" dirty="0" smtClean="0">
                <a:solidFill>
                  <a:schemeClr val="tx1"/>
                </a:solidFill>
              </a:rPr>
              <a:t>Fuentes para la búsqueda directa de la información</a:t>
            </a:r>
            <a:endParaRPr lang="en-US" b="1" dirty="0">
              <a:solidFill>
                <a:schemeClr val="tx1"/>
              </a:solidFill>
            </a:endParaRPr>
          </a:p>
        </p:txBody>
      </p:sp>
      <p:graphicFrame>
        <p:nvGraphicFramePr>
          <p:cNvPr id="6" name="Table 5"/>
          <p:cNvGraphicFramePr>
            <a:graphicFrameLocks noGrp="1"/>
          </p:cNvGraphicFramePr>
          <p:nvPr/>
        </p:nvGraphicFramePr>
        <p:xfrm>
          <a:off x="533400" y="1371600"/>
          <a:ext cx="8077200" cy="4739640"/>
        </p:xfrm>
        <a:graphic>
          <a:graphicData uri="http://schemas.openxmlformats.org/drawingml/2006/table">
            <a:tbl>
              <a:tblPr/>
              <a:tblGrid>
                <a:gridCol w="4324158"/>
                <a:gridCol w="3753042"/>
              </a:tblGrid>
              <a:tr h="1859280">
                <a:tc>
                  <a:txBody>
                    <a:bodyPr/>
                    <a:lstStyle/>
                    <a:p>
                      <a:pPr>
                        <a:spcAft>
                          <a:spcPts val="0"/>
                        </a:spcAft>
                      </a:pPr>
                      <a:r>
                        <a:rPr lang="es-ES" sz="1600" b="1" i="1" dirty="0">
                          <a:solidFill>
                            <a:srgbClr val="C00000"/>
                          </a:solidFill>
                          <a:latin typeface="Arial"/>
                        </a:rPr>
                        <a:t>FUENTES DE INFORMACIÓN PRIMARIAS:</a:t>
                      </a:r>
                      <a:endParaRPr lang="es-ES" sz="1600" b="1" dirty="0">
                        <a:solidFill>
                          <a:srgbClr val="C00000"/>
                        </a:solidFill>
                      </a:endParaRPr>
                    </a:p>
                    <a:p>
                      <a:pPr>
                        <a:spcAft>
                          <a:spcPts val="0"/>
                        </a:spcAft>
                      </a:pPr>
                      <a:r>
                        <a:rPr lang="es-ES" sz="1600" i="1" dirty="0">
                          <a:latin typeface="Arial"/>
                        </a:rPr>
                        <a:t/>
                      </a:r>
                      <a:br>
                        <a:rPr lang="es-ES" sz="1600" i="1" dirty="0">
                          <a:latin typeface="Arial"/>
                        </a:rPr>
                      </a:br>
                      <a:r>
                        <a:rPr lang="es-ES" sz="1600" b="1" dirty="0" smtClean="0">
                          <a:latin typeface="Arial"/>
                        </a:rPr>
                        <a:t>Son </a:t>
                      </a:r>
                      <a:r>
                        <a:rPr lang="es-ES" sz="1600" b="1" dirty="0">
                          <a:latin typeface="Arial"/>
                        </a:rPr>
                        <a:t>aquellas que tienen información original. </a:t>
                      </a:r>
                      <a:endParaRPr lang="es-ES" sz="1600" b="1" dirty="0" smtClean="0">
                        <a:latin typeface="Arial"/>
                      </a:endParaRPr>
                    </a:p>
                    <a:p>
                      <a:pPr algn="just">
                        <a:spcAft>
                          <a:spcPts val="0"/>
                        </a:spcAft>
                      </a:pPr>
                      <a:r>
                        <a:rPr lang="es-ES" sz="1600" b="1" dirty="0" smtClean="0">
                          <a:latin typeface="Arial"/>
                        </a:rPr>
                        <a:t>Entre </a:t>
                      </a:r>
                      <a:r>
                        <a:rPr lang="es-ES" sz="1600" b="1" dirty="0">
                          <a:latin typeface="Arial"/>
                        </a:rPr>
                        <a:t>las que se destacan, por su presencia en Internet, las mono grafías y las publicaciones periódicas.</a:t>
                      </a:r>
                      <a:endParaRPr lang="es-ES" sz="1600" dirty="0"/>
                    </a:p>
                    <a:p>
                      <a:pPr algn="just">
                        <a:spcAft>
                          <a:spcPts val="0"/>
                        </a:spcAft>
                      </a:pPr>
                      <a:endParaRPr lang="es-ES" sz="1600" dirty="0"/>
                    </a:p>
                  </a:txBody>
                  <a:tcPr marL="22578" marR="22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endParaRPr lang="en-US" sz="1600"/>
                    </a:p>
                    <a:p>
                      <a:pPr>
                        <a:buFont typeface="Arial"/>
                        <a:buChar char="•"/>
                      </a:pPr>
                      <a:r>
                        <a:rPr lang="en-US" sz="1600" b="1">
                          <a:latin typeface="Arial"/>
                        </a:rPr>
                        <a:t> Mono grafías o libros   electrónicos</a:t>
                      </a:r>
                      <a:endParaRPr lang="en-US" sz="1600"/>
                    </a:p>
                    <a:p>
                      <a:pPr>
                        <a:buFont typeface="Arial"/>
                        <a:buChar char="•"/>
                      </a:pPr>
                      <a:r>
                        <a:rPr lang="en-US" sz="1600" b="1">
                          <a:latin typeface="Arial"/>
                        </a:rPr>
                        <a:t>Revistas</a:t>
                      </a:r>
                      <a:endParaRPr lang="en-US" sz="1600"/>
                    </a:p>
                    <a:p>
                      <a:pPr>
                        <a:spcAft>
                          <a:spcPts val="0"/>
                        </a:spcAft>
                      </a:pPr>
                      <a:r>
                        <a:rPr lang="en-US" sz="1600"/>
                        <a:t/>
                      </a:r>
                      <a:br>
                        <a:rPr lang="en-US" sz="1600"/>
                      </a:br>
                      <a:r>
                        <a:rPr lang="en-US" sz="1600"/>
                        <a:t/>
                      </a:r>
                      <a:br>
                        <a:rPr lang="en-US" sz="1600"/>
                      </a:br>
                      <a:endParaRPr lang="en-US" sz="1600"/>
                    </a:p>
                  </a:txBody>
                  <a:tcPr marL="22578" marR="22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r>
              <a:tr h="2788920">
                <a:tc>
                  <a:txBody>
                    <a:bodyPr/>
                    <a:lstStyle/>
                    <a:p>
                      <a:pPr>
                        <a:spcAft>
                          <a:spcPts val="0"/>
                        </a:spcAft>
                      </a:pPr>
                      <a:r>
                        <a:rPr lang="es-ES" sz="1600" b="1" i="1" dirty="0">
                          <a:solidFill>
                            <a:srgbClr val="C00000"/>
                          </a:solidFill>
                          <a:latin typeface="Arial"/>
                        </a:rPr>
                        <a:t>OBRAS DE REFERENCIA:</a:t>
                      </a:r>
                      <a:endParaRPr lang="es-ES" sz="1600" b="1" dirty="0">
                        <a:solidFill>
                          <a:srgbClr val="C00000"/>
                        </a:solidFill>
                      </a:endParaRPr>
                    </a:p>
                    <a:p>
                      <a:pPr>
                        <a:spcAft>
                          <a:spcPts val="0"/>
                        </a:spcAft>
                      </a:pPr>
                      <a:r>
                        <a:rPr lang="es-ES" sz="1600" i="1" dirty="0">
                          <a:latin typeface="Arial"/>
                        </a:rPr>
                        <a:t/>
                      </a:r>
                      <a:br>
                        <a:rPr lang="es-ES" sz="1600" i="1" dirty="0">
                          <a:latin typeface="Arial"/>
                        </a:rPr>
                      </a:br>
                      <a:r>
                        <a:rPr lang="es-ES" sz="1600" b="1" dirty="0" smtClean="0">
                          <a:latin typeface="Arial"/>
                        </a:rPr>
                        <a:t>“</a:t>
                      </a:r>
                      <a:r>
                        <a:rPr lang="es-ES" sz="1600" b="1" dirty="0">
                          <a:latin typeface="Arial"/>
                        </a:rPr>
                        <a:t>Obras de referencia" o de consulta, son obras realizadas intencionadamente para la consulta rápida. </a:t>
                      </a:r>
                      <a:endParaRPr lang="es-ES" sz="1600" b="1" dirty="0" smtClean="0">
                        <a:latin typeface="Arial"/>
                      </a:endParaRPr>
                    </a:p>
                    <a:p>
                      <a:pPr>
                        <a:spcAft>
                          <a:spcPts val="0"/>
                        </a:spcAft>
                      </a:pPr>
                      <a:r>
                        <a:rPr lang="es-ES" sz="1600" b="1" dirty="0" smtClean="0">
                          <a:latin typeface="Arial"/>
                        </a:rPr>
                        <a:t>"</a:t>
                      </a:r>
                      <a:r>
                        <a:rPr lang="es-ES" sz="1600" b="1" dirty="0">
                          <a:latin typeface="Arial"/>
                        </a:rPr>
                        <a:t>Son las fuentes apropiadas por sus objetivos, plan ordenado, y forma de tratar los temas, para la consulta con fines de información o las que nos remiten a otras obras para conocer o ampliar un tema dado, una </a:t>
                      </a:r>
                      <a:r>
                        <a:rPr lang="es-ES" sz="1600" b="1" dirty="0" smtClean="0">
                          <a:latin typeface="Arial"/>
                        </a:rPr>
                        <a:t>cuestión.</a:t>
                      </a:r>
                      <a:endParaRPr lang="es-ES" sz="1600" dirty="0"/>
                    </a:p>
                  </a:txBody>
                  <a:tcPr marL="22578" marR="22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spcAft>
                          <a:spcPts val="0"/>
                        </a:spcAft>
                      </a:pPr>
                      <a:endParaRPr lang="en-US" sz="1600" dirty="0"/>
                    </a:p>
                    <a:p>
                      <a:pPr>
                        <a:buFont typeface="Arial"/>
                        <a:buChar char="•"/>
                      </a:pPr>
                      <a:r>
                        <a:rPr lang="en-US" sz="1600" b="1" dirty="0">
                          <a:latin typeface="Arial"/>
                        </a:rPr>
                        <a:t>      </a:t>
                      </a:r>
                      <a:r>
                        <a:rPr lang="en-US" sz="1600" b="1" dirty="0" err="1">
                          <a:latin typeface="Arial"/>
                        </a:rPr>
                        <a:t>Enciclopedia</a:t>
                      </a:r>
                      <a:r>
                        <a:rPr lang="en-US" sz="1600" b="1" dirty="0">
                          <a:latin typeface="Arial"/>
                        </a:rPr>
                        <a:t> </a:t>
                      </a:r>
                      <a:endParaRPr lang="en-US" sz="1600" b="1" dirty="0"/>
                    </a:p>
                    <a:p>
                      <a:pPr>
                        <a:buFont typeface="Arial"/>
                        <a:buChar char="•"/>
                      </a:pPr>
                      <a:r>
                        <a:rPr lang="en-US" sz="1600" b="1" dirty="0">
                          <a:latin typeface="Arial"/>
                        </a:rPr>
                        <a:t>      </a:t>
                      </a:r>
                      <a:r>
                        <a:rPr lang="en-US" sz="1600" b="1" dirty="0" err="1">
                          <a:latin typeface="Arial"/>
                        </a:rPr>
                        <a:t>Diccionarios</a:t>
                      </a:r>
                      <a:r>
                        <a:rPr lang="en-US" sz="1600" b="1" dirty="0">
                          <a:latin typeface="Arial"/>
                        </a:rPr>
                        <a:t> </a:t>
                      </a:r>
                      <a:r>
                        <a:rPr lang="en-US" sz="1600" b="1" dirty="0" err="1">
                          <a:latin typeface="Arial"/>
                        </a:rPr>
                        <a:t>especializados</a:t>
                      </a:r>
                      <a:endParaRPr lang="en-US" sz="1600" b="1" dirty="0"/>
                    </a:p>
                    <a:p>
                      <a:pPr>
                        <a:buFont typeface="Arial"/>
                        <a:buChar char="•"/>
                      </a:pPr>
                      <a:r>
                        <a:rPr lang="en-US" sz="1600" b="1" dirty="0">
                          <a:latin typeface="Arial"/>
                        </a:rPr>
                        <a:t>      </a:t>
                      </a:r>
                      <a:r>
                        <a:rPr lang="en-US" sz="1600" b="1" dirty="0" err="1">
                          <a:latin typeface="Arial"/>
                        </a:rPr>
                        <a:t>Directorios</a:t>
                      </a:r>
                      <a:endParaRPr lang="en-US" sz="1600" b="1" dirty="0"/>
                    </a:p>
                    <a:p>
                      <a:pPr>
                        <a:buFont typeface="Arial"/>
                        <a:buChar char="•"/>
                      </a:pPr>
                      <a:r>
                        <a:rPr lang="en-US" sz="1600" b="1" dirty="0">
                          <a:latin typeface="Arial"/>
                        </a:rPr>
                        <a:t>      </a:t>
                      </a:r>
                      <a:r>
                        <a:rPr lang="en-US" sz="1600" b="1" dirty="0" err="1">
                          <a:latin typeface="Arial"/>
                        </a:rPr>
                        <a:t>Repertorios</a:t>
                      </a:r>
                      <a:r>
                        <a:rPr lang="en-US" sz="1600" b="1" dirty="0">
                          <a:latin typeface="Arial"/>
                        </a:rPr>
                        <a:t> </a:t>
                      </a:r>
                      <a:r>
                        <a:rPr lang="en-US" sz="1600" b="1" dirty="0" err="1">
                          <a:latin typeface="Arial"/>
                        </a:rPr>
                        <a:t>Biográficos</a:t>
                      </a:r>
                      <a:endParaRPr lang="en-US" sz="1600" b="1" dirty="0"/>
                    </a:p>
                    <a:p>
                      <a:pPr>
                        <a:buFont typeface="Arial"/>
                        <a:buChar char="•"/>
                      </a:pPr>
                      <a:r>
                        <a:rPr lang="en-US" sz="1600" b="1" dirty="0">
                          <a:latin typeface="Arial"/>
                        </a:rPr>
                        <a:t>      </a:t>
                      </a:r>
                      <a:r>
                        <a:rPr lang="en-US" sz="1600" b="1" dirty="0" err="1">
                          <a:latin typeface="Arial"/>
                        </a:rPr>
                        <a:t>Estadísticas</a:t>
                      </a:r>
                      <a:endParaRPr lang="en-US" sz="1600" b="1" dirty="0"/>
                    </a:p>
                  </a:txBody>
                  <a:tcPr marL="22578" marR="22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bl>
          </a:graphicData>
        </a:graphic>
      </p:graphicFrame>
      <p:sp>
        <p:nvSpPr>
          <p:cNvPr id="14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40000"/>
              <a:lumOff val="60000"/>
            </a:schemeClr>
          </a:solidFill>
        </p:spPr>
        <p:txBody>
          <a:bodyPr>
            <a:normAutofit fontScale="90000"/>
          </a:bodyPr>
          <a:lstStyle/>
          <a:p>
            <a:r>
              <a:rPr lang="en-US" b="1" dirty="0" smtClean="0">
                <a:solidFill>
                  <a:schemeClr val="tx1"/>
                </a:solidFill>
              </a:rPr>
              <a:t>2. </a:t>
            </a:r>
            <a:r>
              <a:rPr lang="es-ES" b="1" dirty="0" smtClean="0">
                <a:solidFill>
                  <a:schemeClr val="tx1"/>
                </a:solidFill>
              </a:rPr>
              <a:t>Fuentes para la identificación y localización del documento</a:t>
            </a:r>
            <a:endParaRPr lang="en-US" b="1" dirty="0">
              <a:solidFill>
                <a:schemeClr val="tx1"/>
              </a:solidFill>
            </a:endParaRPr>
          </a:p>
        </p:txBody>
      </p:sp>
      <p:sp>
        <p:nvSpPr>
          <p:cNvPr id="14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4"/>
          <p:cNvSpPr/>
          <p:nvPr/>
        </p:nvSpPr>
        <p:spPr>
          <a:xfrm>
            <a:off x="1905000" y="1219200"/>
            <a:ext cx="5257800" cy="646331"/>
          </a:xfrm>
          <a:prstGeom prst="rect">
            <a:avLst/>
          </a:prstGeom>
          <a:solidFill>
            <a:srgbClr val="FFFF00"/>
          </a:solidFill>
        </p:spPr>
        <p:txBody>
          <a:bodyPr wrap="square">
            <a:spAutoFit/>
          </a:bodyPr>
          <a:lstStyle/>
          <a:p>
            <a:pPr algn="ctr"/>
            <a:r>
              <a:rPr lang="es-ES" dirty="0"/>
              <a:t>También denominadas </a:t>
            </a:r>
            <a:r>
              <a:rPr lang="es-ES" b="1" dirty="0"/>
              <a:t>"referenciales" </a:t>
            </a:r>
            <a:r>
              <a:rPr lang="es-ES" dirty="0"/>
              <a:t>o bien </a:t>
            </a:r>
            <a:r>
              <a:rPr lang="es-ES" b="1" dirty="0"/>
              <a:t>"de información directa o inmediata"</a:t>
            </a:r>
            <a:endParaRPr lang="en-US" b="1" dirty="0"/>
          </a:p>
        </p:txBody>
      </p:sp>
      <p:graphicFrame>
        <p:nvGraphicFramePr>
          <p:cNvPr id="7" name="Table 6"/>
          <p:cNvGraphicFramePr>
            <a:graphicFrameLocks noGrp="1"/>
          </p:cNvGraphicFramePr>
          <p:nvPr/>
        </p:nvGraphicFramePr>
        <p:xfrm>
          <a:off x="990600" y="2108200"/>
          <a:ext cx="7315200" cy="4445000"/>
        </p:xfrm>
        <a:graphic>
          <a:graphicData uri="http://schemas.openxmlformats.org/drawingml/2006/table">
            <a:tbl>
              <a:tblPr/>
              <a:tblGrid>
                <a:gridCol w="3505200"/>
                <a:gridCol w="3810000"/>
              </a:tblGrid>
              <a:tr h="4445000">
                <a:tc>
                  <a:txBody>
                    <a:bodyPr/>
                    <a:lstStyle/>
                    <a:p>
                      <a:pPr indent="-228600">
                        <a:spcAft>
                          <a:spcPts val="0"/>
                        </a:spcAft>
                      </a:pPr>
                      <a:r>
                        <a:rPr lang="es-ES" sz="1800" b="1" i="1" dirty="0">
                          <a:solidFill>
                            <a:srgbClr val="C00000"/>
                          </a:solidFill>
                          <a:latin typeface="Arial"/>
                        </a:rPr>
                        <a:t> 1)</a:t>
                      </a:r>
                      <a:r>
                        <a:rPr lang="es-ES" sz="1050" b="1" i="0" dirty="0">
                          <a:solidFill>
                            <a:srgbClr val="C00000"/>
                          </a:solidFill>
                          <a:latin typeface="Arial"/>
                        </a:rPr>
                        <a:t> </a:t>
                      </a:r>
                      <a:r>
                        <a:rPr lang="es-ES" sz="900" i="0" dirty="0">
                          <a:latin typeface="Arial"/>
                        </a:rPr>
                        <a:t>       </a:t>
                      </a:r>
                      <a:r>
                        <a:rPr lang="es-ES" sz="1050" b="1" i="0" dirty="0">
                          <a:solidFill>
                            <a:srgbClr val="C00000"/>
                          </a:solidFill>
                          <a:latin typeface="Arial"/>
                        </a:rPr>
                        <a:t>     </a:t>
                      </a:r>
                      <a:r>
                        <a:rPr lang="es-ES" sz="1800" b="1" i="1" dirty="0">
                          <a:solidFill>
                            <a:srgbClr val="C00000"/>
                          </a:solidFill>
                          <a:latin typeface="Arial"/>
                        </a:rPr>
                        <a:t>BIBLIOGRAFÍAS        </a:t>
                      </a:r>
                      <a:r>
                        <a:rPr lang="es-ES" sz="1800" b="1" i="1" dirty="0">
                          <a:solidFill>
                            <a:srgbClr val="C00000"/>
                          </a:solidFill>
                          <a:latin typeface="Cambria"/>
                        </a:rPr>
                        <a:t>                               </a:t>
                      </a:r>
                      <a:endParaRPr lang="es-ES" sz="1400" dirty="0"/>
                    </a:p>
                    <a:p>
                      <a:pPr algn="l">
                        <a:spcAft>
                          <a:spcPts val="0"/>
                        </a:spcAft>
                      </a:pPr>
                      <a:r>
                        <a:rPr lang="es-ES" sz="1400" b="1" dirty="0">
                          <a:latin typeface="Arial"/>
                        </a:rPr>
                        <a:t>Son listados de referencias bibliográficas elaboradas con rigor, es decir, siguiendo un método establecido. </a:t>
                      </a:r>
                      <a:endParaRPr lang="es-ES" sz="1400" b="1" dirty="0" smtClean="0">
                        <a:latin typeface="Arial"/>
                      </a:endParaRPr>
                    </a:p>
                    <a:p>
                      <a:pPr algn="l">
                        <a:spcAft>
                          <a:spcPts val="0"/>
                        </a:spcAft>
                      </a:pPr>
                      <a:endParaRPr lang="es-ES" sz="1400" b="1" dirty="0" smtClean="0">
                        <a:latin typeface="Arial"/>
                      </a:endParaRPr>
                    </a:p>
                    <a:p>
                      <a:pPr algn="l">
                        <a:spcAft>
                          <a:spcPts val="0"/>
                        </a:spcAft>
                      </a:pPr>
                      <a:r>
                        <a:rPr lang="es-ES" sz="1400" b="1" dirty="0" smtClean="0">
                          <a:latin typeface="Arial"/>
                        </a:rPr>
                        <a:t>Las </a:t>
                      </a:r>
                      <a:r>
                        <a:rPr lang="es-ES" sz="1400" b="1" dirty="0">
                          <a:latin typeface="Arial"/>
                        </a:rPr>
                        <a:t>bibliografías o listados bibliográficos que están presentes en la red hacen alusión a referencias bibliográficas de monografías y publicaciones periódicas en soporte papel.</a:t>
                      </a:r>
                      <a:endParaRPr lang="es-ES" sz="1400" dirty="0"/>
                    </a:p>
                  </a:txBody>
                  <a:tcPr marL="35034" marR="35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28600">
                        <a:spcAft>
                          <a:spcPts val="0"/>
                        </a:spcAft>
                      </a:pPr>
                      <a:r>
                        <a:rPr lang="es-ES" sz="1400" i="1" dirty="0">
                          <a:latin typeface="Arial"/>
                        </a:rPr>
                        <a:t>       </a:t>
                      </a:r>
                      <a:r>
                        <a:rPr lang="es-ES" sz="1600" b="1" i="1" dirty="0">
                          <a:solidFill>
                            <a:srgbClr val="C00000"/>
                          </a:solidFill>
                          <a:latin typeface="Arial"/>
                        </a:rPr>
                        <a:t> 2)</a:t>
                      </a:r>
                      <a:r>
                        <a:rPr lang="es-ES" sz="1000" b="1" i="0" dirty="0">
                          <a:solidFill>
                            <a:srgbClr val="C00000"/>
                          </a:solidFill>
                          <a:latin typeface="Times New Roman"/>
                        </a:rPr>
                        <a:t>                 </a:t>
                      </a:r>
                      <a:r>
                        <a:rPr lang="es-ES" sz="1600" b="1" i="1" dirty="0">
                          <a:solidFill>
                            <a:srgbClr val="C00000"/>
                          </a:solidFill>
                          <a:latin typeface="Arial"/>
                        </a:rPr>
                        <a:t>CATÁLOGOS DE BIBLIOTECA</a:t>
                      </a:r>
                      <a:endParaRPr lang="es-ES" sz="1400" b="1" dirty="0">
                        <a:solidFill>
                          <a:srgbClr val="C00000"/>
                        </a:solidFill>
                      </a:endParaRPr>
                    </a:p>
                    <a:p>
                      <a:pPr>
                        <a:spcAft>
                          <a:spcPts val="0"/>
                        </a:spcAft>
                      </a:pPr>
                      <a:r>
                        <a:rPr lang="es-ES" sz="1400" dirty="0"/>
                        <a:t/>
                      </a:r>
                      <a:br>
                        <a:rPr lang="es-ES" sz="1400" dirty="0"/>
                      </a:br>
                      <a:r>
                        <a:rPr lang="es-ES" sz="1400" b="1" dirty="0" smtClean="0">
                          <a:latin typeface="Arial"/>
                        </a:rPr>
                        <a:t>Sin </a:t>
                      </a:r>
                      <a:r>
                        <a:rPr lang="es-ES" sz="1400" b="1" dirty="0">
                          <a:latin typeface="Arial"/>
                        </a:rPr>
                        <a:t>duda alguna, los instrumentos para la búsqueda bibliográfica son las bases de datos bibliografías y los catálogos de bibliotecas. </a:t>
                      </a:r>
                      <a:endParaRPr lang="es-ES" sz="1400" b="1" dirty="0" smtClean="0">
                        <a:latin typeface="Arial"/>
                      </a:endParaRPr>
                    </a:p>
                    <a:p>
                      <a:pPr>
                        <a:spcAft>
                          <a:spcPts val="0"/>
                        </a:spcAft>
                      </a:pPr>
                      <a:r>
                        <a:rPr lang="es-ES" sz="1400" b="1" dirty="0" smtClean="0">
                          <a:latin typeface="Arial"/>
                        </a:rPr>
                        <a:t>La </a:t>
                      </a:r>
                      <a:r>
                        <a:rPr lang="es-ES" sz="1400" b="1" dirty="0">
                          <a:latin typeface="Arial"/>
                        </a:rPr>
                        <a:t>diferencia entre ambas está en que las primeras identifican los documentos, y las segundas además de identificarlos, los localizan. </a:t>
                      </a:r>
                      <a:endParaRPr lang="es-ES" sz="1400" b="1" dirty="0" smtClean="0">
                        <a:latin typeface="Arial"/>
                      </a:endParaRPr>
                    </a:p>
                    <a:p>
                      <a:pPr>
                        <a:spcAft>
                          <a:spcPts val="0"/>
                        </a:spcAft>
                      </a:pPr>
                      <a:r>
                        <a:rPr lang="es-ES" sz="1400" b="1" dirty="0" smtClean="0">
                          <a:latin typeface="Arial"/>
                        </a:rPr>
                        <a:t>En </a:t>
                      </a:r>
                      <a:r>
                        <a:rPr lang="es-ES" sz="1400" b="1" dirty="0">
                          <a:latin typeface="Arial"/>
                        </a:rPr>
                        <a:t>cuanto al contenido, se diferencian en que las bases de datos bibliográficas, en su mayoría recogen los artículos de las publicaciones periódicas mediante un análisis del contenido, mientras que los catálogos recogen los datos de identificación de monografía y de publicaciones periódicas.</a:t>
                      </a:r>
                      <a:endParaRPr lang="es-ES" sz="1400" dirty="0"/>
                    </a:p>
                  </a:txBody>
                  <a:tcPr marL="35034" marR="35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1">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a:solidFill>
            <a:schemeClr val="accent4"/>
          </a:solidFill>
        </p:spPr>
        <p:txBody>
          <a:bodyPr/>
          <a:lstStyle/>
          <a:p>
            <a:r>
              <a:rPr lang="es-PE" b="1" smtClean="0"/>
              <a:t>Clasificacion de las fuentes</a:t>
            </a:r>
            <a:endParaRPr lang="es-PE" b="1"/>
          </a:p>
        </p:txBody>
      </p:sp>
      <p:sp>
        <p:nvSpPr>
          <p:cNvPr id="4" name="TextBox 3"/>
          <p:cNvSpPr txBox="1"/>
          <p:nvPr/>
        </p:nvSpPr>
        <p:spPr>
          <a:xfrm>
            <a:off x="1066800" y="1219200"/>
            <a:ext cx="2743200" cy="923330"/>
          </a:xfrm>
          <a:prstGeom prst="rect">
            <a:avLst/>
          </a:prstGeom>
          <a:solidFill>
            <a:srgbClr val="00B0F0"/>
          </a:solidFill>
        </p:spPr>
        <p:txBody>
          <a:bodyPr wrap="square" rtlCol="0">
            <a:spAutoFit/>
          </a:bodyPr>
          <a:lstStyle/>
          <a:p>
            <a:pPr algn="ctr"/>
            <a:r>
              <a:rPr lang="es-PE" b="1" dirty="0" smtClean="0"/>
              <a:t>En función del tipo de información que recogen</a:t>
            </a:r>
            <a:endParaRPr lang="es-PE" b="1" dirty="0"/>
          </a:p>
        </p:txBody>
      </p:sp>
      <p:sp>
        <p:nvSpPr>
          <p:cNvPr id="5" name="TextBox 4"/>
          <p:cNvSpPr txBox="1"/>
          <p:nvPr/>
        </p:nvSpPr>
        <p:spPr>
          <a:xfrm>
            <a:off x="5257800" y="1219200"/>
            <a:ext cx="2743200" cy="923330"/>
          </a:xfrm>
          <a:prstGeom prst="rect">
            <a:avLst/>
          </a:prstGeom>
          <a:solidFill>
            <a:srgbClr val="00B0F0"/>
          </a:solidFill>
        </p:spPr>
        <p:txBody>
          <a:bodyPr wrap="square" rtlCol="0">
            <a:spAutoFit/>
          </a:bodyPr>
          <a:lstStyle/>
          <a:p>
            <a:pPr algn="ctr"/>
            <a:r>
              <a:rPr lang="es-PE" b="1" dirty="0" smtClean="0"/>
              <a:t>Clase de demandas informativas que resuelven</a:t>
            </a:r>
            <a:endParaRPr lang="es-PE" b="1" dirty="0"/>
          </a:p>
        </p:txBody>
      </p:sp>
      <p:graphicFrame>
        <p:nvGraphicFramePr>
          <p:cNvPr id="7" name="Table 6"/>
          <p:cNvGraphicFramePr>
            <a:graphicFrameLocks noGrp="1"/>
          </p:cNvGraphicFramePr>
          <p:nvPr/>
        </p:nvGraphicFramePr>
        <p:xfrm>
          <a:off x="1447800" y="2514600"/>
          <a:ext cx="6172200" cy="4114800"/>
        </p:xfrm>
        <a:graphic>
          <a:graphicData uri="http://schemas.openxmlformats.org/drawingml/2006/table">
            <a:tbl>
              <a:tblPr/>
              <a:tblGrid>
                <a:gridCol w="1828800"/>
                <a:gridCol w="4343400"/>
              </a:tblGrid>
              <a:tr h="304800">
                <a:tc>
                  <a:txBody>
                    <a:bodyPr/>
                    <a:lstStyle/>
                    <a:p>
                      <a:pPr algn="l">
                        <a:spcAft>
                          <a:spcPts val="0"/>
                        </a:spcAft>
                      </a:pPr>
                      <a:r>
                        <a:rPr lang="en-US" sz="1000" b="1" dirty="0">
                          <a:solidFill>
                            <a:srgbClr val="FFFFFF"/>
                          </a:solidFill>
                          <a:latin typeface="Arial"/>
                        </a:rPr>
                        <a:t>INFORMATIVAS</a:t>
                      </a:r>
                      <a:endParaRPr lang="en-US" sz="1000" dirty="0"/>
                    </a:p>
                  </a:txBody>
                  <a:tcPr marL="25400" marR="2540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a:spcAft>
                          <a:spcPts val="0"/>
                        </a:spcAft>
                      </a:pPr>
                      <a:r>
                        <a:rPr lang="es-ES" sz="1000" b="1">
                          <a:solidFill>
                            <a:srgbClr val="FFFFFF"/>
                          </a:solidFill>
                          <a:latin typeface="Arial"/>
                        </a:rPr>
                        <a:t>Información sobre recursos de información.</a:t>
                      </a:r>
                      <a:endParaRPr lang="es-ES" sz="1000"/>
                    </a:p>
                  </a:txBody>
                  <a:tcPr marL="25400" marR="2540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203200">
                <a:tc>
                  <a:txBody>
                    <a:bodyPr/>
                    <a:lstStyle/>
                    <a:p>
                      <a:pPr algn="l">
                        <a:spcAft>
                          <a:spcPts val="0"/>
                        </a:spcAft>
                      </a:pPr>
                      <a:r>
                        <a:rPr lang="en-US" sz="1000" b="1">
                          <a:latin typeface="Arial"/>
                        </a:rPr>
                        <a:t>PERSONALES</a:t>
                      </a:r>
                      <a:endParaRPr lang="en-US" sz="1000"/>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en-US" sz="1000">
                          <a:latin typeface="Arial"/>
                        </a:rPr>
                        <a:t>Información sobre personas.</a:t>
                      </a:r>
                      <a:endParaRPr lang="en-US" sz="1000"/>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04800">
                <a:tc>
                  <a:txBody>
                    <a:bodyPr/>
                    <a:lstStyle/>
                    <a:p>
                      <a:pPr algn="l">
                        <a:spcAft>
                          <a:spcPts val="0"/>
                        </a:spcAft>
                      </a:pPr>
                      <a:r>
                        <a:rPr lang="en-US" sz="1000" b="1" dirty="0">
                          <a:latin typeface="Arial"/>
                        </a:rPr>
                        <a:t>INSTITUCIONALES</a:t>
                      </a:r>
                      <a:endParaRPr lang="en-US" sz="1000" dirty="0"/>
                    </a:p>
                  </a:txBody>
                  <a:tcPr marL="25400" marR="254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a:spcAft>
                          <a:spcPts val="0"/>
                        </a:spcAft>
                      </a:pPr>
                      <a:r>
                        <a:rPr lang="es-ES" sz="1000" dirty="0">
                          <a:latin typeface="Arial"/>
                        </a:rPr>
                        <a:t>Información sobre empresas, organismos ,asociaciones etc.</a:t>
                      </a:r>
                      <a:endParaRPr lang="es-ES" sz="1000" dirty="0"/>
                    </a:p>
                  </a:txBody>
                  <a:tcPr marL="25400" marR="254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508000">
                <a:tc>
                  <a:txBody>
                    <a:bodyPr/>
                    <a:lstStyle/>
                    <a:p>
                      <a:pPr algn="l">
                        <a:spcAft>
                          <a:spcPts val="0"/>
                        </a:spcAft>
                      </a:pPr>
                      <a:r>
                        <a:rPr lang="en-US" sz="1000" b="1">
                          <a:latin typeface="Arial"/>
                        </a:rPr>
                        <a:t>BIBLIOGRÁFICAS</a:t>
                      </a:r>
                      <a:endParaRPr lang="en-US" sz="1000"/>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es-ES" sz="1000">
                          <a:latin typeface="Arial"/>
                        </a:rPr>
                        <a:t>Información sobre monografías, publicaciones seriadas y otros documentos editados.</a:t>
                      </a:r>
                      <a:endParaRPr lang="es-ES" sz="1000"/>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04800">
                <a:tc>
                  <a:txBody>
                    <a:bodyPr/>
                    <a:lstStyle/>
                    <a:p>
                      <a:pPr algn="l">
                        <a:spcAft>
                          <a:spcPts val="0"/>
                        </a:spcAft>
                      </a:pPr>
                      <a:r>
                        <a:rPr lang="en-US" sz="1000" b="1" dirty="0">
                          <a:latin typeface="Arial"/>
                        </a:rPr>
                        <a:t>DOCUMENTALES</a:t>
                      </a:r>
                      <a:endParaRPr lang="en-US" sz="1000" dirty="0"/>
                    </a:p>
                  </a:txBody>
                  <a:tcPr marL="25400" marR="254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a:spcAft>
                          <a:spcPts val="0"/>
                        </a:spcAft>
                      </a:pPr>
                      <a:r>
                        <a:rPr lang="es-ES" sz="1000" dirty="0">
                          <a:latin typeface="Arial"/>
                        </a:rPr>
                        <a:t>Información sobre documentos con acceso a su texto completo.</a:t>
                      </a:r>
                      <a:endParaRPr lang="es-ES" sz="1000" dirty="0"/>
                    </a:p>
                  </a:txBody>
                  <a:tcPr marL="25400" marR="254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304800">
                <a:tc>
                  <a:txBody>
                    <a:bodyPr/>
                    <a:lstStyle/>
                    <a:p>
                      <a:pPr algn="l">
                        <a:spcAft>
                          <a:spcPts val="0"/>
                        </a:spcAft>
                      </a:pPr>
                      <a:r>
                        <a:rPr lang="en-US" sz="1000" b="1">
                          <a:latin typeface="Arial"/>
                        </a:rPr>
                        <a:t>TERMINOLÓGICAS</a:t>
                      </a:r>
                      <a:endParaRPr lang="en-US" sz="1000"/>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es-ES" sz="1000">
                          <a:latin typeface="Arial"/>
                        </a:rPr>
                        <a:t>Información sobre lexicográfica y sobre palabras.</a:t>
                      </a:r>
                      <a:endParaRPr lang="es-ES" sz="1000"/>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3200">
                <a:tc>
                  <a:txBody>
                    <a:bodyPr/>
                    <a:lstStyle/>
                    <a:p>
                      <a:pPr algn="l">
                        <a:spcAft>
                          <a:spcPts val="0"/>
                        </a:spcAft>
                      </a:pPr>
                      <a:r>
                        <a:rPr lang="en-US" sz="1000" b="1" dirty="0">
                          <a:latin typeface="Arial"/>
                        </a:rPr>
                        <a:t>GEOGRAFICAS</a:t>
                      </a:r>
                      <a:endParaRPr lang="en-US" sz="1000" dirty="0"/>
                    </a:p>
                  </a:txBody>
                  <a:tcPr marL="25400" marR="254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a:spcAft>
                          <a:spcPts val="0"/>
                        </a:spcAft>
                      </a:pPr>
                      <a:r>
                        <a:rPr lang="en-US" sz="1000" dirty="0" err="1">
                          <a:latin typeface="Arial"/>
                        </a:rPr>
                        <a:t>Información</a:t>
                      </a:r>
                      <a:r>
                        <a:rPr lang="en-US" sz="1000" dirty="0">
                          <a:latin typeface="Arial"/>
                        </a:rPr>
                        <a:t> </a:t>
                      </a:r>
                      <a:r>
                        <a:rPr lang="en-US" sz="1000" dirty="0" err="1">
                          <a:latin typeface="Arial"/>
                        </a:rPr>
                        <a:t>sobre</a:t>
                      </a:r>
                      <a:r>
                        <a:rPr lang="en-US" sz="1000" dirty="0">
                          <a:latin typeface="Arial"/>
                        </a:rPr>
                        <a:t> </a:t>
                      </a:r>
                      <a:r>
                        <a:rPr lang="en-US" sz="1000" dirty="0" err="1">
                          <a:latin typeface="Arial"/>
                        </a:rPr>
                        <a:t>lugares</a:t>
                      </a:r>
                      <a:r>
                        <a:rPr lang="en-US" sz="1000" dirty="0">
                          <a:latin typeface="Arial"/>
                        </a:rPr>
                        <a:t>.</a:t>
                      </a:r>
                      <a:endParaRPr lang="en-US" sz="1000" dirty="0"/>
                    </a:p>
                  </a:txBody>
                  <a:tcPr marL="25400" marR="254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203200">
                <a:tc>
                  <a:txBody>
                    <a:bodyPr/>
                    <a:lstStyle/>
                    <a:p>
                      <a:pPr algn="l">
                        <a:spcAft>
                          <a:spcPts val="0"/>
                        </a:spcAft>
                      </a:pPr>
                      <a:r>
                        <a:rPr lang="en-US" sz="1000" b="1">
                          <a:latin typeface="Arial"/>
                        </a:rPr>
                        <a:t>HISTORICAS</a:t>
                      </a:r>
                      <a:endParaRPr lang="en-US" sz="1000"/>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en-US" sz="1000">
                          <a:latin typeface="Arial"/>
                        </a:rPr>
                        <a:t>Información sobre acontecimientos.</a:t>
                      </a:r>
                      <a:endParaRPr lang="en-US" sz="1000"/>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1600">
                <a:tc>
                  <a:txBody>
                    <a:bodyPr/>
                    <a:lstStyle/>
                    <a:p>
                      <a:pPr algn="l">
                        <a:spcAft>
                          <a:spcPts val="0"/>
                        </a:spcAft>
                      </a:pPr>
                      <a:r>
                        <a:rPr lang="en-US" sz="1000" b="1" dirty="0">
                          <a:latin typeface="Arial"/>
                        </a:rPr>
                        <a:t>ESTADISTICAS</a:t>
                      </a:r>
                      <a:endParaRPr lang="en-US" sz="1000" dirty="0"/>
                    </a:p>
                  </a:txBody>
                  <a:tcPr marL="25400" marR="254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a:spcAft>
                          <a:spcPts val="0"/>
                        </a:spcAft>
                      </a:pPr>
                      <a:r>
                        <a:rPr lang="en-US" sz="1000" dirty="0" err="1">
                          <a:latin typeface="Arial"/>
                        </a:rPr>
                        <a:t>Información</a:t>
                      </a:r>
                      <a:r>
                        <a:rPr lang="en-US" sz="1000" dirty="0">
                          <a:latin typeface="Arial"/>
                        </a:rPr>
                        <a:t> </a:t>
                      </a:r>
                      <a:r>
                        <a:rPr lang="en-US" sz="1000" dirty="0" err="1">
                          <a:latin typeface="Arial"/>
                        </a:rPr>
                        <a:t>estadística</a:t>
                      </a:r>
                      <a:r>
                        <a:rPr lang="en-US" sz="1000" dirty="0">
                          <a:latin typeface="Arial"/>
                        </a:rPr>
                        <a:t>.</a:t>
                      </a:r>
                      <a:endParaRPr lang="en-US" sz="1000" dirty="0"/>
                    </a:p>
                  </a:txBody>
                  <a:tcPr marL="25400" marR="254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203200">
                <a:tc>
                  <a:txBody>
                    <a:bodyPr/>
                    <a:lstStyle/>
                    <a:p>
                      <a:pPr algn="l">
                        <a:spcAft>
                          <a:spcPts val="0"/>
                        </a:spcAft>
                      </a:pPr>
                      <a:r>
                        <a:rPr lang="en-US" sz="1000" b="1">
                          <a:latin typeface="Arial"/>
                        </a:rPr>
                        <a:t>NORMATIVAS</a:t>
                      </a:r>
                      <a:endParaRPr lang="en-US" sz="1000"/>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es-ES" sz="1000">
                          <a:latin typeface="Arial"/>
                        </a:rPr>
                        <a:t>Información legislativa, jurídica y normativa.</a:t>
                      </a:r>
                      <a:endParaRPr lang="es-ES" sz="1000"/>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04800">
                <a:tc>
                  <a:txBody>
                    <a:bodyPr/>
                    <a:lstStyle/>
                    <a:p>
                      <a:pPr algn="l">
                        <a:spcAft>
                          <a:spcPts val="0"/>
                        </a:spcAft>
                      </a:pPr>
                      <a:r>
                        <a:rPr lang="en-US" sz="1000" b="1" dirty="0">
                          <a:latin typeface="Arial"/>
                        </a:rPr>
                        <a:t>TEMATICAS</a:t>
                      </a:r>
                      <a:endParaRPr lang="en-US" sz="1000" dirty="0"/>
                    </a:p>
                  </a:txBody>
                  <a:tcPr marL="25400" marR="254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a:spcAft>
                          <a:spcPts val="0"/>
                        </a:spcAft>
                      </a:pPr>
                      <a:r>
                        <a:rPr lang="es-ES" sz="1000" dirty="0">
                          <a:latin typeface="Arial"/>
                        </a:rPr>
                        <a:t>Información sobre cualquier rama del conocimiento.</a:t>
                      </a:r>
                      <a:endParaRPr lang="es-ES" sz="1000" dirty="0"/>
                    </a:p>
                  </a:txBody>
                  <a:tcPr marL="25400" marR="254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203200">
                <a:tc>
                  <a:txBody>
                    <a:bodyPr/>
                    <a:lstStyle/>
                    <a:p>
                      <a:pPr algn="l">
                        <a:spcAft>
                          <a:spcPts val="0"/>
                        </a:spcAft>
                      </a:pPr>
                      <a:r>
                        <a:rPr lang="en-US" sz="1000" b="1">
                          <a:latin typeface="Arial"/>
                        </a:rPr>
                        <a:t>TECNICAS</a:t>
                      </a:r>
                      <a:endParaRPr lang="en-US" sz="1000"/>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en-US" sz="1000">
                          <a:latin typeface="Arial"/>
                        </a:rPr>
                        <a:t>Información sobre documentos técnicos.</a:t>
                      </a:r>
                      <a:endParaRPr lang="en-US" sz="1000"/>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04800">
                <a:tc>
                  <a:txBody>
                    <a:bodyPr/>
                    <a:lstStyle/>
                    <a:p>
                      <a:pPr algn="l">
                        <a:spcAft>
                          <a:spcPts val="0"/>
                        </a:spcAft>
                      </a:pPr>
                      <a:r>
                        <a:rPr lang="en-US" sz="1000" b="1" dirty="0">
                          <a:latin typeface="Arial"/>
                        </a:rPr>
                        <a:t>INÉDITAS</a:t>
                      </a:r>
                      <a:endParaRPr lang="en-US" sz="1000" dirty="0"/>
                    </a:p>
                  </a:txBody>
                  <a:tcPr marL="25400" marR="254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a:spcAft>
                          <a:spcPts val="0"/>
                        </a:spcAft>
                      </a:pPr>
                      <a:r>
                        <a:rPr lang="es-ES" sz="1000" dirty="0">
                          <a:latin typeface="Arial"/>
                        </a:rPr>
                        <a:t>Información sobre documentos no publicados.</a:t>
                      </a:r>
                      <a:endParaRPr lang="es-ES" sz="1000" dirty="0"/>
                    </a:p>
                  </a:txBody>
                  <a:tcPr marL="25400" marR="254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304800">
                <a:tc>
                  <a:txBody>
                    <a:bodyPr/>
                    <a:lstStyle/>
                    <a:p>
                      <a:pPr algn="l">
                        <a:spcAft>
                          <a:spcPts val="0"/>
                        </a:spcAft>
                      </a:pPr>
                      <a:r>
                        <a:rPr lang="en-US" sz="1000" b="1">
                          <a:latin typeface="Arial"/>
                        </a:rPr>
                        <a:t>MULTIMEDIA</a:t>
                      </a:r>
                      <a:endParaRPr lang="en-US" sz="1000"/>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en-US" sz="1000">
                          <a:latin typeface="Arial"/>
                        </a:rPr>
                        <a:t>Información sobre documentos audiovisuales.</a:t>
                      </a:r>
                      <a:endParaRPr lang="en-US" sz="1000"/>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04800">
                <a:tc>
                  <a:txBody>
                    <a:bodyPr/>
                    <a:lstStyle/>
                    <a:p>
                      <a:pPr algn="l">
                        <a:spcAft>
                          <a:spcPts val="0"/>
                        </a:spcAft>
                      </a:pPr>
                      <a:r>
                        <a:rPr lang="en-US" sz="1000" b="1" dirty="0">
                          <a:latin typeface="Arial"/>
                        </a:rPr>
                        <a:t>TELEMATICAS</a:t>
                      </a:r>
                      <a:endParaRPr lang="en-US" sz="1000" dirty="0"/>
                    </a:p>
                  </a:txBody>
                  <a:tcPr marL="25400" marR="2540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a:spcAft>
                          <a:spcPts val="0"/>
                        </a:spcAft>
                      </a:pPr>
                      <a:r>
                        <a:rPr lang="es-ES" sz="1000" dirty="0">
                          <a:latin typeface="Arial"/>
                        </a:rPr>
                        <a:t>Información sobre sitios web y otros recursos accesibles en línea.</a:t>
                      </a:r>
                      <a:endParaRPr lang="es-ES" sz="1000" dirty="0"/>
                    </a:p>
                  </a:txBody>
                  <a:tcPr marL="25400" marR="2540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bl>
          </a:graphicData>
        </a:graphic>
      </p:graphicFrame>
      <p:sp>
        <p:nvSpPr>
          <p:cNvPr id="20481" name="Rectangle 1"/>
          <p:cNvSpPr>
            <a:spLocks noChangeArrowheads="1"/>
          </p:cNvSpPr>
          <p:nvPr/>
        </p:nvSpPr>
        <p:spPr bwMode="auto">
          <a:xfrm>
            <a:off x="0" y="0"/>
            <a:ext cx="9144000" cy="0"/>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r>
              <a:rPr kumimoji="0" lang="en-US" sz="900" b="0" i="0" u="none" strike="noStrike" cap="none" normalizeH="0" baseline="0" smtClean="0">
                <a:ln>
                  <a:noFill/>
                </a:ln>
                <a:solidFill>
                  <a:srgbClr val="000000"/>
                </a:solidFill>
                <a:effectLst/>
                <a:latin typeface="Arial" pitchFamily="34" charset="0"/>
                <a:cs typeface="Arial" pitchFamily="34" charset="0"/>
              </a:rPr>
              <a:t/>
            </a:r>
            <a:br>
              <a:rPr kumimoji="0" lang="en-US" sz="900" b="0" i="0" u="none" strike="noStrike" cap="none" normalizeH="0" baseline="0" smtClean="0">
                <a:ln>
                  <a:noFill/>
                </a:ln>
                <a:solidFill>
                  <a:srgbClr val="000000"/>
                </a:solidFill>
                <a:effectLst/>
                <a:latin typeface="Arial" pitchFamily="34" charset="0"/>
                <a:cs typeface="Arial" pitchFamily="34" charset="0"/>
              </a:rPr>
            </a:br>
            <a:r>
              <a:rPr kumimoji="0" lang="en-US" sz="600" b="0" i="0" u="none" strike="noStrike" cap="none" normalizeH="0" baseline="0" smtClean="0">
                <a:ln>
                  <a:noFill/>
                </a:ln>
                <a:solidFill>
                  <a:schemeClr val="tx1"/>
                </a:solidFill>
                <a:effectLst/>
                <a:latin typeface="Arial" pitchFamily="34" charset="0"/>
                <a:cs typeface="Arial" pitchFamily="34" charset="0"/>
              </a:rPr>
              <a:t/>
            </a:r>
            <a:br>
              <a:rPr kumimoji="0" lang="en-US" sz="600" b="0" i="0" u="none" strike="noStrike" cap="none" normalizeH="0" baseline="0" smtClean="0">
                <a:ln>
                  <a:noFill/>
                </a:ln>
                <a:solidFill>
                  <a:schemeClr val="tx1"/>
                </a:solidFill>
                <a:effectLst/>
                <a:latin typeface="Arial" pitchFamily="34" charset="0"/>
                <a:cs typeface="Arial" pitchFamily="34" charset="0"/>
              </a:rPr>
            </a:br>
            <a:endParaRPr kumimoji="0" lang="en-US" sz="700" b="1" i="0" u="none" strike="noStrike" cap="none" normalizeH="0" baseline="0" smtClean="0">
              <a:ln>
                <a:noFill/>
              </a:ln>
              <a:solidFill>
                <a:srgbClr val="000000"/>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1" i="0" u="none" strike="noStrike" cap="none" normalizeH="0" baseline="0" smtClean="0">
                <a:ln>
                  <a:noFill/>
                </a:ln>
                <a:solidFill>
                  <a:srgbClr val="000000"/>
                </a:solidFill>
                <a:effectLst/>
                <a:latin typeface="Arial" pitchFamily="34" charset="0"/>
                <a:cs typeface="Arial" pitchFamily="34" charset="0"/>
              </a:rPr>
              <a:t/>
            </a:r>
            <a:br>
              <a:rPr kumimoji="0" lang="en-US" sz="700" b="1" i="0" u="none" strike="noStrike" cap="none" normalizeH="0" baseline="0" smtClean="0">
                <a:ln>
                  <a:noFill/>
                </a:ln>
                <a:solidFill>
                  <a:srgbClr val="000000"/>
                </a:solidFill>
                <a:effectLst/>
                <a:latin typeface="Arial" pitchFamily="34" charset="0"/>
                <a:cs typeface="Arial" pitchFamily="34" charset="0"/>
              </a:rPr>
            </a:br>
            <a:endParaRPr kumimoji="0" lang="en-US" sz="700" b="1" i="0" u="none" strike="noStrike" cap="none" normalizeH="0" baseline="0" smtClean="0">
              <a:ln>
                <a:noFill/>
              </a:ln>
              <a:solidFill>
                <a:srgbClr val="000000"/>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1" i="0" u="none" strike="noStrike" cap="none" normalizeH="0" baseline="0" smtClean="0">
                <a:ln>
                  <a:noFill/>
                </a:ln>
                <a:solidFill>
                  <a:srgbClr val="000000"/>
                </a:solidFill>
                <a:effectLst/>
                <a:latin typeface="Arial" pitchFamily="34" charset="0"/>
                <a:cs typeface="Arial" pitchFamily="34" charset="0"/>
              </a:rPr>
              <a:t/>
            </a:r>
            <a:br>
              <a:rPr kumimoji="0" lang="en-US" sz="700" b="1" i="0" u="none" strike="noStrike" cap="none" normalizeH="0" baseline="0" smtClean="0">
                <a:ln>
                  <a:noFill/>
                </a:ln>
                <a:solidFill>
                  <a:srgbClr val="000000"/>
                </a:solidFill>
                <a:effectLst/>
                <a:latin typeface="Arial" pitchFamily="34" charset="0"/>
                <a:cs typeface="Arial" pitchFamily="34" charset="0"/>
              </a:rPr>
            </a:br>
            <a:endParaRPr kumimoji="0" lang="en-US" sz="700" b="1" i="0" u="none" strike="noStrike" cap="none" normalizeH="0" baseline="0" smtClean="0">
              <a:ln>
                <a:noFill/>
              </a:ln>
              <a:solidFill>
                <a:srgbClr val="000000"/>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1" i="0" u="none" strike="noStrike" cap="none" normalizeH="0" baseline="0" smtClean="0">
                <a:ln>
                  <a:noFill/>
                </a:ln>
                <a:solidFill>
                  <a:srgbClr val="000000"/>
                </a:solidFill>
                <a:effectLst/>
                <a:latin typeface="Arial" pitchFamily="34" charset="0"/>
                <a:cs typeface="Arial" pitchFamily="34" charset="0"/>
              </a:rPr>
              <a:t/>
            </a:r>
            <a:br>
              <a:rPr kumimoji="0" lang="en-US" sz="700" b="1" i="0" u="none" strike="noStrike" cap="none" normalizeH="0" baseline="0" smtClean="0">
                <a:ln>
                  <a:noFill/>
                </a:ln>
                <a:solidFill>
                  <a:srgbClr val="000000"/>
                </a:solidFill>
                <a:effectLst/>
                <a:latin typeface="Arial" pitchFamily="34" charset="0"/>
                <a:cs typeface="Arial" pitchFamily="34" charset="0"/>
              </a:rPr>
            </a:br>
            <a:endParaRPr kumimoji="0" lang="en-US" sz="700" b="1" i="0" u="none" strike="noStrike" cap="none" normalizeH="0" baseline="0" smtClean="0">
              <a:ln>
                <a:noFill/>
              </a:ln>
              <a:solidFill>
                <a:srgbClr val="000000"/>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1" i="0" u="none" strike="noStrike" cap="none" normalizeH="0" baseline="0" smtClean="0">
                <a:ln>
                  <a:noFill/>
                </a:ln>
                <a:solidFill>
                  <a:srgbClr val="000000"/>
                </a:solidFill>
                <a:effectLst/>
                <a:latin typeface="Arial" pitchFamily="34" charset="0"/>
                <a:cs typeface="Arial" pitchFamily="34" charset="0"/>
              </a:rPr>
              <a:t/>
            </a:r>
            <a:br>
              <a:rPr kumimoji="0" lang="en-US" sz="700" b="1" i="0" u="none" strike="noStrike" cap="none" normalizeH="0" baseline="0" smtClean="0">
                <a:ln>
                  <a:noFill/>
                </a:ln>
                <a:solidFill>
                  <a:srgbClr val="000000"/>
                </a:solidFill>
                <a:effectLst/>
                <a:latin typeface="Arial" pitchFamily="34" charset="0"/>
                <a:cs typeface="Arial" pitchFamily="34" charset="0"/>
              </a:rPr>
            </a:br>
            <a:endParaRPr kumimoji="0" lang="en-US" sz="700" b="1" i="0" u="none" strike="noStrike" cap="none" normalizeH="0" baseline="0" smtClean="0">
              <a:ln>
                <a:noFill/>
              </a:ln>
              <a:solidFill>
                <a:srgbClr val="000000"/>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1" i="0" u="none" strike="noStrike" cap="none" normalizeH="0" baseline="0" smtClean="0">
                <a:ln>
                  <a:noFill/>
                </a:ln>
                <a:solidFill>
                  <a:srgbClr val="000000"/>
                </a:solidFill>
                <a:effectLst/>
                <a:latin typeface="Arial" pitchFamily="34" charset="0"/>
                <a:cs typeface="Arial" pitchFamily="34" charset="0"/>
              </a:rPr>
              <a:t/>
            </a:r>
            <a:br>
              <a:rPr kumimoji="0" lang="en-US" sz="700" b="1" i="0" u="none" strike="noStrike" cap="none" normalizeH="0" baseline="0" smtClean="0">
                <a:ln>
                  <a:noFill/>
                </a:ln>
                <a:solidFill>
                  <a:srgbClr val="000000"/>
                </a:solidFill>
                <a:effectLst/>
                <a:latin typeface="Arial" pitchFamily="34" charset="0"/>
                <a:cs typeface="Arial" pitchFamily="34" charset="0"/>
              </a:rPr>
            </a:br>
            <a:endParaRPr kumimoji="0" lang="en-US" sz="700" b="1" i="0" u="none" strike="noStrike" cap="none" normalizeH="0" baseline="0" smtClean="0">
              <a:ln>
                <a:noFill/>
              </a:ln>
              <a:solidFill>
                <a:srgbClr val="000000"/>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1" i="0" u="none" strike="noStrike" cap="none" normalizeH="0" baseline="0" smtClean="0">
                <a:ln>
                  <a:noFill/>
                </a:ln>
                <a:solidFill>
                  <a:srgbClr val="000000"/>
                </a:solidFill>
                <a:effectLst/>
                <a:latin typeface="Arial" pitchFamily="34" charset="0"/>
                <a:cs typeface="Arial" pitchFamily="34" charset="0"/>
              </a:rPr>
              <a:t/>
            </a:r>
            <a:br>
              <a:rPr kumimoji="0" lang="en-US" sz="700" b="1" i="0" u="none" strike="noStrike" cap="none" normalizeH="0" baseline="0" smtClean="0">
                <a:ln>
                  <a:noFill/>
                </a:ln>
                <a:solidFill>
                  <a:srgbClr val="000000"/>
                </a:solidFill>
                <a:effectLst/>
                <a:latin typeface="Arial" pitchFamily="34" charset="0"/>
                <a:cs typeface="Arial" pitchFamily="34" charset="0"/>
              </a:rPr>
            </a:br>
            <a:endParaRPr kumimoji="0" lang="en-US" sz="700" b="1" i="0" u="none" strike="noStrike" cap="none" normalizeH="0" baseline="0" smtClean="0">
              <a:ln>
                <a:noFill/>
              </a:ln>
              <a:solidFill>
                <a:srgbClr val="000000"/>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1" i="0" u="none" strike="noStrike" cap="none" normalizeH="0" baseline="0" smtClean="0">
                <a:ln>
                  <a:noFill/>
                </a:ln>
                <a:solidFill>
                  <a:srgbClr val="000000"/>
                </a:solidFill>
                <a:effectLst/>
                <a:latin typeface="Arial" pitchFamily="34" charset="0"/>
                <a:cs typeface="Arial" pitchFamily="34" charset="0"/>
              </a:rPr>
              <a:t/>
            </a:r>
            <a:br>
              <a:rPr kumimoji="0" lang="en-US" sz="700" b="1" i="0" u="none" strike="noStrike" cap="none" normalizeH="0" baseline="0" smtClean="0">
                <a:ln>
                  <a:noFill/>
                </a:ln>
                <a:solidFill>
                  <a:srgbClr val="000000"/>
                </a:solidFill>
                <a:effectLst/>
                <a:latin typeface="Arial" pitchFamily="34" charset="0"/>
                <a:cs typeface="Arial" pitchFamily="34" charset="0"/>
              </a:rPr>
            </a:br>
            <a:endParaRPr kumimoji="0" lang="en-US" sz="700" b="1" i="0" u="none" strike="noStrike" cap="none" normalizeH="0" baseline="0" smtClean="0">
              <a:ln>
                <a:noFill/>
              </a:ln>
              <a:solidFill>
                <a:srgbClr val="000000"/>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1" i="0" u="none" strike="noStrike" cap="none" normalizeH="0" baseline="0" smtClean="0">
                <a:ln>
                  <a:noFill/>
                </a:ln>
                <a:solidFill>
                  <a:srgbClr val="000000"/>
                </a:solidFill>
                <a:effectLst/>
                <a:latin typeface="Arial" pitchFamily="34" charset="0"/>
                <a:cs typeface="Arial" pitchFamily="34" charset="0"/>
              </a:rPr>
              <a:t/>
            </a:r>
            <a:br>
              <a:rPr kumimoji="0" lang="en-US" sz="700" b="1" i="0" u="none" strike="noStrike" cap="none" normalizeH="0" baseline="0" smtClean="0">
                <a:ln>
                  <a:noFill/>
                </a:ln>
                <a:solidFill>
                  <a:srgbClr val="000000"/>
                </a:solidFill>
                <a:effectLst/>
                <a:latin typeface="Arial" pitchFamily="34" charset="0"/>
                <a:cs typeface="Arial" pitchFamily="34" charset="0"/>
              </a:rPr>
            </a:br>
            <a:endParaRPr kumimoji="0" lang="en-US" sz="700" b="1" i="0" u="none" strike="noStrike" cap="none" normalizeH="0" baseline="0" smtClean="0">
              <a:ln>
                <a:noFill/>
              </a:ln>
              <a:solidFill>
                <a:srgbClr val="000000"/>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1" i="0" u="none" strike="noStrike" cap="none" normalizeH="0" baseline="0" smtClean="0">
                <a:ln>
                  <a:noFill/>
                </a:ln>
                <a:solidFill>
                  <a:srgbClr val="000000"/>
                </a:solidFill>
                <a:effectLst/>
                <a:latin typeface="Arial" pitchFamily="34" charset="0"/>
                <a:cs typeface="Arial" pitchFamily="34" charset="0"/>
              </a:rPr>
              <a:t/>
            </a:r>
            <a:br>
              <a:rPr kumimoji="0" lang="en-US" sz="700" b="1" i="0" u="none" strike="noStrike" cap="none" normalizeH="0" baseline="0" smtClean="0">
                <a:ln>
                  <a:noFill/>
                </a:ln>
                <a:solidFill>
                  <a:srgbClr val="000000"/>
                </a:solidFill>
                <a:effectLst/>
                <a:latin typeface="Arial" pitchFamily="34" charset="0"/>
                <a:cs typeface="Arial" pitchFamily="34" charset="0"/>
              </a:rPr>
            </a:br>
            <a:endParaRPr kumimoji="0" lang="en-US" sz="700" b="1" i="0" u="none" strike="noStrike" cap="none" normalizeH="0" baseline="0" smtClean="0">
              <a:ln>
                <a:noFill/>
              </a:ln>
              <a:solidFill>
                <a:srgbClr val="000000"/>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1" i="0" u="none" strike="noStrike" cap="none" normalizeH="0" baseline="0" smtClean="0">
                <a:ln>
                  <a:noFill/>
                </a:ln>
                <a:solidFill>
                  <a:srgbClr val="000000"/>
                </a:solidFill>
                <a:effectLst/>
                <a:latin typeface="Arial" pitchFamily="34" charset="0"/>
                <a:cs typeface="Arial" pitchFamily="34" charset="0"/>
              </a:rPr>
              <a:t/>
            </a:r>
            <a:br>
              <a:rPr kumimoji="0" lang="en-US" sz="700" b="1" i="0" u="none" strike="noStrike" cap="none" normalizeH="0" baseline="0" smtClean="0">
                <a:ln>
                  <a:noFill/>
                </a:ln>
                <a:solidFill>
                  <a:srgbClr val="000000"/>
                </a:solidFill>
                <a:effectLst/>
                <a:latin typeface="Arial" pitchFamily="34" charset="0"/>
                <a:cs typeface="Arial" pitchFamily="34" charset="0"/>
              </a:rPr>
            </a:br>
            <a:endParaRPr kumimoji="0" lang="en-US" sz="700" b="1" i="0" u="none" strike="noStrike" cap="none" normalizeH="0" baseline="0" smtClean="0">
              <a:ln>
                <a:noFill/>
              </a:ln>
              <a:solidFill>
                <a:srgbClr val="000000"/>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1" i="0" u="none" strike="noStrike" cap="none" normalizeH="0" baseline="0" smtClean="0">
                <a:ln>
                  <a:noFill/>
                </a:ln>
                <a:solidFill>
                  <a:srgbClr val="000000"/>
                </a:solidFill>
                <a:effectLst/>
                <a:latin typeface="Arial" pitchFamily="34" charset="0"/>
                <a:cs typeface="Arial" pitchFamily="34" charset="0"/>
              </a:rPr>
              <a:t/>
            </a:r>
            <a:br>
              <a:rPr kumimoji="0" lang="en-US" sz="700" b="1" i="0" u="none" strike="noStrike" cap="none" normalizeH="0" baseline="0" smtClean="0">
                <a:ln>
                  <a:noFill/>
                </a:ln>
                <a:solidFill>
                  <a:srgbClr val="000000"/>
                </a:solidFill>
                <a:effectLst/>
                <a:latin typeface="Arial" pitchFamily="34" charset="0"/>
                <a:cs typeface="Arial" pitchFamily="34" charset="0"/>
              </a:rPr>
            </a:br>
            <a:endParaRPr kumimoji="0" lang="en-US" sz="700" b="1" i="0" u="none" strike="noStrike" cap="none" normalizeH="0" baseline="0" smtClean="0">
              <a:ln>
                <a:noFill/>
              </a:ln>
              <a:solidFill>
                <a:srgbClr val="000000"/>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smtClean="0">
                <a:ln>
                  <a:noFill/>
                </a:ln>
                <a:solidFill>
                  <a:schemeClr val="tx1"/>
                </a:solidFill>
                <a:effectLst/>
                <a:latin typeface="Arial" pitchFamily="34" charset="0"/>
                <a:cs typeface="Arial" pitchFamily="34" charset="0"/>
              </a:rPr>
              <a:t/>
            </a:r>
            <a:br>
              <a:rPr kumimoji="0" lang="en-US" sz="6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0" name="Straight Arrow Connector 9"/>
          <p:cNvCxnSpPr>
            <a:stCxn id="4" idx="2"/>
          </p:cNvCxnSpPr>
          <p:nvPr/>
        </p:nvCxnSpPr>
        <p:spPr>
          <a:xfrm rot="16200000" flipH="1">
            <a:off x="2595265" y="1985665"/>
            <a:ext cx="372070" cy="685800"/>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2"/>
          </p:cNvCxnSpPr>
          <p:nvPr/>
        </p:nvCxnSpPr>
        <p:spPr>
          <a:xfrm rot="5400000">
            <a:off x="6024265" y="1909465"/>
            <a:ext cx="372070" cy="838200"/>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685800"/>
            <a:ext cx="8229600" cy="2590800"/>
          </a:xfrm>
          <a:solidFill>
            <a:schemeClr val="accent2">
              <a:lumMod val="20000"/>
              <a:lumOff val="80000"/>
            </a:schemeClr>
          </a:solidFill>
        </p:spPr>
        <p:txBody>
          <a:bodyPr>
            <a:normAutofit lnSpcReduction="10000"/>
          </a:bodyPr>
          <a:lstStyle/>
          <a:p>
            <a:pPr>
              <a:buNone/>
            </a:pPr>
            <a:r>
              <a:rPr lang="es-ES" dirty="0" smtClean="0"/>
              <a:t>A nivel mundial la </a:t>
            </a:r>
            <a:r>
              <a:rPr lang="es-ES" b="1" dirty="0" smtClean="0">
                <a:solidFill>
                  <a:srgbClr val="C00000"/>
                </a:solidFill>
              </a:rPr>
              <a:t>Investigación Científica </a:t>
            </a:r>
            <a:r>
              <a:rPr lang="es-ES" dirty="0" smtClean="0"/>
              <a:t>(IC) está encaminada a penetrar en el </a:t>
            </a:r>
            <a:r>
              <a:rPr lang="es-ES" b="1" dirty="0" smtClean="0"/>
              <a:t>conocimiento de un proceso </a:t>
            </a:r>
            <a:r>
              <a:rPr lang="es-ES" dirty="0" smtClean="0"/>
              <a:t>bien sea </a:t>
            </a:r>
            <a:r>
              <a:rPr lang="es-ES" b="1" dirty="0" smtClean="0">
                <a:solidFill>
                  <a:srgbClr val="7030A0"/>
                </a:solidFill>
              </a:rPr>
              <a:t>teórico</a:t>
            </a:r>
            <a:r>
              <a:rPr lang="es-ES" dirty="0" smtClean="0"/>
              <a:t>, </a:t>
            </a:r>
            <a:r>
              <a:rPr lang="es-ES" b="1" dirty="0" smtClean="0">
                <a:solidFill>
                  <a:srgbClr val="0070C0"/>
                </a:solidFill>
              </a:rPr>
              <a:t>práctico</a:t>
            </a:r>
            <a:r>
              <a:rPr lang="es-ES" dirty="0" smtClean="0"/>
              <a:t> o </a:t>
            </a:r>
            <a:r>
              <a:rPr lang="es-ES" b="1" dirty="0" smtClean="0">
                <a:solidFill>
                  <a:srgbClr val="00B050"/>
                </a:solidFill>
              </a:rPr>
              <a:t>práctico científico </a:t>
            </a:r>
            <a:r>
              <a:rPr lang="es-ES" dirty="0" smtClean="0"/>
              <a:t>en </a:t>
            </a:r>
            <a:r>
              <a:rPr lang="es-ES" dirty="0" smtClean="0">
                <a:solidFill>
                  <a:srgbClr val="C00000"/>
                </a:solidFill>
              </a:rPr>
              <a:t>busca de una solución de problemas de la sociedad</a:t>
            </a:r>
            <a:r>
              <a:rPr lang="es-ES" dirty="0" smtClean="0"/>
              <a:t> que aún no han sido investigados o que su indagación lleva a otra dirección (Cortés &amp; Iglesias, 2004).</a:t>
            </a:r>
            <a:br>
              <a:rPr lang="es-ES" dirty="0" smtClean="0"/>
            </a:br>
            <a:endParaRPr lang="en-US" dirty="0"/>
          </a:p>
        </p:txBody>
      </p:sp>
      <p:sp>
        <p:nvSpPr>
          <p:cNvPr id="6" name="TextBox 5"/>
          <p:cNvSpPr txBox="1"/>
          <p:nvPr/>
        </p:nvSpPr>
        <p:spPr>
          <a:xfrm>
            <a:off x="1295400" y="3810000"/>
            <a:ext cx="1371600" cy="461665"/>
          </a:xfrm>
          <a:prstGeom prst="rect">
            <a:avLst/>
          </a:prstGeom>
          <a:noFill/>
        </p:spPr>
        <p:txBody>
          <a:bodyPr wrap="square" rtlCol="0">
            <a:spAutoFit/>
          </a:bodyPr>
          <a:lstStyle/>
          <a:p>
            <a:r>
              <a:rPr lang="es-PE" sz="2400" b="1" dirty="0" smtClean="0">
                <a:solidFill>
                  <a:srgbClr val="7030A0"/>
                </a:solidFill>
              </a:rPr>
              <a:t>Teórico </a:t>
            </a:r>
            <a:endParaRPr lang="es-PE" sz="2400" b="1" dirty="0">
              <a:solidFill>
                <a:srgbClr val="7030A0"/>
              </a:solidFill>
            </a:endParaRPr>
          </a:p>
        </p:txBody>
      </p:sp>
      <p:cxnSp>
        <p:nvCxnSpPr>
          <p:cNvPr id="8" name="Straight Arrow Connector 7"/>
          <p:cNvCxnSpPr/>
          <p:nvPr/>
        </p:nvCxnSpPr>
        <p:spPr>
          <a:xfrm>
            <a:off x="2743200" y="4038600"/>
            <a:ext cx="1219200" cy="1588"/>
          </a:xfrm>
          <a:prstGeom prst="straightConnector1">
            <a:avLst/>
          </a:prstGeom>
          <a:ln w="349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114800" y="3810000"/>
            <a:ext cx="3810000" cy="461665"/>
          </a:xfrm>
          <a:prstGeom prst="rect">
            <a:avLst/>
          </a:prstGeom>
          <a:noFill/>
        </p:spPr>
        <p:txBody>
          <a:bodyPr wrap="square" rtlCol="0">
            <a:spAutoFit/>
          </a:bodyPr>
          <a:lstStyle/>
          <a:p>
            <a:r>
              <a:rPr lang="es-PE" sz="2400" b="1" dirty="0" smtClean="0">
                <a:solidFill>
                  <a:srgbClr val="7030A0"/>
                </a:solidFill>
              </a:rPr>
              <a:t>Investigación básica </a:t>
            </a:r>
            <a:endParaRPr lang="es-PE" sz="2400" b="1" dirty="0">
              <a:solidFill>
                <a:srgbClr val="7030A0"/>
              </a:solidFill>
            </a:endParaRPr>
          </a:p>
        </p:txBody>
      </p:sp>
      <p:sp>
        <p:nvSpPr>
          <p:cNvPr id="11" name="TextBox 10"/>
          <p:cNvSpPr txBox="1"/>
          <p:nvPr/>
        </p:nvSpPr>
        <p:spPr>
          <a:xfrm>
            <a:off x="1295400" y="4415135"/>
            <a:ext cx="1447800" cy="461665"/>
          </a:xfrm>
          <a:prstGeom prst="rect">
            <a:avLst/>
          </a:prstGeom>
          <a:noFill/>
        </p:spPr>
        <p:txBody>
          <a:bodyPr wrap="square" rtlCol="0">
            <a:spAutoFit/>
          </a:bodyPr>
          <a:lstStyle/>
          <a:p>
            <a:r>
              <a:rPr lang="es-PE" sz="2400" b="1" dirty="0" smtClean="0">
                <a:solidFill>
                  <a:srgbClr val="0070C0"/>
                </a:solidFill>
              </a:rPr>
              <a:t>Práctico</a:t>
            </a:r>
            <a:endParaRPr lang="es-PE" sz="2400" b="1" dirty="0">
              <a:solidFill>
                <a:srgbClr val="0070C0"/>
              </a:solidFill>
            </a:endParaRPr>
          </a:p>
        </p:txBody>
      </p:sp>
      <p:cxnSp>
        <p:nvCxnSpPr>
          <p:cNvPr id="12" name="Straight Arrow Connector 11"/>
          <p:cNvCxnSpPr/>
          <p:nvPr/>
        </p:nvCxnSpPr>
        <p:spPr>
          <a:xfrm>
            <a:off x="2743200" y="4643735"/>
            <a:ext cx="1219200" cy="1588"/>
          </a:xfrm>
          <a:prstGeom prst="straightConnector1">
            <a:avLst/>
          </a:prstGeom>
          <a:ln w="349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114800" y="4415135"/>
            <a:ext cx="3810000" cy="461665"/>
          </a:xfrm>
          <a:prstGeom prst="rect">
            <a:avLst/>
          </a:prstGeom>
          <a:noFill/>
        </p:spPr>
        <p:txBody>
          <a:bodyPr wrap="square" rtlCol="0">
            <a:spAutoFit/>
          </a:bodyPr>
          <a:lstStyle/>
          <a:p>
            <a:r>
              <a:rPr lang="es-PE" sz="2400" b="1" dirty="0" smtClean="0">
                <a:solidFill>
                  <a:srgbClr val="0070C0"/>
                </a:solidFill>
              </a:rPr>
              <a:t>Investigación aplicada </a:t>
            </a:r>
            <a:endParaRPr lang="es-PE" sz="2400" b="1" dirty="0">
              <a:solidFill>
                <a:srgbClr val="0070C0"/>
              </a:solidFill>
            </a:endParaRPr>
          </a:p>
        </p:txBody>
      </p:sp>
      <p:sp>
        <p:nvSpPr>
          <p:cNvPr id="14" name="TextBox 13"/>
          <p:cNvSpPr txBox="1"/>
          <p:nvPr/>
        </p:nvSpPr>
        <p:spPr>
          <a:xfrm>
            <a:off x="1295400" y="5112603"/>
            <a:ext cx="1524000" cy="830997"/>
          </a:xfrm>
          <a:prstGeom prst="rect">
            <a:avLst/>
          </a:prstGeom>
          <a:noFill/>
        </p:spPr>
        <p:txBody>
          <a:bodyPr wrap="square" rtlCol="0">
            <a:spAutoFit/>
          </a:bodyPr>
          <a:lstStyle/>
          <a:p>
            <a:r>
              <a:rPr lang="es-PE" sz="2400" b="1" dirty="0" smtClean="0">
                <a:solidFill>
                  <a:srgbClr val="00B050"/>
                </a:solidFill>
              </a:rPr>
              <a:t>Práctico científico </a:t>
            </a:r>
            <a:endParaRPr lang="es-PE" sz="2400" b="1" dirty="0">
              <a:solidFill>
                <a:srgbClr val="00B050"/>
              </a:solidFill>
            </a:endParaRPr>
          </a:p>
        </p:txBody>
      </p:sp>
      <p:cxnSp>
        <p:nvCxnSpPr>
          <p:cNvPr id="15" name="Straight Arrow Connector 14"/>
          <p:cNvCxnSpPr/>
          <p:nvPr/>
        </p:nvCxnSpPr>
        <p:spPr>
          <a:xfrm>
            <a:off x="2971800" y="5486400"/>
            <a:ext cx="1219200" cy="1588"/>
          </a:xfrm>
          <a:prstGeom prst="straightConnector1">
            <a:avLst/>
          </a:prstGeom>
          <a:ln w="349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343400" y="5181600"/>
            <a:ext cx="3810000" cy="461665"/>
          </a:xfrm>
          <a:prstGeom prst="rect">
            <a:avLst/>
          </a:prstGeom>
          <a:noFill/>
        </p:spPr>
        <p:txBody>
          <a:bodyPr wrap="square" rtlCol="0">
            <a:spAutoFit/>
          </a:bodyPr>
          <a:lstStyle/>
          <a:p>
            <a:r>
              <a:rPr lang="es-PE" sz="2400" b="1" dirty="0" smtClean="0">
                <a:solidFill>
                  <a:srgbClr val="00B050"/>
                </a:solidFill>
              </a:rPr>
              <a:t>Investigación …</a:t>
            </a:r>
            <a:endParaRPr lang="es-PE" sz="2400" b="1" dirty="0">
              <a:solidFill>
                <a:srgbClr val="00B050"/>
              </a:solidFill>
            </a:endParaRPr>
          </a:p>
        </p:txBody>
      </p:sp>
      <p:sp>
        <p:nvSpPr>
          <p:cNvPr id="17" name="Cross 16"/>
          <p:cNvSpPr/>
          <p:nvPr/>
        </p:nvSpPr>
        <p:spPr>
          <a:xfrm rot="2679540">
            <a:off x="1500548" y="4900252"/>
            <a:ext cx="990600" cy="990600"/>
          </a:xfrm>
          <a:prstGeom prst="plus">
            <a:avLst>
              <a:gd name="adj" fmla="val 4442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ross 17"/>
          <p:cNvSpPr/>
          <p:nvPr/>
        </p:nvSpPr>
        <p:spPr>
          <a:xfrm rot="2679540">
            <a:off x="4777149" y="5005746"/>
            <a:ext cx="990600" cy="990600"/>
          </a:xfrm>
          <a:prstGeom prst="plus">
            <a:avLst>
              <a:gd name="adj" fmla="val 4442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4"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500"/>
                                        <p:tgtEl>
                                          <p:spTgt spid="8"/>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ox(i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ox(in)">
                                      <p:cBhvr>
                                        <p:cTn id="18" dur="500"/>
                                        <p:tgtEl>
                                          <p:spTgt spid="11"/>
                                        </p:tgtEl>
                                      </p:cBhvr>
                                    </p:animEffect>
                                  </p:childTnLst>
                                </p:cTn>
                              </p:par>
                              <p:par>
                                <p:cTn id="19" presetID="4"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ox(in)">
                                      <p:cBhvr>
                                        <p:cTn id="21" dur="500"/>
                                        <p:tgtEl>
                                          <p:spTgt spid="12"/>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ox(in)">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linds(horizontal)">
                                      <p:cBhvr>
                                        <p:cTn id="29" dur="500"/>
                                        <p:tgtEl>
                                          <p:spTgt spid="14"/>
                                        </p:tgtEl>
                                      </p:cBhvr>
                                    </p:animEffect>
                                  </p:childTnLst>
                                </p:cTn>
                              </p:par>
                              <p:par>
                                <p:cTn id="30" presetID="3" presetClass="entr" presetSubtype="1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linds(horizontal)">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8" presetClass="entr" presetSubtype="16"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diamond(in)">
                                      <p:cBhvr>
                                        <p:cTn id="40" dur="2000"/>
                                        <p:tgtEl>
                                          <p:spTgt spid="18"/>
                                        </p:tgtEl>
                                      </p:cBhvr>
                                    </p:animEffect>
                                  </p:childTnLst>
                                </p:cTn>
                              </p:par>
                              <p:par>
                                <p:cTn id="41" presetID="8" presetClass="entr" presetSubtype="16"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diamond(in)">
                                      <p:cBhvr>
                                        <p:cTn id="43"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3" grpId="0"/>
      <p:bldP spid="14" grpId="0"/>
      <p:bldP spid="16" grpId="0"/>
      <p:bldP spid="17" grpId="0" animBg="1"/>
      <p:bldP spid="1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a:solidFill>
            <a:schemeClr val="accent4">
              <a:lumMod val="60000"/>
              <a:lumOff val="40000"/>
            </a:schemeClr>
          </a:solidFill>
        </p:spPr>
        <p:txBody>
          <a:bodyPr>
            <a:normAutofit fontScale="90000"/>
          </a:bodyPr>
          <a:lstStyle/>
          <a:p>
            <a:r>
              <a:rPr lang="es-ES" b="1" dirty="0" smtClean="0"/>
              <a:t>Estrategias para acceder a fuentes confiables</a:t>
            </a:r>
            <a:endParaRPr lang="en-US" dirty="0"/>
          </a:p>
        </p:txBody>
      </p:sp>
      <p:sp>
        <p:nvSpPr>
          <p:cNvPr id="3" name="Content Placeholder 2"/>
          <p:cNvSpPr>
            <a:spLocks noGrp="1"/>
          </p:cNvSpPr>
          <p:nvPr>
            <p:ph sz="quarter" idx="1"/>
          </p:nvPr>
        </p:nvSpPr>
        <p:spPr>
          <a:xfrm>
            <a:off x="457200" y="1295400"/>
            <a:ext cx="8229600" cy="685800"/>
          </a:xfrm>
          <a:solidFill>
            <a:srgbClr val="FFC9CA"/>
          </a:solidFill>
        </p:spPr>
        <p:txBody>
          <a:bodyPr>
            <a:normAutofit lnSpcReduction="10000"/>
          </a:bodyPr>
          <a:lstStyle/>
          <a:p>
            <a:r>
              <a:rPr lang="es-ES" sz="2000" dirty="0" smtClean="0"/>
              <a:t>Cuando se va a acceder a una fuente de </a:t>
            </a:r>
            <a:r>
              <a:rPr lang="es-ES" sz="2000" b="1" dirty="0" smtClean="0"/>
              <a:t>información web </a:t>
            </a:r>
            <a:r>
              <a:rPr lang="es-ES" sz="2000" dirty="0" smtClean="0"/>
              <a:t>y se necesita confiabilidad es importante tener en cuenta los siguientes criterios:</a:t>
            </a:r>
            <a:endParaRPr lang="en-US" sz="2000" dirty="0"/>
          </a:p>
        </p:txBody>
      </p:sp>
      <p:graphicFrame>
        <p:nvGraphicFramePr>
          <p:cNvPr id="4" name="Table 3"/>
          <p:cNvGraphicFramePr>
            <a:graphicFrameLocks noGrp="1"/>
          </p:cNvGraphicFramePr>
          <p:nvPr/>
        </p:nvGraphicFramePr>
        <p:xfrm>
          <a:off x="1143000" y="2160391"/>
          <a:ext cx="7010399" cy="4316609"/>
        </p:xfrm>
        <a:graphic>
          <a:graphicData uri="http://schemas.openxmlformats.org/drawingml/2006/table">
            <a:tbl>
              <a:tblPr/>
              <a:tblGrid>
                <a:gridCol w="1828800"/>
                <a:gridCol w="5181599"/>
              </a:tblGrid>
              <a:tr h="723726">
                <a:tc>
                  <a:txBody>
                    <a:bodyPr/>
                    <a:lstStyle/>
                    <a:p>
                      <a:pPr marL="457200" lvl="0" indent="-228600" algn="l">
                        <a:spcAft>
                          <a:spcPts val="0"/>
                        </a:spcAft>
                      </a:pPr>
                      <a:r>
                        <a:rPr lang="en-US" sz="700" dirty="0">
                          <a:latin typeface="Arial"/>
                        </a:rPr>
                        <a:t> </a:t>
                      </a:r>
                      <a:r>
                        <a:rPr lang="en-US" sz="1000" b="1" dirty="0">
                          <a:latin typeface="Arial"/>
                        </a:rPr>
                        <a:t>AUTOR</a:t>
                      </a:r>
                      <a:endParaRPr lang="en-US" sz="1000" dirty="0"/>
                    </a:p>
                  </a:txBody>
                  <a:tcPr marL="13918" marR="13918" marT="0"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1">
                        <a:lumMod val="20000"/>
                        <a:lumOff val="80000"/>
                      </a:schemeClr>
                    </a:solidFill>
                  </a:tcPr>
                </a:tc>
                <a:tc>
                  <a:txBody>
                    <a:bodyPr/>
                    <a:lstStyle/>
                    <a:p>
                      <a:pPr algn="l">
                        <a:buFont typeface="Arial"/>
                        <a:buNone/>
                      </a:pPr>
                      <a:r>
                        <a:rPr lang="es-ES" sz="1000" dirty="0">
                          <a:latin typeface="Arial"/>
                        </a:rPr>
                        <a:t> Debe figurar el nombre del autor o el nombre de la organización  institución o cualquiera que sea responsable de la pagina</a:t>
                      </a:r>
                      <a:r>
                        <a:rPr lang="es-ES" sz="1000" dirty="0" smtClean="0">
                          <a:latin typeface="Arial"/>
                        </a:rPr>
                        <a:t>. Es </a:t>
                      </a:r>
                      <a:r>
                        <a:rPr lang="es-ES" sz="1000" dirty="0">
                          <a:latin typeface="Arial"/>
                        </a:rPr>
                        <a:t>muy importante saber </a:t>
                      </a:r>
                      <a:r>
                        <a:rPr lang="es-ES" sz="1000" dirty="0" smtClean="0">
                          <a:latin typeface="Arial"/>
                        </a:rPr>
                        <a:t>quien</a:t>
                      </a:r>
                      <a:r>
                        <a:rPr lang="es-ES" sz="1000" dirty="0">
                          <a:latin typeface="Arial"/>
                        </a:rPr>
                        <a:t> escribió la información publicada, saber cual es su formación para determinar su competencia en el tema </a:t>
                      </a:r>
                      <a:r>
                        <a:rPr lang="es-ES" sz="1000" dirty="0" smtClean="0">
                          <a:latin typeface="Arial"/>
                        </a:rPr>
                        <a:t>.</a:t>
                      </a:r>
                      <a:endParaRPr lang="es-ES" sz="1000" dirty="0"/>
                    </a:p>
                  </a:txBody>
                  <a:tcPr marL="13918" marR="13918" marT="0"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1">
                        <a:lumMod val="20000"/>
                        <a:lumOff val="80000"/>
                      </a:schemeClr>
                    </a:solidFill>
                  </a:tcPr>
                </a:tc>
              </a:tr>
              <a:tr h="445370">
                <a:tc>
                  <a:txBody>
                    <a:bodyPr/>
                    <a:lstStyle/>
                    <a:p>
                      <a:pPr marL="457200" lvl="0" indent="-228600" algn="l">
                        <a:spcAft>
                          <a:spcPts val="0"/>
                        </a:spcAft>
                      </a:pPr>
                      <a:r>
                        <a:rPr lang="en-US" sz="1000" b="1" dirty="0" smtClean="0">
                          <a:latin typeface="Arial"/>
                        </a:rPr>
                        <a:t>FUENTES</a:t>
                      </a:r>
                      <a:endParaRPr lang="en-US" sz="1000" dirty="0"/>
                    </a:p>
                  </a:txBody>
                  <a:tcPr marL="13918" marR="13918" marT="0"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4">
                        <a:lumMod val="40000"/>
                        <a:lumOff val="60000"/>
                      </a:schemeClr>
                    </a:solidFill>
                  </a:tcPr>
                </a:tc>
                <a:tc>
                  <a:txBody>
                    <a:bodyPr/>
                    <a:lstStyle/>
                    <a:p>
                      <a:pPr algn="l">
                        <a:buFont typeface="Arial"/>
                        <a:buNone/>
                      </a:pPr>
                      <a:r>
                        <a:rPr lang="es-ES" sz="700" dirty="0">
                          <a:latin typeface="Arial"/>
                        </a:rPr>
                        <a:t> </a:t>
                      </a:r>
                      <a:r>
                        <a:rPr lang="es-ES" sz="1000" dirty="0">
                          <a:latin typeface="Arial"/>
                        </a:rPr>
                        <a:t>Es importante determinar en que bibliografía se basó en autor para publicar la información  En la pagina web deben figurar sitios de referencia o enlaces.</a:t>
                      </a:r>
                      <a:endParaRPr lang="es-ES" sz="1000" dirty="0"/>
                    </a:p>
                    <a:p>
                      <a:pPr algn="l"/>
                      <a:endParaRPr lang="es-ES" sz="1000" dirty="0"/>
                    </a:p>
                  </a:txBody>
                  <a:tcPr marL="13918" marR="13918" marT="0"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4">
                        <a:lumMod val="40000"/>
                        <a:lumOff val="60000"/>
                      </a:schemeClr>
                    </a:solidFill>
                  </a:tcPr>
                </a:tc>
              </a:tr>
              <a:tr h="612384">
                <a:tc>
                  <a:txBody>
                    <a:bodyPr/>
                    <a:lstStyle/>
                    <a:p>
                      <a:pPr marL="457200" lvl="0" indent="-228600" algn="l">
                        <a:spcAft>
                          <a:spcPts val="0"/>
                        </a:spcAft>
                      </a:pPr>
                      <a:r>
                        <a:rPr lang="en-US" sz="1000" b="1" dirty="0" smtClean="0">
                          <a:latin typeface="Arial"/>
                        </a:rPr>
                        <a:t>DOMINIO </a:t>
                      </a:r>
                      <a:r>
                        <a:rPr lang="en-US" sz="1000" b="1" dirty="0">
                          <a:latin typeface="Arial"/>
                        </a:rPr>
                        <a:t>DE LA PÁGINA</a:t>
                      </a:r>
                      <a:endParaRPr lang="en-US" sz="1000" dirty="0"/>
                    </a:p>
                  </a:txBody>
                  <a:tcPr marL="13918" marR="13918" marT="0"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2">
                        <a:lumMod val="20000"/>
                        <a:lumOff val="80000"/>
                      </a:schemeClr>
                    </a:solidFill>
                  </a:tcPr>
                </a:tc>
                <a:tc>
                  <a:txBody>
                    <a:bodyPr/>
                    <a:lstStyle/>
                    <a:p>
                      <a:pPr algn="l">
                        <a:buFont typeface="Arial"/>
                        <a:buNone/>
                      </a:pPr>
                      <a:r>
                        <a:rPr lang="es-ES" sz="1000" dirty="0" smtClean="0">
                          <a:latin typeface="Arial"/>
                        </a:rPr>
                        <a:t> Identificar </a:t>
                      </a:r>
                      <a:r>
                        <a:rPr lang="es-ES" sz="1000" dirty="0">
                          <a:latin typeface="Arial"/>
                        </a:rPr>
                        <a:t>si se trata de una página educativa, comercial, sin fines de lucro, del gobierno etc. Una vez determinado el dominio, determinar si se corresponde con la información que se esta buscando</a:t>
                      </a:r>
                      <a:r>
                        <a:rPr lang="es-ES" sz="1000" dirty="0" smtClean="0">
                          <a:latin typeface="Arial"/>
                        </a:rPr>
                        <a:t>.</a:t>
                      </a:r>
                      <a:r>
                        <a:rPr lang="es-ES" sz="1000" dirty="0"/>
                        <a:t/>
                      </a:r>
                      <a:br>
                        <a:rPr lang="es-ES" sz="1000" dirty="0"/>
                      </a:br>
                      <a:endParaRPr lang="es-ES" sz="1000" dirty="0"/>
                    </a:p>
                  </a:txBody>
                  <a:tcPr marL="13918" marR="13918" marT="0"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2">
                        <a:lumMod val="20000"/>
                        <a:lumOff val="80000"/>
                      </a:schemeClr>
                    </a:solidFill>
                  </a:tcPr>
                </a:tc>
              </a:tr>
              <a:tr h="501041">
                <a:tc>
                  <a:txBody>
                    <a:bodyPr/>
                    <a:lstStyle/>
                    <a:p>
                      <a:pPr lvl="0" indent="-228600" algn="l">
                        <a:spcAft>
                          <a:spcPts val="0"/>
                        </a:spcAft>
                      </a:pPr>
                      <a:r>
                        <a:rPr lang="en-US" sz="1000" b="1" baseline="0" dirty="0" smtClean="0">
                          <a:latin typeface="Arial"/>
                        </a:rPr>
                        <a:t>       </a:t>
                      </a:r>
                      <a:r>
                        <a:rPr lang="en-US" sz="1000" b="1" dirty="0" smtClean="0">
                          <a:latin typeface="Arial"/>
                        </a:rPr>
                        <a:t>PAÍS</a:t>
                      </a:r>
                      <a:r>
                        <a:rPr lang="en-US" sz="1000" b="1" dirty="0">
                          <a:latin typeface="Arial"/>
                        </a:rPr>
                        <a:t> DE ORIGEN</a:t>
                      </a:r>
                      <a:endParaRPr lang="en-US" sz="1000" dirty="0"/>
                    </a:p>
                  </a:txBody>
                  <a:tcPr marL="13918" marR="13918" marT="0"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5">
                        <a:lumMod val="20000"/>
                        <a:lumOff val="80000"/>
                      </a:schemeClr>
                    </a:solidFill>
                  </a:tcPr>
                </a:tc>
                <a:tc>
                  <a:txBody>
                    <a:bodyPr/>
                    <a:lstStyle/>
                    <a:p>
                      <a:pPr algn="just">
                        <a:buFont typeface="Arial"/>
                        <a:buNone/>
                      </a:pPr>
                      <a:r>
                        <a:rPr lang="es-ES" sz="1000" dirty="0" smtClean="0">
                          <a:latin typeface="Arial"/>
                        </a:rPr>
                        <a:t> Según </a:t>
                      </a:r>
                      <a:r>
                        <a:rPr lang="es-ES" sz="1000" dirty="0">
                          <a:latin typeface="Arial"/>
                        </a:rPr>
                        <a:t>la información que deseamos     obtener en la búsqueda, es importante prestar atención al país de origen de la información, ya que algunos datos pueden variar de un país a otro</a:t>
                      </a:r>
                      <a:r>
                        <a:rPr lang="es-ES" sz="1000" dirty="0" smtClean="0">
                          <a:latin typeface="Arial"/>
                        </a:rPr>
                        <a:t>.</a:t>
                      </a:r>
                      <a:endParaRPr lang="es-ES" sz="1000" dirty="0" smtClean="0"/>
                    </a:p>
                    <a:p>
                      <a:pPr algn="l"/>
                      <a:endParaRPr lang="es-ES" sz="1000" dirty="0"/>
                    </a:p>
                  </a:txBody>
                  <a:tcPr marL="13918" marR="13918" marT="0"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5">
                        <a:lumMod val="20000"/>
                        <a:lumOff val="80000"/>
                      </a:schemeClr>
                    </a:solidFill>
                  </a:tcPr>
                </a:tc>
              </a:tr>
              <a:tr h="445370">
                <a:tc>
                  <a:txBody>
                    <a:bodyPr/>
                    <a:lstStyle/>
                    <a:p>
                      <a:pPr lvl="0" indent="-228600" algn="l">
                        <a:spcAft>
                          <a:spcPts val="0"/>
                        </a:spcAft>
                      </a:pPr>
                      <a:r>
                        <a:rPr lang="en-US" sz="1000" dirty="0">
                          <a:latin typeface="Arial"/>
                        </a:rPr>
                        <a:t>      </a:t>
                      </a:r>
                      <a:r>
                        <a:rPr lang="en-US" sz="1000" baseline="0" dirty="0" smtClean="0">
                          <a:latin typeface="Arial"/>
                        </a:rPr>
                        <a:t> </a:t>
                      </a:r>
                      <a:r>
                        <a:rPr lang="en-US" sz="1000" b="1" dirty="0" smtClean="0">
                          <a:latin typeface="Arial"/>
                        </a:rPr>
                        <a:t>ACTUALIZACIÓN</a:t>
                      </a:r>
                      <a:endParaRPr lang="en-US" sz="1000" dirty="0"/>
                    </a:p>
                  </a:txBody>
                  <a:tcPr marL="13918" marR="13918" marT="0"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bg2">
                        <a:lumMod val="90000"/>
                      </a:schemeClr>
                    </a:solidFill>
                  </a:tcPr>
                </a:tc>
                <a:tc>
                  <a:txBody>
                    <a:bodyPr/>
                    <a:lstStyle/>
                    <a:p>
                      <a:pPr algn="just">
                        <a:buFont typeface="Arial"/>
                        <a:buNone/>
                      </a:pPr>
                      <a:r>
                        <a:rPr lang="es-ES" sz="1000" dirty="0" smtClean="0">
                          <a:latin typeface="Arial"/>
                        </a:rPr>
                        <a:t> Prestar </a:t>
                      </a:r>
                      <a:r>
                        <a:rPr lang="es-ES" sz="1000" dirty="0">
                          <a:latin typeface="Arial"/>
                        </a:rPr>
                        <a:t>atención a la modificación de los datos existentes en la pagina  o a la incorporación de nueva información</a:t>
                      </a:r>
                      <a:r>
                        <a:rPr lang="es-ES" sz="1000" dirty="0" smtClean="0">
                          <a:latin typeface="Arial"/>
                        </a:rPr>
                        <a:t>.</a:t>
                      </a:r>
                    </a:p>
                    <a:p>
                      <a:pPr algn="just">
                        <a:buFont typeface="Arial"/>
                        <a:buNone/>
                      </a:pPr>
                      <a:endParaRPr lang="es-ES" sz="1000" dirty="0"/>
                    </a:p>
                  </a:txBody>
                  <a:tcPr marL="13918" marR="13918" marT="0"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bg2">
                        <a:lumMod val="90000"/>
                      </a:schemeClr>
                    </a:solidFill>
                  </a:tcPr>
                </a:tc>
              </a:tr>
              <a:tr h="389699">
                <a:tc>
                  <a:txBody>
                    <a:bodyPr/>
                    <a:lstStyle/>
                    <a:p>
                      <a:pPr lvl="0" indent="-228600" algn="l">
                        <a:spcAft>
                          <a:spcPts val="0"/>
                        </a:spcAft>
                      </a:pPr>
                      <a:r>
                        <a:rPr lang="en-US" sz="1000" dirty="0">
                          <a:latin typeface="Arial"/>
                        </a:rPr>
                        <a:t>    </a:t>
                      </a:r>
                      <a:r>
                        <a:rPr lang="en-US" sz="1000" b="1" dirty="0" smtClean="0">
                          <a:latin typeface="Arial"/>
                        </a:rPr>
                        <a:t>OBJETIVO </a:t>
                      </a:r>
                      <a:r>
                        <a:rPr lang="en-US" sz="1000" b="1" dirty="0">
                          <a:latin typeface="Arial"/>
                        </a:rPr>
                        <a:t>DEL SITIO WEB</a:t>
                      </a:r>
                      <a:endParaRPr lang="en-US" sz="1000" dirty="0"/>
                    </a:p>
                  </a:txBody>
                  <a:tcPr marL="13918" marR="13918" marT="0"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5">
                        <a:lumMod val="20000"/>
                        <a:lumOff val="80000"/>
                      </a:schemeClr>
                    </a:solidFill>
                  </a:tcPr>
                </a:tc>
                <a:tc>
                  <a:txBody>
                    <a:bodyPr/>
                    <a:lstStyle/>
                    <a:p>
                      <a:pPr algn="l">
                        <a:buFont typeface="Arial"/>
                        <a:buNone/>
                      </a:pPr>
                      <a:r>
                        <a:rPr lang="es-ES" sz="700" dirty="0">
                          <a:latin typeface="Arial"/>
                        </a:rPr>
                        <a:t> </a:t>
                      </a:r>
                      <a:r>
                        <a:rPr lang="es-ES" sz="1000" dirty="0">
                          <a:latin typeface="Arial"/>
                        </a:rPr>
                        <a:t>Determinar si la pagina pretende explicar, informar o vender algún producto o servicio.</a:t>
                      </a:r>
                      <a:endParaRPr lang="es-ES" sz="1000" dirty="0"/>
                    </a:p>
                    <a:p>
                      <a:pPr algn="l"/>
                      <a:endParaRPr lang="es-ES" sz="1000" dirty="0"/>
                    </a:p>
                  </a:txBody>
                  <a:tcPr marL="13918" marR="13918" marT="0"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5">
                        <a:lumMod val="20000"/>
                        <a:lumOff val="80000"/>
                      </a:schemeClr>
                    </a:solidFill>
                  </a:tcPr>
                </a:tc>
              </a:tr>
              <a:tr h="389699">
                <a:tc>
                  <a:txBody>
                    <a:bodyPr/>
                    <a:lstStyle/>
                    <a:p>
                      <a:pPr lvl="0" indent="-228600" algn="l">
                        <a:spcAft>
                          <a:spcPts val="0"/>
                        </a:spcAft>
                      </a:pPr>
                      <a:r>
                        <a:rPr lang="en-US" sz="1000" dirty="0">
                          <a:latin typeface="Arial"/>
                        </a:rPr>
                        <a:t>       </a:t>
                      </a:r>
                      <a:r>
                        <a:rPr lang="en-US" sz="1000" b="1" dirty="0" smtClean="0">
                          <a:latin typeface="Arial"/>
                        </a:rPr>
                        <a:t>ORGANIZACIÓN</a:t>
                      </a:r>
                      <a:endParaRPr lang="en-US" sz="1000" dirty="0"/>
                    </a:p>
                  </a:txBody>
                  <a:tcPr marL="13918" marR="13918" marT="0"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lgn="just">
                        <a:buFont typeface="Arial"/>
                        <a:buNone/>
                      </a:pPr>
                      <a:r>
                        <a:rPr lang="es-ES" sz="700" dirty="0" smtClean="0">
                          <a:latin typeface="Arial"/>
                        </a:rPr>
                        <a:t> </a:t>
                      </a:r>
                      <a:r>
                        <a:rPr lang="es-ES" sz="1000" dirty="0" smtClean="0">
                          <a:latin typeface="Arial"/>
                        </a:rPr>
                        <a:t>El </a:t>
                      </a:r>
                      <a:r>
                        <a:rPr lang="es-ES" sz="1000" dirty="0">
                          <a:latin typeface="Arial"/>
                        </a:rPr>
                        <a:t>sitio debe estar organizado lógicamente de manera que cada sección de información se relacione con las demás.</a:t>
                      </a:r>
                      <a:endParaRPr lang="es-ES" sz="1000" dirty="0"/>
                    </a:p>
                    <a:p>
                      <a:pPr algn="l"/>
                      <a:endParaRPr lang="es-ES" sz="1000" dirty="0"/>
                    </a:p>
                  </a:txBody>
                  <a:tcPr marL="13918" marR="13918" marT="0"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r>
              <a:tr h="556712">
                <a:tc>
                  <a:txBody>
                    <a:bodyPr/>
                    <a:lstStyle/>
                    <a:p>
                      <a:pPr lvl="0" indent="-228600" algn="l">
                        <a:spcAft>
                          <a:spcPts val="0"/>
                        </a:spcAft>
                      </a:pPr>
                      <a:r>
                        <a:rPr lang="en-US" sz="1000" dirty="0">
                          <a:latin typeface="Arial"/>
                        </a:rPr>
                        <a:t>       </a:t>
                      </a:r>
                      <a:r>
                        <a:rPr lang="en-US" sz="1000" b="1" dirty="0" smtClean="0">
                          <a:latin typeface="Arial"/>
                        </a:rPr>
                        <a:t>ESTÉTICA-DISEÑO </a:t>
                      </a:r>
                      <a:r>
                        <a:rPr lang="en-US" sz="1000" b="1" dirty="0">
                          <a:latin typeface="Arial"/>
                        </a:rPr>
                        <a:t> </a:t>
                      </a:r>
                      <a:endParaRPr lang="en-US" sz="1000" dirty="0"/>
                    </a:p>
                  </a:txBody>
                  <a:tcPr marL="13918" marR="13918" marT="0"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4">
                        <a:lumMod val="20000"/>
                        <a:lumOff val="80000"/>
                      </a:schemeClr>
                    </a:solidFill>
                  </a:tcPr>
                </a:tc>
                <a:tc>
                  <a:txBody>
                    <a:bodyPr/>
                    <a:lstStyle/>
                    <a:p>
                      <a:pPr algn="just">
                        <a:buFont typeface="Arial"/>
                        <a:buNone/>
                      </a:pPr>
                      <a:r>
                        <a:rPr lang="es-ES" sz="1000" baseline="0" dirty="0" smtClean="0">
                          <a:latin typeface="Arial"/>
                        </a:rPr>
                        <a:t> </a:t>
                      </a:r>
                      <a:r>
                        <a:rPr lang="es-ES" sz="1000" dirty="0" smtClean="0">
                          <a:latin typeface="Arial"/>
                        </a:rPr>
                        <a:t>Prestar </a:t>
                      </a:r>
                      <a:r>
                        <a:rPr lang="es-ES" sz="1000" dirty="0">
                          <a:latin typeface="Arial"/>
                        </a:rPr>
                        <a:t>atención al diseño de la página, a la redacción, errores de gramática o faltas de ortografía  Todos estos factores pueden ser indicios de que la página no sea completamente segura.</a:t>
                      </a:r>
                      <a:endParaRPr lang="es-ES" sz="1000" dirty="0"/>
                    </a:p>
                    <a:p>
                      <a:pPr algn="l"/>
                      <a:endParaRPr lang="es-ES" sz="1000" dirty="0"/>
                    </a:p>
                  </a:txBody>
                  <a:tcPr marL="13918" marR="13918" marT="0"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4">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09600"/>
          </a:xfrm>
          <a:solidFill>
            <a:schemeClr val="accent4">
              <a:lumMod val="60000"/>
              <a:lumOff val="40000"/>
            </a:schemeClr>
          </a:solidFill>
        </p:spPr>
        <p:txBody>
          <a:bodyPr>
            <a:normAutofit fontScale="90000"/>
          </a:bodyPr>
          <a:lstStyle/>
          <a:p>
            <a:r>
              <a:rPr lang="es-ES" b="1" dirty="0" smtClean="0"/>
              <a:t>Etapas de la Búsqueda de Información</a:t>
            </a:r>
            <a:endParaRPr lang="en-US" dirty="0"/>
          </a:p>
        </p:txBody>
      </p:sp>
      <p:sp>
        <p:nvSpPr>
          <p:cNvPr id="3" name="Content Placeholder 2"/>
          <p:cNvSpPr>
            <a:spLocks noGrp="1"/>
          </p:cNvSpPr>
          <p:nvPr>
            <p:ph sz="quarter" idx="1"/>
          </p:nvPr>
        </p:nvSpPr>
        <p:spPr>
          <a:xfrm>
            <a:off x="457200" y="2743200"/>
            <a:ext cx="8229600" cy="3581400"/>
          </a:xfrm>
          <a:solidFill>
            <a:srgbClr val="FFC9CA"/>
          </a:solidFill>
        </p:spPr>
        <p:txBody>
          <a:bodyPr>
            <a:normAutofit lnSpcReduction="10000"/>
          </a:bodyPr>
          <a:lstStyle/>
          <a:p>
            <a:r>
              <a:rPr lang="es-ES" b="1" dirty="0" smtClean="0"/>
              <a:t>Reconocer la necesidad de Información</a:t>
            </a:r>
          </a:p>
          <a:p>
            <a:r>
              <a:rPr lang="es-ES" b="1" dirty="0" smtClean="0"/>
              <a:t>Identificar las fuentes de información</a:t>
            </a:r>
          </a:p>
          <a:p>
            <a:r>
              <a:rPr lang="es-ES" b="1" dirty="0" smtClean="0"/>
              <a:t>Definir estrategias de búsqueda y recuperación   </a:t>
            </a:r>
          </a:p>
          <a:p>
            <a:r>
              <a:rPr lang="es-ES" b="1" dirty="0" smtClean="0"/>
              <a:t>Formular la búsqueda.</a:t>
            </a:r>
          </a:p>
          <a:p>
            <a:r>
              <a:rPr lang="es-ES" b="1" dirty="0" smtClean="0"/>
              <a:t>Evaluar los resultados de la búsqueda</a:t>
            </a:r>
          </a:p>
          <a:p>
            <a:r>
              <a:rPr lang="es-ES" b="1" dirty="0" smtClean="0"/>
              <a:t>Acceder de manera eficaz a las fuentes</a:t>
            </a:r>
          </a:p>
          <a:p>
            <a:r>
              <a:rPr lang="es-ES" b="1" dirty="0" smtClean="0"/>
              <a:t>Usar la información de manera ética y legal.</a:t>
            </a:r>
          </a:p>
          <a:p>
            <a:r>
              <a:rPr lang="es-ES" b="1" dirty="0" smtClean="0"/>
              <a:t>Solucionar problemas de información.</a:t>
            </a:r>
            <a:endParaRPr lang="en-US" dirty="0"/>
          </a:p>
        </p:txBody>
      </p:sp>
      <p:pic>
        <p:nvPicPr>
          <p:cNvPr id="4" name="Picture 2" descr="Related image"/>
          <p:cNvPicPr>
            <a:picLocks noChangeAspect="1" noChangeArrowheads="1"/>
          </p:cNvPicPr>
          <p:nvPr/>
        </p:nvPicPr>
        <p:blipFill>
          <a:blip r:embed="rId2" cstate="print"/>
          <a:srcRect/>
          <a:stretch>
            <a:fillRect/>
          </a:stretch>
        </p:blipFill>
        <p:spPr bwMode="auto">
          <a:xfrm>
            <a:off x="2895600" y="990600"/>
            <a:ext cx="3159514" cy="167268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ox(i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ox(i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ox(i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ox(in)">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ox(in)">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ox(in)">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60000"/>
              <a:lumOff val="40000"/>
            </a:schemeClr>
          </a:solidFill>
        </p:spPr>
        <p:txBody>
          <a:bodyPr>
            <a:normAutofit fontScale="90000"/>
          </a:bodyPr>
          <a:lstStyle/>
          <a:p>
            <a:r>
              <a:rPr lang="es-ES" b="1" dirty="0" smtClean="0"/>
              <a:t>Importancia de las fuentes en los trabajos académicos</a:t>
            </a:r>
            <a:endParaRPr lang="en-US" dirty="0"/>
          </a:p>
        </p:txBody>
      </p:sp>
      <p:sp>
        <p:nvSpPr>
          <p:cNvPr id="3" name="Content Placeholder 2"/>
          <p:cNvSpPr>
            <a:spLocks noGrp="1"/>
          </p:cNvSpPr>
          <p:nvPr>
            <p:ph sz="quarter" idx="1"/>
          </p:nvPr>
        </p:nvSpPr>
        <p:spPr>
          <a:xfrm>
            <a:off x="457200" y="1219200"/>
            <a:ext cx="8229600" cy="3886200"/>
          </a:xfrm>
          <a:solidFill>
            <a:schemeClr val="accent2">
              <a:lumMod val="20000"/>
              <a:lumOff val="80000"/>
            </a:schemeClr>
          </a:solidFill>
          <a:ln>
            <a:solidFill>
              <a:srgbClr val="FFFF00"/>
            </a:solidFill>
          </a:ln>
        </p:spPr>
        <p:txBody>
          <a:bodyPr>
            <a:noAutofit/>
          </a:bodyPr>
          <a:lstStyle/>
          <a:p>
            <a:r>
              <a:rPr lang="es-ES" sz="2000" dirty="0" smtClean="0"/>
              <a:t>Las fuentes de información son </a:t>
            </a:r>
            <a:r>
              <a:rPr lang="es-ES" sz="2000" b="1" dirty="0" smtClean="0"/>
              <a:t>instrumentos para el conocimiento</a:t>
            </a:r>
            <a:r>
              <a:rPr lang="es-ES" sz="2000" dirty="0" smtClean="0"/>
              <a:t>, </a:t>
            </a:r>
            <a:r>
              <a:rPr lang="es-ES" sz="2000" b="1" dirty="0" smtClean="0"/>
              <a:t>búsqueda y acceso a la información</a:t>
            </a:r>
            <a:r>
              <a:rPr lang="es-ES" sz="2000" dirty="0" smtClean="0"/>
              <a:t>. </a:t>
            </a:r>
          </a:p>
          <a:p>
            <a:r>
              <a:rPr lang="es-ES" sz="1800" dirty="0" smtClean="0"/>
              <a:t>La difusión del uso de la comunicación a través del ordenador y de flujos de información a través de Internet, adquiere una </a:t>
            </a:r>
            <a:r>
              <a:rPr lang="es-ES" sz="1800" b="1" dirty="0" smtClean="0">
                <a:solidFill>
                  <a:srgbClr val="C00000"/>
                </a:solidFill>
              </a:rPr>
              <a:t>importancia estratégica </a:t>
            </a:r>
            <a:r>
              <a:rPr lang="es-ES" sz="1800" dirty="0" smtClean="0"/>
              <a:t>decisiva en las </a:t>
            </a:r>
            <a:r>
              <a:rPr lang="es-ES" sz="1800" b="1" dirty="0" smtClean="0">
                <a:solidFill>
                  <a:srgbClr val="C00000"/>
                </a:solidFill>
              </a:rPr>
              <a:t>sociedades desarrolladas</a:t>
            </a:r>
            <a:r>
              <a:rPr lang="es-ES" sz="1800" dirty="0" smtClean="0"/>
              <a:t>.</a:t>
            </a:r>
          </a:p>
          <a:p>
            <a:r>
              <a:rPr lang="es-ES" sz="2000" dirty="0" smtClean="0"/>
              <a:t>Para estar al corriente de los nuevos avances en un campo de conocimiento determinado se recurre a las distintas fuentes de información que ofrezcan </a:t>
            </a:r>
            <a:r>
              <a:rPr lang="es-ES" sz="2000" b="1" dirty="0" smtClean="0">
                <a:solidFill>
                  <a:srgbClr val="7030A0"/>
                </a:solidFill>
              </a:rPr>
              <a:t>respuestas concretas </a:t>
            </a:r>
            <a:r>
              <a:rPr lang="es-ES" sz="2000" dirty="0" smtClean="0"/>
              <a:t>a unas determinadas </a:t>
            </a:r>
            <a:r>
              <a:rPr lang="es-ES" sz="2000" b="1" dirty="0" smtClean="0">
                <a:solidFill>
                  <a:srgbClr val="7030A0"/>
                </a:solidFill>
              </a:rPr>
              <a:t>cuestiones  planteadas</a:t>
            </a:r>
            <a:r>
              <a:rPr lang="es-ES" sz="2000" dirty="0" smtClean="0"/>
              <a:t>. </a:t>
            </a:r>
          </a:p>
          <a:p>
            <a:r>
              <a:rPr lang="es-ES" sz="2000" dirty="0" smtClean="0"/>
              <a:t>La utilidad de las fuentes de información, viene determinada por su </a:t>
            </a:r>
            <a:r>
              <a:rPr lang="es-ES" sz="2000" b="1" dirty="0" smtClean="0">
                <a:solidFill>
                  <a:srgbClr val="FF0000"/>
                </a:solidFill>
              </a:rPr>
              <a:t>respuesta a la necesidad </a:t>
            </a:r>
            <a:r>
              <a:rPr lang="es-ES" sz="2000" dirty="0" smtClean="0"/>
              <a:t>de información de los usuarios. </a:t>
            </a:r>
          </a:p>
          <a:p>
            <a:pPr>
              <a:buNone/>
            </a:pPr>
            <a:r>
              <a:rPr lang="es-ES" sz="2000" dirty="0" smtClean="0"/>
              <a:t>    Esta necesidad puede ser:</a:t>
            </a:r>
            <a:endParaRPr lang="en-US" sz="2000" dirty="0"/>
          </a:p>
        </p:txBody>
      </p:sp>
      <p:sp>
        <p:nvSpPr>
          <p:cNvPr id="4" name="Rectangle 3"/>
          <p:cNvSpPr/>
          <p:nvPr/>
        </p:nvSpPr>
        <p:spPr>
          <a:xfrm>
            <a:off x="838200" y="5553670"/>
            <a:ext cx="3124200" cy="923330"/>
          </a:xfrm>
          <a:prstGeom prst="rect">
            <a:avLst/>
          </a:prstGeom>
          <a:solidFill>
            <a:srgbClr val="00B0F0"/>
          </a:solidFill>
        </p:spPr>
        <p:txBody>
          <a:bodyPr wrap="square">
            <a:spAutoFit/>
          </a:bodyPr>
          <a:lstStyle/>
          <a:p>
            <a:pPr algn="ctr"/>
            <a:r>
              <a:rPr lang="es-ES" b="1" dirty="0" smtClean="0"/>
              <a:t>Localizar y obtener un documento del que se conoce el autor y el título</a:t>
            </a:r>
          </a:p>
        </p:txBody>
      </p:sp>
      <p:sp>
        <p:nvSpPr>
          <p:cNvPr id="5" name="Rectangle 4"/>
          <p:cNvSpPr/>
          <p:nvPr/>
        </p:nvSpPr>
        <p:spPr>
          <a:xfrm>
            <a:off x="4953000" y="5553670"/>
            <a:ext cx="3048000" cy="923330"/>
          </a:xfrm>
          <a:prstGeom prst="rect">
            <a:avLst/>
          </a:prstGeom>
          <a:solidFill>
            <a:srgbClr val="00B0F0"/>
          </a:solidFill>
        </p:spPr>
        <p:txBody>
          <a:bodyPr wrap="square">
            <a:spAutoFit/>
          </a:bodyPr>
          <a:lstStyle/>
          <a:p>
            <a:pPr algn="ctr"/>
            <a:r>
              <a:rPr lang="es-ES" b="1" dirty="0" smtClean="0"/>
              <a:t>Localizar los documentos relativos a un tema en particular</a:t>
            </a:r>
          </a:p>
        </p:txBody>
      </p:sp>
      <p:cxnSp>
        <p:nvCxnSpPr>
          <p:cNvPr id="6" name="Straight Arrow Connector 5"/>
          <p:cNvCxnSpPr/>
          <p:nvPr/>
        </p:nvCxnSpPr>
        <p:spPr>
          <a:xfrm rot="10800000" flipV="1">
            <a:off x="2819400" y="5181600"/>
            <a:ext cx="762000" cy="3810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181600" y="5181600"/>
            <a:ext cx="762000" cy="3810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82000" cy="762000"/>
          </a:xfrm>
          <a:solidFill>
            <a:srgbClr val="FFC9CA"/>
          </a:solidFill>
        </p:spPr>
        <p:txBody>
          <a:bodyPr>
            <a:noAutofit/>
          </a:bodyPr>
          <a:lstStyle/>
          <a:p>
            <a:r>
              <a:rPr lang="es-PE" sz="2800" b="1" dirty="0" smtClean="0"/>
              <a:t>2. Estados actuales de proyectos similares:</a:t>
            </a:r>
            <a:endParaRPr lang="en-US" sz="2800" b="1" dirty="0"/>
          </a:p>
        </p:txBody>
      </p:sp>
      <p:sp>
        <p:nvSpPr>
          <p:cNvPr id="3" name="Content Placeholder 2"/>
          <p:cNvSpPr>
            <a:spLocks noGrp="1"/>
          </p:cNvSpPr>
          <p:nvPr>
            <p:ph sz="quarter" idx="1"/>
          </p:nvPr>
        </p:nvSpPr>
        <p:spPr>
          <a:xfrm>
            <a:off x="457200" y="1219200"/>
            <a:ext cx="8229600" cy="533400"/>
          </a:xfrm>
        </p:spPr>
        <p:txBody>
          <a:bodyPr>
            <a:normAutofit/>
          </a:bodyPr>
          <a:lstStyle/>
          <a:p>
            <a:r>
              <a:rPr lang="es-PE" sz="2800" dirty="0" smtClean="0">
                <a:solidFill>
                  <a:srgbClr val="002060"/>
                </a:solidFill>
              </a:rPr>
              <a:t>Estados de arte.</a:t>
            </a:r>
            <a:endParaRPr lang="en-US" sz="2800" dirty="0">
              <a:solidFill>
                <a:srgbClr val="002060"/>
              </a:solidFill>
            </a:endParaRPr>
          </a:p>
        </p:txBody>
      </p:sp>
      <p:pic>
        <p:nvPicPr>
          <p:cNvPr id="38915" name="Picture 3" descr="Image result"/>
          <p:cNvPicPr>
            <a:picLocks noChangeAspect="1" noChangeArrowheads="1"/>
          </p:cNvPicPr>
          <p:nvPr/>
        </p:nvPicPr>
        <p:blipFill>
          <a:blip r:embed="rId2"/>
          <a:srcRect/>
          <a:stretch>
            <a:fillRect/>
          </a:stretch>
        </p:blipFill>
        <p:spPr bwMode="auto">
          <a:xfrm>
            <a:off x="1066800" y="2819400"/>
            <a:ext cx="6858000" cy="3810000"/>
          </a:xfrm>
          <a:prstGeom prst="rect">
            <a:avLst/>
          </a:prstGeom>
          <a:noFill/>
        </p:spPr>
      </p:pic>
      <p:sp>
        <p:nvSpPr>
          <p:cNvPr id="6" name="Rectangle 5"/>
          <p:cNvSpPr/>
          <p:nvPr/>
        </p:nvSpPr>
        <p:spPr>
          <a:xfrm>
            <a:off x="762000" y="1752600"/>
            <a:ext cx="8077200" cy="923330"/>
          </a:xfrm>
          <a:prstGeom prst="rect">
            <a:avLst/>
          </a:prstGeom>
          <a:solidFill>
            <a:srgbClr val="FFFF00"/>
          </a:solidFill>
        </p:spPr>
        <p:txBody>
          <a:bodyPr wrap="square">
            <a:spAutoFit/>
          </a:bodyPr>
          <a:lstStyle/>
          <a:p>
            <a:pPr algn="ctr"/>
            <a:r>
              <a:rPr lang="es-ES" dirty="0" smtClean="0"/>
              <a:t>Es </a:t>
            </a:r>
            <a:r>
              <a:rPr lang="es-ES" dirty="0"/>
              <a:t>una compilación de resultados de </a:t>
            </a:r>
            <a:r>
              <a:rPr lang="es-ES" b="1" dirty="0"/>
              <a:t>otras investigaciones </a:t>
            </a:r>
            <a:r>
              <a:rPr lang="es-ES" dirty="0"/>
              <a:t>que sobre el tema de investigación escogido se han realizado. Se trata de establecer qué se ha hecho recientemente sobre el </a:t>
            </a:r>
            <a:r>
              <a:rPr lang="es-ES" b="1" dirty="0"/>
              <a:t>tema seleccionado</a:t>
            </a:r>
            <a:endParaRPr lang="en-US" b="1"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a:solidFill>
            <a:schemeClr val="accent5">
              <a:lumMod val="40000"/>
              <a:lumOff val="60000"/>
            </a:schemeClr>
          </a:solidFill>
        </p:spPr>
        <p:txBody>
          <a:bodyPr/>
          <a:lstStyle/>
          <a:p>
            <a:r>
              <a:rPr lang="en-US" b="1" dirty="0" smtClean="0"/>
              <a:t>Origen:</a:t>
            </a:r>
            <a:endParaRPr lang="en-US" b="1" dirty="0"/>
          </a:p>
        </p:txBody>
      </p:sp>
      <p:sp>
        <p:nvSpPr>
          <p:cNvPr id="3" name="Content Placeholder 2"/>
          <p:cNvSpPr>
            <a:spLocks noGrp="1"/>
          </p:cNvSpPr>
          <p:nvPr>
            <p:ph sz="quarter" idx="1"/>
          </p:nvPr>
        </p:nvSpPr>
        <p:spPr>
          <a:xfrm>
            <a:off x="457200" y="1219200"/>
            <a:ext cx="8229600" cy="3048000"/>
          </a:xfrm>
          <a:solidFill>
            <a:schemeClr val="accent3">
              <a:lumMod val="40000"/>
              <a:lumOff val="60000"/>
            </a:schemeClr>
          </a:solidFill>
        </p:spPr>
        <p:txBody>
          <a:bodyPr>
            <a:normAutofit fontScale="92500"/>
          </a:bodyPr>
          <a:lstStyle/>
          <a:p>
            <a:r>
              <a:rPr lang="es-ES" sz="2400" dirty="0" smtClean="0"/>
              <a:t>El </a:t>
            </a:r>
            <a:r>
              <a:rPr lang="es-ES" sz="2400" b="1" dirty="0" smtClean="0"/>
              <a:t>estado del arte</a:t>
            </a:r>
            <a:r>
              <a:rPr lang="es-ES" sz="2400" dirty="0" smtClean="0"/>
              <a:t> proviene originalmente del campo de la investigación técnica, científica e industrial y significa, en pocas palabras, la situación de una determinada tecnología. Lo más innovador o reciente con respecto a un arte específico. </a:t>
            </a:r>
          </a:p>
          <a:p>
            <a:r>
              <a:rPr lang="es-ES" sz="2400" dirty="0" smtClean="0"/>
              <a:t>Esta noción ha pasado a los estudios de investigación académica como </a:t>
            </a:r>
            <a:r>
              <a:rPr lang="es-ES" sz="2400" b="1" dirty="0" smtClean="0">
                <a:solidFill>
                  <a:srgbClr val="C00000"/>
                </a:solidFill>
              </a:rPr>
              <a:t>“el estado o situación de un tema en la actualidad”.</a:t>
            </a:r>
            <a:r>
              <a:rPr lang="es-ES" sz="2400" dirty="0" smtClean="0"/>
              <a:t> Es una forma de aludir a lo que se sabe sobre un asunto, lo que se ha dicho hasta el momento que ha sido más relevante.</a:t>
            </a:r>
            <a:endParaRPr lang="en-US" sz="24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a:solidFill>
            <a:schemeClr val="accent5">
              <a:lumMod val="20000"/>
              <a:lumOff val="80000"/>
            </a:schemeClr>
          </a:solidFill>
        </p:spPr>
        <p:txBody>
          <a:bodyPr/>
          <a:lstStyle/>
          <a:p>
            <a:r>
              <a:rPr lang="en-US" b="1" dirty="0" err="1" smtClean="0"/>
              <a:t>Importancia</a:t>
            </a:r>
            <a:endParaRPr lang="en-US" b="1" dirty="0"/>
          </a:p>
        </p:txBody>
      </p:sp>
      <p:sp>
        <p:nvSpPr>
          <p:cNvPr id="4" name="Rectangle 3"/>
          <p:cNvSpPr/>
          <p:nvPr/>
        </p:nvSpPr>
        <p:spPr>
          <a:xfrm>
            <a:off x="457200" y="1029831"/>
            <a:ext cx="4876800" cy="2246769"/>
          </a:xfrm>
          <a:prstGeom prst="rect">
            <a:avLst/>
          </a:prstGeom>
          <a:solidFill>
            <a:srgbClr val="00B0F0"/>
          </a:solidFill>
        </p:spPr>
        <p:txBody>
          <a:bodyPr wrap="square">
            <a:spAutoFit/>
          </a:bodyPr>
          <a:lstStyle/>
          <a:p>
            <a:r>
              <a:rPr lang="es-ES" sz="2000" dirty="0"/>
              <a:t>Este tipo de desarrollo investigativo es más común en los estudios de especialización o doctorales, puesto que implican conocimientos muy amplios sobre determinados problemas. </a:t>
            </a:r>
            <a:r>
              <a:rPr lang="es-ES" sz="2000" b="1" dirty="0"/>
              <a:t>Conocimientos que al investigador le toma varios años en obtener.</a:t>
            </a:r>
            <a:endParaRPr lang="en-US" sz="2000" b="1" dirty="0"/>
          </a:p>
        </p:txBody>
      </p:sp>
      <p:sp>
        <p:nvSpPr>
          <p:cNvPr id="5" name="Rectangle 4"/>
          <p:cNvSpPr/>
          <p:nvPr/>
        </p:nvSpPr>
        <p:spPr>
          <a:xfrm>
            <a:off x="4267200" y="3657600"/>
            <a:ext cx="4724400" cy="2862322"/>
          </a:xfrm>
          <a:prstGeom prst="rect">
            <a:avLst/>
          </a:prstGeom>
          <a:solidFill>
            <a:schemeClr val="accent3"/>
          </a:solidFill>
        </p:spPr>
        <p:txBody>
          <a:bodyPr wrap="square">
            <a:spAutoFit/>
          </a:bodyPr>
          <a:lstStyle/>
          <a:p>
            <a:r>
              <a:rPr lang="es-ES" sz="2000" dirty="0" smtClean="0"/>
              <a:t>La </a:t>
            </a:r>
            <a:r>
              <a:rPr lang="es-ES" sz="2000" dirty="0"/>
              <a:t>finalidad es hacer una </a:t>
            </a:r>
            <a:r>
              <a:rPr lang="es-ES" sz="2000" b="1" dirty="0">
                <a:solidFill>
                  <a:srgbClr val="C00000"/>
                </a:solidFill>
              </a:rPr>
              <a:t>recopilación</a:t>
            </a:r>
            <a:r>
              <a:rPr lang="es-ES" sz="2000" dirty="0"/>
              <a:t> de fuentes importantes, ideas, conceptos, opiniones que luego el </a:t>
            </a:r>
            <a:r>
              <a:rPr lang="es-ES" sz="2000" dirty="0" err="1"/>
              <a:t>tesista</a:t>
            </a:r>
            <a:r>
              <a:rPr lang="es-ES" sz="2000" dirty="0"/>
              <a:t> puede </a:t>
            </a:r>
            <a:r>
              <a:rPr lang="es-ES" sz="2000" b="1" dirty="0">
                <a:solidFill>
                  <a:srgbClr val="C00000"/>
                </a:solidFill>
              </a:rPr>
              <a:t>refutar o complementar</a:t>
            </a:r>
            <a:r>
              <a:rPr lang="es-ES" sz="2000" dirty="0"/>
              <a:t>. Por lo tanto, el nivel de formación debe ser muy elevado para que el estudiante sea capaz de aportar información relevante, que se posicione a la vanguardia de las fuentes ya previamente consultadas.</a:t>
            </a:r>
            <a:endParaRPr lang="en-US" sz="2000" dirty="0"/>
          </a:p>
        </p:txBody>
      </p:sp>
      <p:pic>
        <p:nvPicPr>
          <p:cNvPr id="36867" name="Picture 3"/>
          <p:cNvPicPr>
            <a:picLocks noChangeAspect="1" noChangeArrowheads="1"/>
          </p:cNvPicPr>
          <p:nvPr/>
        </p:nvPicPr>
        <p:blipFill>
          <a:blip r:embed="rId2" cstate="print"/>
          <a:srcRect/>
          <a:stretch>
            <a:fillRect/>
          </a:stretch>
        </p:blipFill>
        <p:spPr bwMode="auto">
          <a:xfrm>
            <a:off x="914400" y="3581400"/>
            <a:ext cx="3195637" cy="2487717"/>
          </a:xfrm>
          <a:prstGeom prst="rect">
            <a:avLst/>
          </a:prstGeom>
          <a:noFill/>
          <a:ln w="9525">
            <a:noFill/>
            <a:miter lim="800000"/>
            <a:headEnd/>
            <a:tailEnd/>
          </a:ln>
          <a:effectLst/>
        </p:spPr>
      </p:pic>
      <p:pic>
        <p:nvPicPr>
          <p:cNvPr id="36868" name="Picture 4"/>
          <p:cNvPicPr>
            <a:picLocks noChangeAspect="1" noChangeArrowheads="1"/>
          </p:cNvPicPr>
          <p:nvPr/>
        </p:nvPicPr>
        <p:blipFill>
          <a:blip r:embed="rId3" cstate="print"/>
          <a:srcRect/>
          <a:stretch>
            <a:fillRect/>
          </a:stretch>
        </p:blipFill>
        <p:spPr bwMode="auto">
          <a:xfrm>
            <a:off x="5486400" y="1176338"/>
            <a:ext cx="3529627" cy="19478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609600"/>
          </a:xfrm>
          <a:solidFill>
            <a:schemeClr val="accent4">
              <a:lumMod val="60000"/>
              <a:lumOff val="40000"/>
            </a:schemeClr>
          </a:solidFill>
        </p:spPr>
        <p:txBody>
          <a:bodyPr/>
          <a:lstStyle/>
          <a:p>
            <a:r>
              <a:rPr lang="es-PE" b="1" smtClean="0"/>
              <a:t>Caracteristicas</a:t>
            </a:r>
            <a:endParaRPr lang="es-PE" b="1"/>
          </a:p>
        </p:txBody>
      </p:sp>
      <p:sp>
        <p:nvSpPr>
          <p:cNvPr id="3" name="Content Placeholder 2"/>
          <p:cNvSpPr>
            <a:spLocks noGrp="1"/>
          </p:cNvSpPr>
          <p:nvPr>
            <p:ph sz="quarter" idx="1"/>
          </p:nvPr>
        </p:nvSpPr>
        <p:spPr>
          <a:xfrm>
            <a:off x="457200" y="838200"/>
            <a:ext cx="5181600" cy="3733800"/>
          </a:xfrm>
          <a:solidFill>
            <a:schemeClr val="accent1">
              <a:lumMod val="20000"/>
              <a:lumOff val="80000"/>
            </a:schemeClr>
          </a:solidFill>
        </p:spPr>
        <p:txBody>
          <a:bodyPr>
            <a:noAutofit/>
          </a:bodyPr>
          <a:lstStyle/>
          <a:p>
            <a:pPr fontAlgn="base">
              <a:buNone/>
            </a:pPr>
            <a:r>
              <a:rPr lang="es-ES" sz="1800" dirty="0" smtClean="0"/>
              <a:t>Con respecto al formato, el estado del arte suele ser el </a:t>
            </a:r>
            <a:r>
              <a:rPr lang="es-ES" sz="1800" b="1" dirty="0" smtClean="0"/>
              <a:t>capítulo dos </a:t>
            </a:r>
            <a:r>
              <a:rPr lang="es-ES" sz="1800" dirty="0" smtClean="0"/>
              <a:t>de la tesis, aquel que tradicionalmente se conoce como el marco teórico, pero no funciona igual que este. Porque mientras para el marco teórico el investigador puede elegir las teorías a trabajar, </a:t>
            </a:r>
            <a:r>
              <a:rPr lang="es-ES" sz="1800" b="1" dirty="0" smtClean="0">
                <a:solidFill>
                  <a:srgbClr val="C00000"/>
                </a:solidFill>
              </a:rPr>
              <a:t>en el estado del arte por fuerza deberá considerar todos los aportes teóricos importantes que se relacionan con la materia de estudio</a:t>
            </a:r>
            <a:r>
              <a:rPr lang="es-ES" sz="1800" dirty="0" smtClean="0"/>
              <a:t>, aunque sean contradictorias entre sí. Eso significa que debe conocer todos los argumentos, entenderlos perfectamente y ser capaz de asimilar las diferencias y semejanzas entre las ideas.</a:t>
            </a:r>
          </a:p>
        </p:txBody>
      </p:sp>
      <p:sp>
        <p:nvSpPr>
          <p:cNvPr id="4" name="Rectangle 3"/>
          <p:cNvSpPr/>
          <p:nvPr/>
        </p:nvSpPr>
        <p:spPr>
          <a:xfrm>
            <a:off x="457200" y="4800600"/>
            <a:ext cx="8229600" cy="1754326"/>
          </a:xfrm>
          <a:prstGeom prst="rect">
            <a:avLst/>
          </a:prstGeom>
          <a:solidFill>
            <a:srgbClr val="CEF7C9"/>
          </a:solidFill>
        </p:spPr>
        <p:txBody>
          <a:bodyPr wrap="square">
            <a:spAutoFit/>
          </a:bodyPr>
          <a:lstStyle/>
          <a:p>
            <a:pPr fontAlgn="base"/>
            <a:r>
              <a:rPr lang="es-ES" dirty="0" smtClean="0"/>
              <a:t>Conjuntamente, es necesario que exponga su postura frente a sus antecesores y sus aportes originales que adelantan el conocimiento actual. En cambio, en el marco teórico no es necesario postular nuevos conocimientos, basta simplemente con describir el sustento conceptual para estudiar el problema de investigación. Es evidente que un </a:t>
            </a:r>
            <a:r>
              <a:rPr lang="es-ES" b="1" dirty="0" smtClean="0"/>
              <a:t>estado del arte</a:t>
            </a:r>
            <a:r>
              <a:rPr lang="es-ES" dirty="0" smtClean="0"/>
              <a:t> no es un trabajo para </a:t>
            </a:r>
            <a:r>
              <a:rPr lang="es-ES" b="1" dirty="0" smtClean="0"/>
              <a:t>nada sencillo</a:t>
            </a:r>
            <a:r>
              <a:rPr lang="es-ES" dirty="0" smtClean="0"/>
              <a:t>. Se requiere de mucha experiencia y un nivel adecuado de formación para lograr su correcto desarrollo.</a:t>
            </a:r>
          </a:p>
        </p:txBody>
      </p:sp>
      <p:pic>
        <p:nvPicPr>
          <p:cNvPr id="35842" name="Picture 2" descr="Related image"/>
          <p:cNvPicPr>
            <a:picLocks noChangeAspect="1" noChangeArrowheads="1"/>
          </p:cNvPicPr>
          <p:nvPr/>
        </p:nvPicPr>
        <p:blipFill>
          <a:blip r:embed="rId2"/>
          <a:srcRect/>
          <a:stretch>
            <a:fillRect/>
          </a:stretch>
        </p:blipFill>
        <p:spPr bwMode="auto">
          <a:xfrm>
            <a:off x="6286500" y="838200"/>
            <a:ext cx="2476500" cy="3810000"/>
          </a:xfrm>
          <a:prstGeom prst="rect">
            <a:avLst/>
          </a:prstGeom>
          <a:noFill/>
        </p:spPr>
      </p:pic>
      <p:sp>
        <p:nvSpPr>
          <p:cNvPr id="6" name="Oval 5"/>
          <p:cNvSpPr/>
          <p:nvPr/>
        </p:nvSpPr>
        <p:spPr>
          <a:xfrm>
            <a:off x="7086600" y="3124200"/>
            <a:ext cx="838200" cy="304800"/>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a:solidFill>
            <a:schemeClr val="accent3">
              <a:lumMod val="20000"/>
              <a:lumOff val="80000"/>
            </a:schemeClr>
          </a:solidFill>
        </p:spPr>
        <p:txBody>
          <a:bodyPr/>
          <a:lstStyle/>
          <a:p>
            <a:r>
              <a:rPr lang="en-US" b="1" dirty="0" err="1" smtClean="0"/>
              <a:t>Utilidad</a:t>
            </a:r>
            <a:endParaRPr lang="en-US" b="1" dirty="0"/>
          </a:p>
        </p:txBody>
      </p:sp>
      <p:sp>
        <p:nvSpPr>
          <p:cNvPr id="3" name="Content Placeholder 2"/>
          <p:cNvSpPr>
            <a:spLocks noGrp="1"/>
          </p:cNvSpPr>
          <p:nvPr>
            <p:ph sz="quarter" idx="1"/>
          </p:nvPr>
        </p:nvSpPr>
        <p:spPr>
          <a:xfrm>
            <a:off x="457200" y="1066800"/>
            <a:ext cx="8229600" cy="1752600"/>
          </a:xfrm>
          <a:solidFill>
            <a:schemeClr val="accent5">
              <a:lumMod val="20000"/>
              <a:lumOff val="80000"/>
            </a:schemeClr>
          </a:solidFill>
        </p:spPr>
        <p:txBody>
          <a:bodyPr>
            <a:normAutofit/>
          </a:bodyPr>
          <a:lstStyle/>
          <a:p>
            <a:pPr fontAlgn="base"/>
            <a:r>
              <a:rPr lang="es-ES" sz="2000" dirty="0" smtClean="0"/>
              <a:t>Es visto como la cúspide más alta del conocimiento científico, el cual representa todo el desarrollo profesional del </a:t>
            </a:r>
            <a:r>
              <a:rPr lang="es-ES" sz="2000" dirty="0" err="1" smtClean="0"/>
              <a:t>tesista</a:t>
            </a:r>
            <a:r>
              <a:rPr lang="es-ES" sz="2000" dirty="0" smtClean="0"/>
              <a:t>. Se considera que este ha llegado a un nivel de instrucción tal que le impulsa a crear conocimiento y no a estudiarlo. Es una especia de escala educacional que llega a su punto final en los estudios doctorales.</a:t>
            </a:r>
          </a:p>
        </p:txBody>
      </p:sp>
      <p:sp>
        <p:nvSpPr>
          <p:cNvPr id="4" name="Content Placeholder 2"/>
          <p:cNvSpPr txBox="1">
            <a:spLocks/>
          </p:cNvSpPr>
          <p:nvPr/>
        </p:nvSpPr>
        <p:spPr>
          <a:xfrm>
            <a:off x="457200" y="2971800"/>
            <a:ext cx="5943600" cy="3581400"/>
          </a:xfrm>
          <a:prstGeom prst="rect">
            <a:avLst/>
          </a:prstGeom>
          <a:solidFill>
            <a:schemeClr val="accent3">
              <a:lumMod val="60000"/>
              <a:lumOff val="40000"/>
            </a:schemeClr>
          </a:solidFill>
        </p:spPr>
        <p:txBody>
          <a:bodyPr vert="horz">
            <a:normAutofit fontScale="92500" lnSpcReduction="20000"/>
          </a:bodyPr>
          <a:lstStyle/>
          <a:p>
            <a:pPr marL="274320" marR="0" lvl="0" indent="-274320" algn="l" defTabSz="914400" rtl="0" eaLnBrk="1" fontAlgn="base" latinLnBrk="0" hangingPunct="1">
              <a:lnSpc>
                <a:spcPct val="100000"/>
              </a:lnSpc>
              <a:spcBef>
                <a:spcPts val="600"/>
              </a:spcBef>
              <a:spcAft>
                <a:spcPts val="0"/>
              </a:spcAft>
              <a:buClr>
                <a:schemeClr val="accent1"/>
              </a:buClr>
              <a:buSzPct val="76000"/>
              <a:buFont typeface="Wingdings 3"/>
              <a:buChar char=""/>
              <a:tabLst/>
              <a:defRPr/>
            </a:pPr>
            <a:r>
              <a:rPr kumimoji="0" lang="es-ES" sz="2600" b="0" i="0" u="none" strike="noStrike" kern="1200" cap="none" spc="0" normalizeH="0" baseline="0" noProof="0" dirty="0" smtClean="0">
                <a:ln>
                  <a:noFill/>
                </a:ln>
                <a:solidFill>
                  <a:schemeClr val="tx1"/>
                </a:solidFill>
                <a:effectLst/>
                <a:uLnTx/>
                <a:uFillTx/>
                <a:latin typeface="+mn-lt"/>
                <a:ea typeface="+mn-ea"/>
                <a:cs typeface="+mn-cs"/>
              </a:rPr>
              <a:t>A nivel de </a:t>
            </a:r>
            <a:r>
              <a:rPr kumimoji="0" lang="es-ES" sz="2600" b="1" i="0" u="none" strike="noStrike" kern="1200" cap="none" spc="0" normalizeH="0" baseline="0" noProof="0" dirty="0" smtClean="0">
                <a:ln>
                  <a:noFill/>
                </a:ln>
                <a:solidFill>
                  <a:schemeClr val="tx1"/>
                </a:solidFill>
                <a:effectLst/>
                <a:uLnTx/>
                <a:uFillTx/>
                <a:latin typeface="+mn-lt"/>
                <a:ea typeface="+mn-ea"/>
                <a:cs typeface="+mn-cs"/>
              </a:rPr>
              <a:t>pregrado, </a:t>
            </a:r>
            <a:r>
              <a:rPr kumimoji="0" lang="es-ES" sz="2600" b="0" i="0" u="none" strike="noStrike" kern="1200" cap="none" spc="0" normalizeH="0" baseline="0" noProof="0" dirty="0" smtClean="0">
                <a:ln>
                  <a:noFill/>
                </a:ln>
                <a:solidFill>
                  <a:schemeClr val="tx1"/>
                </a:solidFill>
                <a:effectLst/>
                <a:uLnTx/>
                <a:uFillTx/>
                <a:latin typeface="+mn-lt"/>
                <a:ea typeface="+mn-ea"/>
                <a:cs typeface="+mn-cs"/>
              </a:rPr>
              <a:t>un alumno </a:t>
            </a:r>
            <a:r>
              <a:rPr kumimoji="0" lang="es-ES" sz="2600" b="1" i="0" u="none" strike="noStrike" kern="1200" cap="none" spc="0" normalizeH="0" baseline="0" noProof="0" dirty="0" smtClean="0">
                <a:ln>
                  <a:noFill/>
                </a:ln>
                <a:solidFill>
                  <a:schemeClr val="tx1"/>
                </a:solidFill>
                <a:effectLst/>
                <a:uLnTx/>
                <a:uFillTx/>
                <a:latin typeface="+mn-lt"/>
                <a:ea typeface="+mn-ea"/>
                <a:cs typeface="+mn-cs"/>
              </a:rPr>
              <a:t>aprende</a:t>
            </a:r>
            <a:r>
              <a:rPr kumimoji="0" lang="es-ES" sz="2600" b="0" i="0" u="none" strike="noStrike" kern="1200" cap="none" spc="0" normalizeH="0" baseline="0" noProof="0" dirty="0" smtClean="0">
                <a:ln>
                  <a:noFill/>
                </a:ln>
                <a:solidFill>
                  <a:schemeClr val="tx1"/>
                </a:solidFill>
                <a:effectLst/>
                <a:uLnTx/>
                <a:uFillTx/>
                <a:latin typeface="+mn-lt"/>
                <a:ea typeface="+mn-ea"/>
                <a:cs typeface="+mn-cs"/>
              </a:rPr>
              <a:t> los </a:t>
            </a:r>
            <a:r>
              <a:rPr kumimoji="0" lang="es-ES" sz="2600" b="1" i="0" u="none" strike="noStrike" kern="1200" cap="none" spc="0" normalizeH="0" baseline="0" noProof="0" dirty="0" smtClean="0">
                <a:ln>
                  <a:noFill/>
                </a:ln>
                <a:solidFill>
                  <a:schemeClr val="tx1"/>
                </a:solidFill>
                <a:effectLst/>
                <a:uLnTx/>
                <a:uFillTx/>
                <a:latin typeface="+mn-lt"/>
                <a:ea typeface="+mn-ea"/>
                <a:cs typeface="+mn-cs"/>
              </a:rPr>
              <a:t>conocimientos más relevantes</a:t>
            </a:r>
            <a:r>
              <a:rPr kumimoji="0" lang="es-ES" sz="2600" b="0" i="0" u="none" strike="noStrike" kern="1200" cap="none" spc="0" normalizeH="0" baseline="0" noProof="0" dirty="0" smtClean="0">
                <a:ln>
                  <a:noFill/>
                </a:ln>
                <a:solidFill>
                  <a:schemeClr val="tx1"/>
                </a:solidFill>
                <a:effectLst/>
                <a:uLnTx/>
                <a:uFillTx/>
                <a:latin typeface="+mn-lt"/>
                <a:ea typeface="+mn-ea"/>
                <a:cs typeface="+mn-cs"/>
              </a:rPr>
              <a:t> y </a:t>
            </a:r>
            <a:r>
              <a:rPr kumimoji="0" lang="es-ES" sz="2600" b="1" i="0" u="none" strike="noStrike" kern="1200" cap="none" spc="0" normalizeH="0" baseline="0" noProof="0" dirty="0" smtClean="0">
                <a:ln>
                  <a:noFill/>
                </a:ln>
                <a:solidFill>
                  <a:schemeClr val="tx1"/>
                </a:solidFill>
                <a:effectLst/>
                <a:uLnTx/>
                <a:uFillTx/>
                <a:latin typeface="+mn-lt"/>
                <a:ea typeface="+mn-ea"/>
                <a:cs typeface="+mn-cs"/>
              </a:rPr>
              <a:t>generales </a:t>
            </a:r>
            <a:r>
              <a:rPr kumimoji="0" lang="es-ES" sz="2600" b="0" i="0" u="none" strike="noStrike" kern="1200" cap="none" spc="0" normalizeH="0" baseline="0" noProof="0" dirty="0" smtClean="0">
                <a:ln>
                  <a:noFill/>
                </a:ln>
                <a:solidFill>
                  <a:schemeClr val="tx1"/>
                </a:solidFill>
                <a:effectLst/>
                <a:uLnTx/>
                <a:uFillTx/>
                <a:latin typeface="+mn-lt"/>
                <a:ea typeface="+mn-ea"/>
                <a:cs typeface="+mn-cs"/>
              </a:rPr>
              <a:t>de un área de estudio, con el </a:t>
            </a:r>
            <a:r>
              <a:rPr kumimoji="0" lang="es-ES" sz="2600" b="1" i="0" u="none" strike="noStrike" kern="1200" cap="none" spc="0" normalizeH="0" baseline="0" noProof="0" dirty="0" smtClean="0">
                <a:ln>
                  <a:noFill/>
                </a:ln>
                <a:solidFill>
                  <a:srgbClr val="C00000"/>
                </a:solidFill>
                <a:effectLst/>
                <a:uLnTx/>
                <a:uFillTx/>
                <a:latin typeface="+mn-lt"/>
                <a:ea typeface="+mn-ea"/>
                <a:cs typeface="+mn-cs"/>
              </a:rPr>
              <a:t>posgrado</a:t>
            </a:r>
            <a:r>
              <a:rPr kumimoji="0" lang="es-E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s-ES" sz="2600" b="1" i="0" u="none" strike="noStrike" kern="1200" cap="none" spc="0" normalizeH="0" baseline="0" noProof="0" dirty="0" smtClean="0">
                <a:ln>
                  <a:noFill/>
                </a:ln>
                <a:solidFill>
                  <a:srgbClr val="C00000"/>
                </a:solidFill>
                <a:effectLst/>
                <a:uLnTx/>
                <a:uFillTx/>
                <a:latin typeface="+mn-lt"/>
                <a:ea typeface="+mn-ea"/>
                <a:cs typeface="+mn-cs"/>
              </a:rPr>
              <a:t>profundiza</a:t>
            </a:r>
            <a:r>
              <a:rPr kumimoji="0" lang="es-ES" sz="2600" b="0" i="0" u="none" strike="noStrike" kern="1200" cap="none" spc="0" normalizeH="0" baseline="0" noProof="0" dirty="0" smtClean="0">
                <a:ln>
                  <a:noFill/>
                </a:ln>
                <a:solidFill>
                  <a:schemeClr val="tx1"/>
                </a:solidFill>
                <a:effectLst/>
                <a:uLnTx/>
                <a:uFillTx/>
                <a:latin typeface="+mn-lt"/>
                <a:ea typeface="+mn-ea"/>
                <a:cs typeface="+mn-cs"/>
              </a:rPr>
              <a:t> en determinadas temáticas. Finalmente, a nivel del </a:t>
            </a:r>
            <a:r>
              <a:rPr kumimoji="0" lang="es-ES" sz="2600" b="1" i="0" u="none" strike="noStrike" kern="1200" cap="none" spc="0" normalizeH="0" baseline="0" noProof="0" dirty="0" smtClean="0">
                <a:ln>
                  <a:noFill/>
                </a:ln>
                <a:solidFill>
                  <a:srgbClr val="002060"/>
                </a:solidFill>
                <a:effectLst/>
                <a:uLnTx/>
                <a:uFillTx/>
                <a:latin typeface="+mn-lt"/>
                <a:ea typeface="+mn-ea"/>
                <a:cs typeface="+mn-cs"/>
              </a:rPr>
              <a:t>doctorado</a:t>
            </a:r>
            <a:r>
              <a:rPr kumimoji="0" lang="es-ES" sz="2600" b="0" i="0" u="none" strike="noStrike" kern="1200" cap="none" spc="0" normalizeH="0" baseline="0" noProof="0" dirty="0" smtClean="0">
                <a:ln>
                  <a:noFill/>
                </a:ln>
                <a:solidFill>
                  <a:schemeClr val="tx1"/>
                </a:solidFill>
                <a:effectLst/>
                <a:uLnTx/>
                <a:uFillTx/>
                <a:latin typeface="+mn-lt"/>
                <a:ea typeface="+mn-ea"/>
                <a:cs typeface="+mn-cs"/>
              </a:rPr>
              <a:t> es capaz de </a:t>
            </a:r>
            <a:r>
              <a:rPr kumimoji="0" lang="es-ES" sz="2600" b="1" i="0" u="none" strike="noStrike" kern="1200" cap="none" spc="0" normalizeH="0" baseline="0" noProof="0" dirty="0" smtClean="0">
                <a:ln>
                  <a:noFill/>
                </a:ln>
                <a:solidFill>
                  <a:srgbClr val="002060"/>
                </a:solidFill>
                <a:effectLst/>
                <a:uLnTx/>
                <a:uFillTx/>
                <a:latin typeface="+mn-lt"/>
                <a:ea typeface="+mn-ea"/>
                <a:cs typeface="+mn-cs"/>
              </a:rPr>
              <a:t>postular</a:t>
            </a:r>
            <a:r>
              <a:rPr kumimoji="0" lang="es-ES" sz="2600" b="0" i="0" u="none" strike="noStrike" kern="1200" cap="none" spc="0" normalizeH="0" baseline="0" noProof="0" dirty="0" smtClean="0">
                <a:ln>
                  <a:noFill/>
                </a:ln>
                <a:solidFill>
                  <a:schemeClr val="tx1"/>
                </a:solidFill>
                <a:effectLst/>
                <a:uLnTx/>
                <a:uFillTx/>
                <a:latin typeface="+mn-lt"/>
                <a:ea typeface="+mn-ea"/>
                <a:cs typeface="+mn-cs"/>
              </a:rPr>
              <a:t> sus propias ideas que sirven para innovar en su área profesional. Este nivel de desarrollo se convierte en nueva teoría o modelo para prácticas que impulsan el saber científico y académico.</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34818" name="Picture 2" descr="Related image"/>
          <p:cNvPicPr>
            <a:picLocks noChangeAspect="1" noChangeArrowheads="1" noCrop="1"/>
          </p:cNvPicPr>
          <p:nvPr/>
        </p:nvPicPr>
        <p:blipFill>
          <a:blip r:embed="rId2" cstate="print"/>
          <a:srcRect/>
          <a:stretch>
            <a:fillRect/>
          </a:stretch>
        </p:blipFill>
        <p:spPr bwMode="auto">
          <a:xfrm>
            <a:off x="5994400" y="3581400"/>
            <a:ext cx="3149600" cy="2362200"/>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219200"/>
            <a:ext cx="8229600" cy="533400"/>
          </a:xfrm>
        </p:spPr>
        <p:txBody>
          <a:bodyPr/>
          <a:lstStyle/>
          <a:p>
            <a:r>
              <a:rPr lang="es-PE" b="1" dirty="0" smtClean="0">
                <a:solidFill>
                  <a:srgbClr val="002060"/>
                </a:solidFill>
              </a:rPr>
              <a:t>Glosario</a:t>
            </a:r>
            <a:endParaRPr lang="es-PE" b="1" dirty="0">
              <a:solidFill>
                <a:srgbClr val="002060"/>
              </a:solidFill>
            </a:endParaRPr>
          </a:p>
        </p:txBody>
      </p:sp>
      <p:sp>
        <p:nvSpPr>
          <p:cNvPr id="4" name="Title 1"/>
          <p:cNvSpPr>
            <a:spLocks noGrp="1"/>
          </p:cNvSpPr>
          <p:nvPr>
            <p:ph type="title"/>
          </p:nvPr>
        </p:nvSpPr>
        <p:spPr>
          <a:xfrm>
            <a:off x="457200" y="381000"/>
            <a:ext cx="8382000" cy="762000"/>
          </a:xfrm>
          <a:solidFill>
            <a:srgbClr val="FFC9CA"/>
          </a:solidFill>
        </p:spPr>
        <p:txBody>
          <a:bodyPr>
            <a:noAutofit/>
          </a:bodyPr>
          <a:lstStyle/>
          <a:p>
            <a:r>
              <a:rPr lang="es-PE" sz="2800" b="1" dirty="0" smtClean="0"/>
              <a:t>3. Terminología </a:t>
            </a:r>
            <a:endParaRPr lang="en-US" sz="2800" b="1" dirty="0"/>
          </a:p>
        </p:txBody>
      </p:sp>
      <p:sp>
        <p:nvSpPr>
          <p:cNvPr id="5" name="Rectangle 4"/>
          <p:cNvSpPr/>
          <p:nvPr/>
        </p:nvSpPr>
        <p:spPr>
          <a:xfrm>
            <a:off x="762000" y="1752600"/>
            <a:ext cx="8077200" cy="646331"/>
          </a:xfrm>
          <a:prstGeom prst="rect">
            <a:avLst/>
          </a:prstGeom>
          <a:solidFill>
            <a:srgbClr val="FFFF00"/>
          </a:solidFill>
        </p:spPr>
        <p:txBody>
          <a:bodyPr wrap="square">
            <a:spAutoFit/>
          </a:bodyPr>
          <a:lstStyle/>
          <a:p>
            <a:r>
              <a:rPr lang="es-ES" dirty="0"/>
              <a:t>Catálogo alfabetizado de las palabras y expresiones de uno o varios textos que son difíciles de comprender, junto con su significado o algún comentario.</a:t>
            </a:r>
            <a:endParaRPr lang="en-US" dirty="0"/>
          </a:p>
        </p:txBody>
      </p:sp>
      <p:sp>
        <p:nvSpPr>
          <p:cNvPr id="6" name="Rectangle 5"/>
          <p:cNvSpPr/>
          <p:nvPr/>
        </p:nvSpPr>
        <p:spPr>
          <a:xfrm>
            <a:off x="685800" y="4114800"/>
            <a:ext cx="8077200" cy="2062103"/>
          </a:xfrm>
          <a:prstGeom prst="rect">
            <a:avLst/>
          </a:prstGeom>
          <a:solidFill>
            <a:schemeClr val="accent5">
              <a:lumMod val="20000"/>
              <a:lumOff val="80000"/>
            </a:schemeClr>
          </a:solidFill>
        </p:spPr>
        <p:txBody>
          <a:bodyPr wrap="square">
            <a:spAutoFit/>
          </a:bodyPr>
          <a:lstStyle/>
          <a:p>
            <a:r>
              <a:rPr lang="es-ES" sz="1600" dirty="0"/>
              <a:t>Un </a:t>
            </a:r>
            <a:r>
              <a:rPr lang="es-ES" sz="1600" b="1" dirty="0"/>
              <a:t>Glosario</a:t>
            </a:r>
            <a:r>
              <a:rPr lang="es-ES" sz="1600" dirty="0"/>
              <a:t> es una lista de palabras ubicada por lo general en la </a:t>
            </a:r>
            <a:r>
              <a:rPr lang="es-ES" sz="1600" b="1" dirty="0"/>
              <a:t>parte posterior de un libro</a:t>
            </a:r>
            <a:r>
              <a:rPr lang="es-ES" sz="1600" dirty="0"/>
              <a:t>, esta lista de palabras son por lo general, no son del todo comprensibles para el público que los lee. Un glosario es, un compendio de vocablos autóctonos de una región o técnicos de una especialidad, desglosados con su significado de una manera clara y </a:t>
            </a:r>
            <a:r>
              <a:rPr lang="es-ES" sz="1600" b="1" dirty="0"/>
              <a:t>concisa</a:t>
            </a:r>
            <a:r>
              <a:rPr lang="es-ES" sz="1600" dirty="0"/>
              <a:t>, la razón por las que se hacen es porque el contenido del libro no abarca todos los ángulos desde los que puede ser interpretado. Un glosario puede contener también, textos extras del propio autor, explicando con sus propias palabras lo que quiere decir en alguna parte del libro que tal vez no se dé a </a:t>
            </a:r>
            <a:r>
              <a:rPr lang="es-ES" sz="1600" b="1" dirty="0"/>
              <a:t>entender</a:t>
            </a:r>
            <a:r>
              <a:rPr lang="es-ES" sz="1600" dirty="0"/>
              <a:t> bien.</a:t>
            </a:r>
            <a:endParaRPr lang="en-US" sz="1600" dirty="0"/>
          </a:p>
        </p:txBody>
      </p:sp>
      <p:pic>
        <p:nvPicPr>
          <p:cNvPr id="33794" name="Picture 2" descr="Image result for glosario"/>
          <p:cNvPicPr>
            <a:picLocks noChangeAspect="1" noChangeArrowheads="1"/>
          </p:cNvPicPr>
          <p:nvPr/>
        </p:nvPicPr>
        <p:blipFill>
          <a:blip r:embed="rId2"/>
          <a:srcRect/>
          <a:stretch>
            <a:fillRect/>
          </a:stretch>
        </p:blipFill>
        <p:spPr bwMode="auto">
          <a:xfrm>
            <a:off x="3505200" y="2438400"/>
            <a:ext cx="1981200" cy="1532129"/>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457200" y="457200"/>
            <a:ext cx="8229600" cy="2862322"/>
          </a:xfrm>
          <a:prstGeom prst="rect">
            <a:avLst/>
          </a:prstGeom>
          <a:solidFill>
            <a:schemeClr val="accent2">
              <a:lumMod val="20000"/>
              <a:lumOff val="80000"/>
            </a:schemeClr>
          </a:solidFill>
        </p:spPr>
        <p:txBody>
          <a:bodyPr wrap="square">
            <a:spAutoFit/>
          </a:bodyPr>
          <a:lstStyle/>
          <a:p>
            <a:r>
              <a:rPr lang="es-ES" dirty="0"/>
              <a:t>Un </a:t>
            </a:r>
            <a:r>
              <a:rPr lang="es-ES" b="1" dirty="0"/>
              <a:t>glosario</a:t>
            </a:r>
            <a:r>
              <a:rPr lang="es-ES" dirty="0"/>
              <a:t> es una recopilación de definiciones o explicaciones de palabras que versan sobre un mismo tema o disciplina, ordenada de forma alfabética. Es común que se los incluya como anexo al final de libros, investigaciones, tesis o enciclopedias, presentando todos aquellos términos más importantes, poco conocidos, de difícil interpretación o que no sean comúnmente utilizados en el contexto en que aparecen. De esta forma, un glosario no es lo mismo que un diccionario, aunque en ambos se encuentran palabras de significado quizás desconocido y tienen la característica de dar conceptos, tienen una ligera diferencia: en el glosario sólo podemos encontrar términos propios de un campo o de un libro específico; mientras que en el diccionario podemos encontrar cualquier término.</a:t>
            </a:r>
            <a:endParaRPr lang="en-US" dirty="0"/>
          </a:p>
        </p:txBody>
      </p:sp>
      <p:pic>
        <p:nvPicPr>
          <p:cNvPr id="32770" name="Picture 2" descr="Image result for glosario"/>
          <p:cNvPicPr>
            <a:picLocks noChangeAspect="1" noChangeArrowheads="1"/>
          </p:cNvPicPr>
          <p:nvPr/>
        </p:nvPicPr>
        <p:blipFill>
          <a:blip r:embed="rId2"/>
          <a:srcRect/>
          <a:stretch>
            <a:fillRect/>
          </a:stretch>
        </p:blipFill>
        <p:spPr bwMode="auto">
          <a:xfrm>
            <a:off x="2209800" y="3382090"/>
            <a:ext cx="3886200" cy="303807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381000"/>
            <a:ext cx="8077200" cy="769441"/>
          </a:xfrm>
          <a:prstGeom prst="rect">
            <a:avLst/>
          </a:prstGeom>
          <a:solidFill>
            <a:srgbClr val="FFB7B7"/>
          </a:solidFill>
        </p:spPr>
        <p:txBody>
          <a:bodyPr wrap="square">
            <a:spAutoFit/>
          </a:bodyPr>
          <a:lstStyle/>
          <a:p>
            <a:pPr algn="ctr"/>
            <a:r>
              <a:rPr lang="es-ES" sz="2000" dirty="0" smtClean="0"/>
              <a:t>La </a:t>
            </a:r>
            <a:r>
              <a:rPr lang="es-ES" sz="2400" b="1" dirty="0" smtClean="0"/>
              <a:t>metodología</a:t>
            </a:r>
            <a:r>
              <a:rPr lang="es-ES" sz="2400" dirty="0" smtClean="0"/>
              <a:t> </a:t>
            </a:r>
            <a:r>
              <a:rPr lang="es-ES" sz="2000" dirty="0" smtClean="0"/>
              <a:t>está enfocada en la dirección de determinado proceso de manera eficiente y eficaz para alcanzar resultados deseados </a:t>
            </a:r>
            <a:endParaRPr lang="en-US" sz="2000" dirty="0"/>
          </a:p>
        </p:txBody>
      </p:sp>
      <p:pic>
        <p:nvPicPr>
          <p:cNvPr id="124930" name="Picture 2" descr="Resultado de imagen de metodologia&quot;"/>
          <p:cNvPicPr>
            <a:picLocks noChangeAspect="1" noChangeArrowheads="1"/>
          </p:cNvPicPr>
          <p:nvPr/>
        </p:nvPicPr>
        <p:blipFill>
          <a:blip r:embed="rId2"/>
          <a:srcRect/>
          <a:stretch>
            <a:fillRect/>
          </a:stretch>
        </p:blipFill>
        <p:spPr bwMode="auto">
          <a:xfrm>
            <a:off x="152400" y="1905000"/>
            <a:ext cx="4419600" cy="3886200"/>
          </a:xfrm>
          <a:prstGeom prst="rect">
            <a:avLst/>
          </a:prstGeom>
          <a:noFill/>
        </p:spPr>
      </p:pic>
      <p:pic>
        <p:nvPicPr>
          <p:cNvPr id="124932" name="Picture 4" descr="https://slideplayer.es/slide/12521478/75/images/2/Metodolog%C3%ADa+%2F+Medicina+Basada+en+la+Evidencia.jpg"/>
          <p:cNvPicPr>
            <a:picLocks noChangeAspect="1" noChangeArrowheads="1"/>
          </p:cNvPicPr>
          <p:nvPr/>
        </p:nvPicPr>
        <p:blipFill>
          <a:blip r:embed="rId3"/>
          <a:srcRect/>
          <a:stretch>
            <a:fillRect/>
          </a:stretch>
        </p:blipFill>
        <p:spPr bwMode="auto">
          <a:xfrm>
            <a:off x="4648200" y="2209800"/>
            <a:ext cx="4495800" cy="3429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24930"/>
                                        </p:tgtEl>
                                        <p:attrNameLst>
                                          <p:attrName>style.visibility</p:attrName>
                                        </p:attrNameLst>
                                      </p:cBhvr>
                                      <p:to>
                                        <p:strVal val="visible"/>
                                      </p:to>
                                    </p:set>
                                    <p:animEffect transition="in" filter="blinds(horizontal)">
                                      <p:cBhvr>
                                        <p:cTn id="13" dur="500"/>
                                        <p:tgtEl>
                                          <p:spTgt spid="124930"/>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24932"/>
                                        </p:tgtEl>
                                        <p:attrNameLst>
                                          <p:attrName>style.visibility</p:attrName>
                                        </p:attrNameLst>
                                      </p:cBhvr>
                                      <p:to>
                                        <p:strVal val="visible"/>
                                      </p:to>
                                    </p:set>
                                    <p:animEffect transition="in" filter="blinds(horizontal)">
                                      <p:cBhvr>
                                        <p:cTn id="18" dur="500"/>
                                        <p:tgtEl>
                                          <p:spTgt spid="1249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143000"/>
            <a:ext cx="8229600" cy="533400"/>
          </a:xfrm>
        </p:spPr>
        <p:txBody>
          <a:bodyPr/>
          <a:lstStyle/>
          <a:p>
            <a:r>
              <a:rPr lang="en-US" b="1" dirty="0" smtClean="0">
                <a:solidFill>
                  <a:srgbClr val="002060"/>
                </a:solidFill>
              </a:rPr>
              <a:t>Como </a:t>
            </a:r>
            <a:r>
              <a:rPr lang="en-US" b="1" dirty="0" err="1" smtClean="0">
                <a:solidFill>
                  <a:srgbClr val="002060"/>
                </a:solidFill>
              </a:rPr>
              <a:t>evitarlo</a:t>
            </a:r>
            <a:endParaRPr lang="en-US" b="1" dirty="0">
              <a:solidFill>
                <a:srgbClr val="002060"/>
              </a:solidFill>
            </a:endParaRPr>
          </a:p>
        </p:txBody>
      </p:sp>
      <p:sp>
        <p:nvSpPr>
          <p:cNvPr id="4" name="Title 1"/>
          <p:cNvSpPr>
            <a:spLocks noGrp="1"/>
          </p:cNvSpPr>
          <p:nvPr>
            <p:ph type="title"/>
          </p:nvPr>
        </p:nvSpPr>
        <p:spPr>
          <a:xfrm>
            <a:off x="457200" y="304800"/>
            <a:ext cx="8229600" cy="609600"/>
          </a:xfrm>
          <a:solidFill>
            <a:srgbClr val="FFC9CA"/>
          </a:solidFill>
        </p:spPr>
        <p:txBody>
          <a:bodyPr>
            <a:noAutofit/>
          </a:bodyPr>
          <a:lstStyle/>
          <a:p>
            <a:r>
              <a:rPr lang="es-PE" sz="2800" b="1" dirty="0" smtClean="0"/>
              <a:t>4. Plagio</a:t>
            </a:r>
            <a:endParaRPr lang="en-US" sz="2800" b="1" dirty="0"/>
          </a:p>
        </p:txBody>
      </p:sp>
      <p:pic>
        <p:nvPicPr>
          <p:cNvPr id="31747" name="Picture 3" descr="Image result for plagio"/>
          <p:cNvPicPr>
            <a:picLocks noChangeAspect="1" noChangeArrowheads="1"/>
          </p:cNvPicPr>
          <p:nvPr/>
        </p:nvPicPr>
        <p:blipFill>
          <a:blip r:embed="rId2"/>
          <a:srcRect/>
          <a:stretch>
            <a:fillRect/>
          </a:stretch>
        </p:blipFill>
        <p:spPr bwMode="auto">
          <a:xfrm>
            <a:off x="3352800" y="1676400"/>
            <a:ext cx="4286250" cy="2286000"/>
          </a:xfrm>
          <a:prstGeom prst="rect">
            <a:avLst/>
          </a:prstGeom>
          <a:noFill/>
        </p:spPr>
      </p:pic>
      <p:sp>
        <p:nvSpPr>
          <p:cNvPr id="7" name="Rectangle 6"/>
          <p:cNvSpPr/>
          <p:nvPr/>
        </p:nvSpPr>
        <p:spPr>
          <a:xfrm>
            <a:off x="762000" y="4343400"/>
            <a:ext cx="7924800" cy="1477328"/>
          </a:xfrm>
          <a:prstGeom prst="rect">
            <a:avLst/>
          </a:prstGeom>
          <a:solidFill>
            <a:srgbClr val="002060"/>
          </a:solidFill>
        </p:spPr>
        <p:txBody>
          <a:bodyPr wrap="square">
            <a:spAutoFit/>
          </a:bodyPr>
          <a:lstStyle/>
          <a:p>
            <a:pPr marL="342900" indent="-342900">
              <a:buAutoNum type="arabicParenR"/>
            </a:pPr>
            <a:r>
              <a:rPr lang="es-ES" dirty="0" smtClean="0">
                <a:solidFill>
                  <a:schemeClr val="bg1"/>
                </a:solidFill>
              </a:rPr>
              <a:t>Tomar </a:t>
            </a:r>
            <a:r>
              <a:rPr lang="es-ES" dirty="0">
                <a:solidFill>
                  <a:schemeClr val="bg1"/>
                </a:solidFill>
              </a:rPr>
              <a:t>siempre los datos de la fuente de la que se obtiene la información</a:t>
            </a:r>
            <a:r>
              <a:rPr lang="es-ES" dirty="0" smtClean="0">
                <a:solidFill>
                  <a:schemeClr val="bg1"/>
                </a:solidFill>
              </a:rPr>
              <a:t>.</a:t>
            </a:r>
          </a:p>
          <a:p>
            <a:pPr marL="342900" indent="-342900">
              <a:buAutoNum type="arabicParenR"/>
            </a:pPr>
            <a:r>
              <a:rPr lang="es-ES" dirty="0" smtClean="0">
                <a:solidFill>
                  <a:schemeClr val="bg1"/>
                </a:solidFill>
              </a:rPr>
              <a:t>Citar </a:t>
            </a:r>
            <a:r>
              <a:rPr lang="es-ES" dirty="0">
                <a:solidFill>
                  <a:schemeClr val="bg1"/>
                </a:solidFill>
              </a:rPr>
              <a:t>la frase o el párrafo directamente del original y acreditar la autoridad y fuente mediante una cita o referencia bibliográfica</a:t>
            </a:r>
            <a:r>
              <a:rPr lang="es-ES" dirty="0" smtClean="0">
                <a:solidFill>
                  <a:schemeClr val="bg1"/>
                </a:solidFill>
              </a:rPr>
              <a:t>.</a:t>
            </a:r>
          </a:p>
          <a:p>
            <a:pPr marL="342900" indent="-342900">
              <a:buAutoNum type="arabicParenR"/>
            </a:pPr>
            <a:r>
              <a:rPr lang="es-ES" dirty="0">
                <a:solidFill>
                  <a:schemeClr val="bg1"/>
                </a:solidFill>
              </a:rPr>
              <a:t>Parafrasear las palabras originales del autor y acreditar la autoridad mediante una cita o referencia bibliográfica.</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 y="685800"/>
            <a:ext cx="7924800" cy="369332"/>
          </a:xfrm>
          <a:prstGeom prst="rect">
            <a:avLst/>
          </a:prstGeom>
          <a:solidFill>
            <a:srgbClr val="002060"/>
          </a:solidFill>
        </p:spPr>
        <p:txBody>
          <a:bodyPr wrap="square">
            <a:spAutoFit/>
          </a:bodyPr>
          <a:lstStyle/>
          <a:p>
            <a:pPr marL="342900" indent="-342900">
              <a:buAutoNum type="arabicParenR"/>
            </a:pPr>
            <a:r>
              <a:rPr lang="es-ES" dirty="0" smtClean="0">
                <a:solidFill>
                  <a:schemeClr val="bg1"/>
                </a:solidFill>
              </a:rPr>
              <a:t>Tomar </a:t>
            </a:r>
            <a:r>
              <a:rPr lang="es-ES" dirty="0">
                <a:solidFill>
                  <a:schemeClr val="bg1"/>
                </a:solidFill>
              </a:rPr>
              <a:t>siempre los datos de la fuente de la que se obtiene la información</a:t>
            </a:r>
            <a:r>
              <a:rPr lang="es-ES" dirty="0" smtClean="0">
                <a:solidFill>
                  <a:schemeClr val="bg1"/>
                </a:solidFill>
              </a:rPr>
              <a:t>.</a:t>
            </a:r>
          </a:p>
        </p:txBody>
      </p:sp>
      <p:sp>
        <p:nvSpPr>
          <p:cNvPr id="8" name="Rectangle 7"/>
          <p:cNvSpPr/>
          <p:nvPr/>
        </p:nvSpPr>
        <p:spPr>
          <a:xfrm>
            <a:off x="2819400" y="1219200"/>
            <a:ext cx="3733800" cy="1754326"/>
          </a:xfrm>
          <a:prstGeom prst="rect">
            <a:avLst/>
          </a:prstGeom>
          <a:solidFill>
            <a:schemeClr val="accent4">
              <a:lumMod val="40000"/>
              <a:lumOff val="60000"/>
            </a:schemeClr>
          </a:solidFill>
        </p:spPr>
        <p:txBody>
          <a:bodyPr wrap="square">
            <a:spAutoFit/>
          </a:bodyPr>
          <a:lstStyle/>
          <a:p>
            <a:pPr algn="ctr"/>
            <a:r>
              <a:rPr lang="es-ES" dirty="0"/>
              <a:t>El plagio se debe muchas veces a una mala organización de la bibliografía que hemos recogido para un trabajo; siempre debemos tomar los datos de la fuente de manera clara y con cuidado de transcribirlos bien.</a:t>
            </a:r>
            <a:endParaRPr lang="en-US" dirty="0"/>
          </a:p>
        </p:txBody>
      </p:sp>
      <p:sp>
        <p:nvSpPr>
          <p:cNvPr id="31748" name="Rectangle 4"/>
          <p:cNvSpPr>
            <a:spLocks noChangeArrowheads="1"/>
          </p:cNvSpPr>
          <p:nvPr/>
        </p:nvSpPr>
        <p:spPr bwMode="auto">
          <a:xfrm>
            <a:off x="1066800" y="3938587"/>
            <a:ext cx="7239000" cy="2462213"/>
          </a:xfrm>
          <a:prstGeom prst="rect">
            <a:avLst/>
          </a:prstGeom>
          <a:solidFill>
            <a:srgbClr val="D8BEEC"/>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D4D4D"/>
                </a:solidFill>
                <a:effectLst/>
                <a:latin typeface="Arial" pitchFamily="34" charset="0"/>
                <a:cs typeface="Arial" pitchFamily="34" charset="0"/>
              </a:rPr>
              <a:t>Se </a:t>
            </a:r>
            <a:r>
              <a:rPr kumimoji="0" lang="en-US" sz="1400" b="1" i="0" u="none" strike="noStrike" cap="none" normalizeH="0" baseline="0" dirty="0" err="1" smtClean="0">
                <a:ln>
                  <a:noFill/>
                </a:ln>
                <a:solidFill>
                  <a:srgbClr val="4D4D4D"/>
                </a:solidFill>
                <a:effectLst/>
                <a:latin typeface="Arial" pitchFamily="34" charset="0"/>
                <a:cs typeface="Arial" pitchFamily="34" charset="0"/>
              </a:rPr>
              <a:t>trata</a:t>
            </a:r>
            <a:r>
              <a:rPr kumimoji="0" lang="en-US" sz="1400" b="1" i="0" u="none" strike="noStrike" cap="none" normalizeH="0" baseline="0" dirty="0" smtClean="0">
                <a:ln>
                  <a:noFill/>
                </a:ln>
                <a:solidFill>
                  <a:srgbClr val="4D4D4D"/>
                </a:solidFill>
                <a:effectLst/>
                <a:latin typeface="Arial" pitchFamily="34" charset="0"/>
                <a:cs typeface="Arial" pitchFamily="34" charset="0"/>
              </a:rPr>
              <a:t> de </a:t>
            </a:r>
            <a:r>
              <a:rPr kumimoji="0" lang="en-US" sz="1400" b="1" i="0" u="none" strike="noStrike" cap="none" normalizeH="0" baseline="0" dirty="0" err="1" smtClean="0">
                <a:ln>
                  <a:noFill/>
                </a:ln>
                <a:solidFill>
                  <a:srgbClr val="4D4D4D"/>
                </a:solidFill>
                <a:effectLst/>
                <a:latin typeface="Arial" pitchFamily="34" charset="0"/>
                <a:cs typeface="Arial" pitchFamily="34" charset="0"/>
              </a:rPr>
              <a:t>utilizar</a:t>
            </a:r>
            <a:r>
              <a:rPr kumimoji="0" lang="en-US" sz="1400" b="1" i="0" u="none" strike="noStrike" cap="none" normalizeH="0" baseline="0" dirty="0" smtClean="0">
                <a:ln>
                  <a:noFill/>
                </a:ln>
                <a:solidFill>
                  <a:srgbClr val="4D4D4D"/>
                </a:solidFill>
                <a:effectLst/>
                <a:latin typeface="Arial" pitchFamily="34" charset="0"/>
                <a:cs typeface="Arial" pitchFamily="34" charset="0"/>
              </a:rPr>
              <a:t> </a:t>
            </a:r>
            <a:r>
              <a:rPr kumimoji="0" lang="en-US" sz="1400" b="1" i="0" u="none" strike="noStrike" cap="none" normalizeH="0" baseline="0" dirty="0" err="1" smtClean="0">
                <a:ln>
                  <a:noFill/>
                </a:ln>
                <a:solidFill>
                  <a:srgbClr val="4D4D4D"/>
                </a:solidFill>
                <a:effectLst/>
                <a:latin typeface="Arial" pitchFamily="34" charset="0"/>
                <a:cs typeface="Arial" pitchFamily="34" charset="0"/>
              </a:rPr>
              <a:t>las</a:t>
            </a:r>
            <a:r>
              <a:rPr kumimoji="0" lang="en-US" sz="1400" b="1" i="0" u="none" strike="noStrike" cap="none" normalizeH="0" baseline="0" dirty="0" smtClean="0">
                <a:ln>
                  <a:noFill/>
                </a:ln>
                <a:solidFill>
                  <a:srgbClr val="4D4D4D"/>
                </a:solidFill>
                <a:effectLst/>
                <a:latin typeface="Arial" pitchFamily="34" charset="0"/>
                <a:cs typeface="Arial" pitchFamily="34" charset="0"/>
              </a:rPr>
              <a:t> </a:t>
            </a:r>
            <a:r>
              <a:rPr kumimoji="0" lang="en-US" sz="1400" b="1" i="0" u="none" strike="noStrike" cap="none" normalizeH="0" baseline="0" dirty="0" err="1" smtClean="0">
                <a:ln>
                  <a:noFill/>
                </a:ln>
                <a:solidFill>
                  <a:srgbClr val="4D4D4D"/>
                </a:solidFill>
                <a:effectLst/>
                <a:latin typeface="Arial" pitchFamily="34" charset="0"/>
                <a:cs typeface="Arial" pitchFamily="34" charset="0"/>
              </a:rPr>
              <a:t>palabras</a:t>
            </a:r>
            <a:r>
              <a:rPr kumimoji="0" lang="en-US" sz="1400" b="1" i="0" u="none" strike="noStrike" cap="none" normalizeH="0" baseline="0" dirty="0" smtClean="0">
                <a:ln>
                  <a:noFill/>
                </a:ln>
                <a:solidFill>
                  <a:srgbClr val="4D4D4D"/>
                </a:solidFill>
                <a:effectLst/>
                <a:latin typeface="Arial" pitchFamily="34" charset="0"/>
                <a:cs typeface="Arial" pitchFamily="34" charset="0"/>
              </a:rPr>
              <a:t> del </a:t>
            </a:r>
            <a:r>
              <a:rPr kumimoji="0" lang="en-US" sz="1400" b="1" i="0" u="none" strike="noStrike" cap="none" normalizeH="0" baseline="0" dirty="0" err="1" smtClean="0">
                <a:ln>
                  <a:noFill/>
                </a:ln>
                <a:solidFill>
                  <a:srgbClr val="4D4D4D"/>
                </a:solidFill>
                <a:effectLst/>
                <a:latin typeface="Arial" pitchFamily="34" charset="0"/>
                <a:cs typeface="Arial" pitchFamily="34" charset="0"/>
              </a:rPr>
              <a:t>autor</a:t>
            </a:r>
            <a:r>
              <a:rPr kumimoji="0" lang="en-US" sz="1400" b="1" i="0" u="none" strike="noStrike" cap="none" normalizeH="0" baseline="0" dirty="0" smtClean="0">
                <a:ln>
                  <a:noFill/>
                </a:ln>
                <a:solidFill>
                  <a:srgbClr val="4D4D4D"/>
                </a:solidFill>
                <a:effectLst/>
                <a:latin typeface="Arial" pitchFamily="34" charset="0"/>
                <a:cs typeface="Arial" pitchFamily="34" charset="0"/>
              </a:rPr>
              <a:t>. </a:t>
            </a:r>
            <a:r>
              <a:rPr kumimoji="0" lang="en-US" sz="1400" b="1" i="0" u="none" strike="noStrike" cap="none" normalizeH="0" baseline="0" dirty="0" err="1" smtClean="0">
                <a:ln>
                  <a:noFill/>
                </a:ln>
                <a:solidFill>
                  <a:srgbClr val="4D4D4D"/>
                </a:solidFill>
                <a:effectLst/>
                <a:latin typeface="Arial" pitchFamily="34" charset="0"/>
                <a:cs typeface="Arial" pitchFamily="34" charset="0"/>
              </a:rPr>
              <a:t>Pero</a:t>
            </a:r>
            <a:r>
              <a:rPr kumimoji="0" lang="en-US" sz="1400" b="1" i="0" u="none" strike="noStrike" cap="none" normalizeH="0" baseline="0" dirty="0" smtClean="0">
                <a:ln>
                  <a:noFill/>
                </a:ln>
                <a:solidFill>
                  <a:srgbClr val="4D4D4D"/>
                </a:solidFill>
                <a:effectLst/>
                <a:latin typeface="Arial" pitchFamily="34" charset="0"/>
                <a:cs typeface="Arial" pitchFamily="34" charset="0"/>
              </a:rPr>
              <a:t> </a:t>
            </a:r>
            <a:r>
              <a:rPr kumimoji="0" lang="en-US" sz="1400" b="1" i="0" u="none" strike="noStrike" cap="none" normalizeH="0" baseline="0" dirty="0" err="1" smtClean="0">
                <a:ln>
                  <a:noFill/>
                </a:ln>
                <a:solidFill>
                  <a:srgbClr val="4D4D4D"/>
                </a:solidFill>
                <a:effectLst/>
                <a:latin typeface="Arial" pitchFamily="34" charset="0"/>
                <a:cs typeface="Arial" pitchFamily="34" charset="0"/>
              </a:rPr>
              <a:t>las</a:t>
            </a:r>
            <a:r>
              <a:rPr kumimoji="0" lang="en-US" sz="1400" b="1" i="0" u="none" strike="noStrike" cap="none" normalizeH="0" baseline="0" dirty="0" smtClean="0">
                <a:ln>
                  <a:noFill/>
                </a:ln>
                <a:solidFill>
                  <a:srgbClr val="4D4D4D"/>
                </a:solidFill>
                <a:effectLst/>
                <a:latin typeface="Arial" pitchFamily="34" charset="0"/>
                <a:cs typeface="Arial" pitchFamily="34" charset="0"/>
              </a:rPr>
              <a:t> </a:t>
            </a:r>
            <a:r>
              <a:rPr kumimoji="0" lang="en-US" sz="1400" b="1" i="0" u="none" strike="noStrike" cap="none" normalizeH="0" baseline="0" dirty="0" err="1" smtClean="0">
                <a:ln>
                  <a:noFill/>
                </a:ln>
                <a:solidFill>
                  <a:srgbClr val="4D4D4D"/>
                </a:solidFill>
                <a:effectLst/>
                <a:latin typeface="Arial" pitchFamily="34" charset="0"/>
                <a:cs typeface="Arial" pitchFamily="34" charset="0"/>
              </a:rPr>
              <a:t>citas</a:t>
            </a:r>
            <a:r>
              <a:rPr kumimoji="0" lang="en-US" sz="1400" b="1" i="0" u="none" strike="noStrike" cap="none" normalizeH="0" baseline="0" dirty="0" smtClean="0">
                <a:ln>
                  <a:noFill/>
                </a:ln>
                <a:solidFill>
                  <a:srgbClr val="4D4D4D"/>
                </a:solidFill>
                <a:effectLst/>
                <a:latin typeface="Arial" pitchFamily="34" charset="0"/>
                <a:cs typeface="Arial" pitchFamily="34" charset="0"/>
              </a:rPr>
              <a:t>: </a:t>
            </a:r>
            <a:r>
              <a:rPr kumimoji="0" lang="en-US" sz="800" b="0" i="0" u="none" strike="noStrike" cap="none" normalizeH="0" baseline="0" dirty="0" smtClean="0">
                <a:ln>
                  <a:noFill/>
                </a:ln>
                <a:solidFill>
                  <a:srgbClr val="4D4D4D"/>
                </a:solidFill>
                <a:effectLst/>
                <a:latin typeface="Arial" pitchFamily="34" charset="0"/>
                <a:cs typeface="Arial" pitchFamily="34" charset="0"/>
              </a:rPr>
              <a:t/>
            </a:r>
            <a:br>
              <a:rPr kumimoji="0" lang="en-US" sz="800" b="0" i="0" u="none" strike="noStrike" cap="none" normalizeH="0" baseline="0" dirty="0" smtClean="0">
                <a:ln>
                  <a:noFill/>
                </a:ln>
                <a:solidFill>
                  <a:srgbClr val="4D4D4D"/>
                </a:solidFill>
                <a:effectLst/>
                <a:latin typeface="Arial" pitchFamily="34" charset="0"/>
                <a:cs typeface="Arial" pitchFamily="34" charset="0"/>
              </a:rPr>
            </a:br>
            <a:endParaRPr kumimoji="0" lang="en-US" sz="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 </a:t>
            </a:r>
            <a:r>
              <a:rPr kumimoji="0" lang="en-US" sz="1600" b="0" i="0" u="none" strike="noStrike" cap="none" normalizeH="0" baseline="0" dirty="0" err="1" smtClean="0">
                <a:ln>
                  <a:noFill/>
                </a:ln>
                <a:solidFill>
                  <a:schemeClr val="tx1"/>
                </a:solidFill>
                <a:effectLst/>
                <a:latin typeface="Arial" pitchFamily="34" charset="0"/>
                <a:cs typeface="Arial" pitchFamily="34" charset="0"/>
              </a:rPr>
              <a:t>tienen</a:t>
            </a:r>
            <a:r>
              <a:rPr kumimoji="0" lang="en-US" sz="1600" b="0" i="0" u="none" strike="noStrike" cap="none" normalizeH="0" baseline="0" dirty="0" smtClean="0">
                <a:ln>
                  <a:noFill/>
                </a:ln>
                <a:solidFill>
                  <a:schemeClr val="tx1"/>
                </a:solidFill>
                <a:effectLst/>
                <a:latin typeface="Arial" pitchFamily="34" charset="0"/>
                <a:cs typeface="Arial" pitchFamily="34" charset="0"/>
              </a:rPr>
              <a:t> </a:t>
            </a:r>
            <a:r>
              <a:rPr kumimoji="0" lang="en-US" sz="1600" b="0" i="0" u="none" strike="noStrike" cap="none" normalizeH="0" baseline="0" dirty="0" err="1" smtClean="0">
                <a:ln>
                  <a:noFill/>
                </a:ln>
                <a:solidFill>
                  <a:schemeClr val="tx1"/>
                </a:solidFill>
                <a:effectLst/>
                <a:latin typeface="Arial" pitchFamily="34" charset="0"/>
                <a:cs typeface="Arial" pitchFamily="34" charset="0"/>
              </a:rPr>
              <a:t>que</a:t>
            </a:r>
            <a:r>
              <a:rPr kumimoji="0" lang="en-US" sz="1600" b="0" i="0" u="none" strike="noStrike" cap="none" normalizeH="0" baseline="0" dirty="0" smtClean="0">
                <a:ln>
                  <a:noFill/>
                </a:ln>
                <a:solidFill>
                  <a:schemeClr val="tx1"/>
                </a:solidFill>
                <a:effectLst/>
                <a:latin typeface="Arial" pitchFamily="34" charset="0"/>
                <a:cs typeface="Arial" pitchFamily="34" charset="0"/>
              </a:rPr>
              <a:t> </a:t>
            </a:r>
            <a:r>
              <a:rPr kumimoji="0" lang="en-US" sz="1600" b="0" i="0" u="none" strike="noStrike" cap="none" normalizeH="0" baseline="0" dirty="0" err="1" smtClean="0">
                <a:ln>
                  <a:noFill/>
                </a:ln>
                <a:solidFill>
                  <a:schemeClr val="tx1"/>
                </a:solidFill>
                <a:effectLst/>
                <a:latin typeface="Arial" pitchFamily="34" charset="0"/>
                <a:cs typeface="Arial" pitchFamily="34" charset="0"/>
              </a:rPr>
              <a:t>estar</a:t>
            </a:r>
            <a:r>
              <a:rPr kumimoji="0" lang="en-US" sz="1600" b="0" i="0" u="none" strike="noStrike" cap="none" normalizeH="0" baseline="0" dirty="0" smtClean="0">
                <a:ln>
                  <a:noFill/>
                </a:ln>
                <a:solidFill>
                  <a:schemeClr val="tx1"/>
                </a:solidFill>
                <a:effectLst/>
                <a:latin typeface="Arial" pitchFamily="34" charset="0"/>
                <a:cs typeface="Arial" pitchFamily="34" charset="0"/>
              </a:rPr>
              <a:t> </a:t>
            </a:r>
            <a:r>
              <a:rPr kumimoji="0" lang="en-US" sz="1600" b="0" i="0" u="none" strike="noStrike" cap="none" normalizeH="0" baseline="0" dirty="0" err="1" smtClean="0">
                <a:ln>
                  <a:noFill/>
                </a:ln>
                <a:solidFill>
                  <a:schemeClr val="tx1"/>
                </a:solidFill>
                <a:effectLst/>
                <a:latin typeface="Arial" pitchFamily="34" charset="0"/>
                <a:cs typeface="Arial" pitchFamily="34" charset="0"/>
              </a:rPr>
              <a:t>justificadas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 de </a:t>
            </a:r>
            <a:r>
              <a:rPr kumimoji="0" lang="en-US" sz="1600" b="0" i="0" u="none" strike="noStrike" cap="none" normalizeH="0" baseline="0" dirty="0" err="1" smtClean="0">
                <a:ln>
                  <a:noFill/>
                </a:ln>
                <a:solidFill>
                  <a:schemeClr val="tx1"/>
                </a:solidFill>
                <a:effectLst/>
                <a:latin typeface="Arial" pitchFamily="34" charset="0"/>
                <a:cs typeface="Arial" pitchFamily="34" charset="0"/>
              </a:rPr>
              <a:t>una</a:t>
            </a:r>
            <a:r>
              <a:rPr kumimoji="0" lang="en-US" sz="1600" b="0" i="0" u="none" strike="noStrike" cap="none" normalizeH="0" baseline="0" dirty="0" smtClean="0">
                <a:ln>
                  <a:noFill/>
                </a:ln>
                <a:solidFill>
                  <a:schemeClr val="tx1"/>
                </a:solidFill>
                <a:effectLst/>
                <a:latin typeface="Arial" pitchFamily="34" charset="0"/>
                <a:cs typeface="Arial" pitchFamily="34" charset="0"/>
              </a:rPr>
              <a:t> </a:t>
            </a:r>
            <a:r>
              <a:rPr kumimoji="0" lang="en-US" sz="1600" b="0" i="0" u="none" strike="noStrike" cap="none" normalizeH="0" baseline="0" dirty="0" err="1" smtClean="0">
                <a:ln>
                  <a:noFill/>
                </a:ln>
                <a:solidFill>
                  <a:schemeClr val="tx1"/>
                </a:solidFill>
                <a:effectLst/>
                <a:latin typeface="Arial" pitchFamily="34" charset="0"/>
                <a:cs typeface="Arial" pitchFamily="34" charset="0"/>
              </a:rPr>
              <a:t>extensión</a:t>
            </a:r>
            <a:r>
              <a:rPr kumimoji="0" lang="en-US" sz="1600" b="0" i="0" u="none" strike="noStrike" cap="none" normalizeH="0" baseline="0" dirty="0" smtClean="0">
                <a:ln>
                  <a:noFill/>
                </a:ln>
                <a:solidFill>
                  <a:schemeClr val="tx1"/>
                </a:solidFill>
                <a:effectLst/>
                <a:latin typeface="Arial" pitchFamily="34" charset="0"/>
                <a:cs typeface="Arial" pitchFamily="34" charset="0"/>
              </a:rPr>
              <a:t> </a:t>
            </a:r>
            <a:r>
              <a:rPr kumimoji="0" lang="en-US" sz="1600" b="0" i="0" u="none" strike="noStrike" cap="none" normalizeH="0" baseline="0" dirty="0" err="1" smtClean="0">
                <a:ln>
                  <a:noFill/>
                </a:ln>
                <a:solidFill>
                  <a:schemeClr val="tx1"/>
                </a:solidFill>
                <a:effectLst/>
                <a:latin typeface="Arial" pitchFamily="34" charset="0"/>
                <a:cs typeface="Arial" pitchFamily="34" charset="0"/>
              </a:rPr>
              <a:t>razonable</a:t>
            </a:r>
            <a:r>
              <a:rPr kumimoji="0" lang="en-US" sz="1600" b="0" i="0" u="none" strike="noStrike" cap="none" normalizeH="0" baseline="0" dirty="0" smtClean="0">
                <a:ln>
                  <a:noFill/>
                </a:ln>
                <a:solidFill>
                  <a:schemeClr val="tx1"/>
                </a:solidFill>
                <a:effectLst/>
                <a:latin typeface="Arial" pitchFamily="34" charset="0"/>
                <a:cs typeface="Arial" pitchFamily="34" charset="0"/>
              </a:rPr>
              <a:t>, </a:t>
            </a:r>
            <a:r>
              <a:rPr kumimoji="0" lang="en-US" sz="1600" b="0" i="0" u="none" strike="noStrike" cap="none" normalizeH="0" baseline="0" dirty="0" err="1" smtClean="0">
                <a:ln>
                  <a:noFill/>
                </a:ln>
                <a:solidFill>
                  <a:schemeClr val="tx1"/>
                </a:solidFill>
                <a:effectLst/>
                <a:latin typeface="Arial" pitchFamily="34" charset="0"/>
                <a:cs typeface="Arial" pitchFamily="34" charset="0"/>
              </a:rPr>
              <a:t>más</a:t>
            </a:r>
            <a:r>
              <a:rPr kumimoji="0" lang="en-US" sz="1600" b="0" i="0" u="none" strike="noStrike" cap="none" normalizeH="0" baseline="0" dirty="0" smtClean="0">
                <a:ln>
                  <a:noFill/>
                </a:ln>
                <a:solidFill>
                  <a:schemeClr val="tx1"/>
                </a:solidFill>
                <a:effectLst/>
                <a:latin typeface="Arial" pitchFamily="34" charset="0"/>
                <a:cs typeface="Arial" pitchFamily="34" charset="0"/>
              </a:rPr>
              <a:t> </a:t>
            </a:r>
            <a:r>
              <a:rPr kumimoji="0" lang="en-US" sz="1600" b="0" i="0" u="none" strike="noStrike" cap="none" normalizeH="0" baseline="0" dirty="0" err="1" smtClean="0">
                <a:ln>
                  <a:noFill/>
                </a:ln>
                <a:solidFill>
                  <a:schemeClr val="tx1"/>
                </a:solidFill>
                <a:effectLst/>
                <a:latin typeface="Arial" pitchFamily="34" charset="0"/>
                <a:cs typeface="Arial" pitchFamily="34" charset="0"/>
              </a:rPr>
              <a:t>bien</a:t>
            </a:r>
            <a:r>
              <a:rPr kumimoji="0" lang="en-US" sz="1600" b="0" i="0" u="none" strike="noStrike" cap="none" normalizeH="0" baseline="0" dirty="0" smtClean="0">
                <a:ln>
                  <a:noFill/>
                </a:ln>
                <a:solidFill>
                  <a:schemeClr val="tx1"/>
                </a:solidFill>
                <a:effectLst/>
                <a:latin typeface="Arial" pitchFamily="34" charset="0"/>
                <a:cs typeface="Arial" pitchFamily="34" charset="0"/>
              </a:rPr>
              <a:t> </a:t>
            </a:r>
            <a:r>
              <a:rPr kumimoji="0" lang="en-US" sz="1600" b="0" i="0" u="none" strike="noStrike" cap="none" normalizeH="0" baseline="0" dirty="0" err="1" smtClean="0">
                <a:ln>
                  <a:noFill/>
                </a:ln>
                <a:solidFill>
                  <a:schemeClr val="tx1"/>
                </a:solidFill>
                <a:effectLst/>
                <a:latin typeface="Arial" pitchFamily="34" charset="0"/>
                <a:cs typeface="Arial" pitchFamily="34" charset="0"/>
              </a:rPr>
              <a:t>cortas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 </a:t>
            </a:r>
            <a:r>
              <a:rPr kumimoji="0" lang="en-US" sz="1600" b="0" i="0" u="none" strike="noStrike" cap="none" normalizeH="0" baseline="0" dirty="0" err="1" smtClean="0">
                <a:ln>
                  <a:noFill/>
                </a:ln>
                <a:solidFill>
                  <a:schemeClr val="tx1"/>
                </a:solidFill>
                <a:effectLst/>
                <a:latin typeface="Arial" pitchFamily="34" charset="0"/>
                <a:cs typeface="Arial" pitchFamily="34" charset="0"/>
              </a:rPr>
              <a:t>siempre</a:t>
            </a:r>
            <a:r>
              <a:rPr kumimoji="0" lang="en-US" sz="1600" b="0" i="0" u="none" strike="noStrike" cap="none" normalizeH="0" baseline="0" dirty="0" smtClean="0">
                <a:ln>
                  <a:noFill/>
                </a:ln>
                <a:solidFill>
                  <a:schemeClr val="tx1"/>
                </a:solidFill>
                <a:effectLst/>
                <a:latin typeface="Arial" pitchFamily="34" charset="0"/>
                <a:cs typeface="Arial" pitchFamily="34" charset="0"/>
              </a:rPr>
              <a:t> entre </a:t>
            </a:r>
            <a:r>
              <a:rPr kumimoji="0" lang="en-US" sz="1600" b="0" i="0" u="none" strike="noStrike" cap="none" normalizeH="0" baseline="0" dirty="0" err="1" smtClean="0">
                <a:ln>
                  <a:noFill/>
                </a:ln>
                <a:solidFill>
                  <a:schemeClr val="tx1"/>
                </a:solidFill>
                <a:effectLst/>
                <a:latin typeface="Arial" pitchFamily="34" charset="0"/>
                <a:cs typeface="Arial" pitchFamily="34" charset="0"/>
              </a:rPr>
              <a:t>comillas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 </a:t>
            </a:r>
            <a:r>
              <a:rPr kumimoji="0" lang="en-US" sz="1600" b="0" i="0" u="none" strike="noStrike" cap="none" normalizeH="0" baseline="0" dirty="0" err="1" smtClean="0">
                <a:ln>
                  <a:noFill/>
                </a:ln>
                <a:solidFill>
                  <a:schemeClr val="tx1"/>
                </a:solidFill>
                <a:effectLst/>
                <a:latin typeface="Arial" pitchFamily="34" charset="0"/>
                <a:cs typeface="Arial" pitchFamily="34" charset="0"/>
              </a:rPr>
              <a:t>deben</a:t>
            </a:r>
            <a:r>
              <a:rPr kumimoji="0" lang="en-US" sz="1600" b="0" i="0" u="none" strike="noStrike" cap="none" normalizeH="0" baseline="0" dirty="0" smtClean="0">
                <a:ln>
                  <a:noFill/>
                </a:ln>
                <a:solidFill>
                  <a:schemeClr val="tx1"/>
                </a:solidFill>
                <a:effectLst/>
                <a:latin typeface="Arial" pitchFamily="34" charset="0"/>
                <a:cs typeface="Arial" pitchFamily="34" charset="0"/>
              </a:rPr>
              <a:t> </a:t>
            </a:r>
            <a:r>
              <a:rPr kumimoji="0" lang="en-US" sz="1600" b="0" i="0" u="none" strike="noStrike" cap="none" normalizeH="0" baseline="0" dirty="0" err="1" smtClean="0">
                <a:ln>
                  <a:noFill/>
                </a:ln>
                <a:solidFill>
                  <a:schemeClr val="tx1"/>
                </a:solidFill>
                <a:effectLst/>
                <a:latin typeface="Arial" pitchFamily="34" charset="0"/>
                <a:cs typeface="Arial" pitchFamily="34" charset="0"/>
              </a:rPr>
              <a:t>distinguirse</a:t>
            </a:r>
            <a:r>
              <a:rPr kumimoji="0" lang="en-US" sz="1600" b="0" i="0" u="none" strike="noStrike" cap="none" normalizeH="0" baseline="0" dirty="0" smtClean="0">
                <a:ln>
                  <a:noFill/>
                </a:ln>
                <a:solidFill>
                  <a:schemeClr val="tx1"/>
                </a:solidFill>
                <a:effectLst/>
                <a:latin typeface="Arial" pitchFamily="34" charset="0"/>
                <a:cs typeface="Arial" pitchFamily="34" charset="0"/>
              </a:rPr>
              <a:t> </a:t>
            </a:r>
            <a:r>
              <a:rPr kumimoji="0" lang="en-US" sz="1600" b="0" i="0" u="none" strike="noStrike" cap="none" normalizeH="0" baseline="0" dirty="0" err="1" smtClean="0">
                <a:ln>
                  <a:noFill/>
                </a:ln>
                <a:solidFill>
                  <a:schemeClr val="tx1"/>
                </a:solidFill>
                <a:effectLst/>
                <a:latin typeface="Arial" pitchFamily="34" charset="0"/>
                <a:cs typeface="Arial" pitchFamily="34" charset="0"/>
              </a:rPr>
              <a:t>perfectamente</a:t>
            </a:r>
            <a:r>
              <a:rPr kumimoji="0" lang="en-US" sz="1600" b="0" i="0" u="none" strike="noStrike" cap="none" normalizeH="0" baseline="0" dirty="0" smtClean="0">
                <a:ln>
                  <a:noFill/>
                </a:ln>
                <a:solidFill>
                  <a:schemeClr val="tx1"/>
                </a:solidFill>
                <a:effectLst/>
                <a:latin typeface="Arial" pitchFamily="34" charset="0"/>
                <a:cs typeface="Arial" pitchFamily="34" charset="0"/>
              </a:rPr>
              <a:t> del </a:t>
            </a:r>
            <a:r>
              <a:rPr kumimoji="0" lang="en-US" sz="1600" b="0" i="0" u="none" strike="noStrike" cap="none" normalizeH="0" baseline="0" dirty="0" err="1" smtClean="0">
                <a:ln>
                  <a:noFill/>
                </a:ln>
                <a:solidFill>
                  <a:schemeClr val="tx1"/>
                </a:solidFill>
                <a:effectLst/>
                <a:latin typeface="Arial" pitchFamily="34" charset="0"/>
                <a:cs typeface="Arial" pitchFamily="34" charset="0"/>
              </a:rPr>
              <a:t>resto</a:t>
            </a:r>
            <a:r>
              <a:rPr kumimoji="0" lang="en-US" sz="1600" b="0" i="0" u="none" strike="noStrike" cap="none" normalizeH="0" baseline="0" dirty="0" smtClean="0">
                <a:ln>
                  <a:noFill/>
                </a:ln>
                <a:solidFill>
                  <a:schemeClr val="tx1"/>
                </a:solidFill>
                <a:effectLst/>
                <a:latin typeface="Arial" pitchFamily="34" charset="0"/>
                <a:cs typeface="Arial" pitchFamily="34" charset="0"/>
              </a:rPr>
              <a:t> del </a:t>
            </a:r>
            <a:r>
              <a:rPr kumimoji="0" lang="en-US" sz="1600" b="0" i="0" u="none" strike="noStrike" cap="none" normalizeH="0" baseline="0" dirty="0" err="1" smtClean="0">
                <a:ln>
                  <a:noFill/>
                </a:ln>
                <a:solidFill>
                  <a:schemeClr val="tx1"/>
                </a:solidFill>
                <a:effectLst/>
                <a:latin typeface="Arial" pitchFamily="34" charset="0"/>
                <a:cs typeface="Arial" pitchFamily="34" charset="0"/>
              </a:rPr>
              <a:t>texto</a:t>
            </a:r>
            <a:r>
              <a:rPr kumimoji="0" lang="en-US" sz="1600" b="0" i="0" u="none" strike="noStrike" cap="none" normalizeH="0" baseline="0" dirty="0" smtClean="0">
                <a:ln>
                  <a:noFill/>
                </a:ln>
                <a:solidFill>
                  <a:schemeClr val="tx1"/>
                </a:solidFill>
                <a:effectLst/>
                <a:latin typeface="Arial" pitchFamily="34" charset="0"/>
                <a:cs typeface="Arial" pitchFamily="34" charset="0"/>
              </a:rPr>
              <a:t> (</a:t>
            </a:r>
            <a:r>
              <a:rPr kumimoji="0" lang="en-US" sz="1600" b="0" i="0" u="none" strike="noStrike" cap="none" normalizeH="0" baseline="0" dirty="0" err="1" smtClean="0">
                <a:ln>
                  <a:noFill/>
                </a:ln>
                <a:solidFill>
                  <a:schemeClr val="tx1"/>
                </a:solidFill>
                <a:effectLst/>
                <a:latin typeface="Arial" pitchFamily="34" charset="0"/>
                <a:cs typeface="Arial" pitchFamily="34" charset="0"/>
              </a:rPr>
              <a:t>cursiva</a:t>
            </a:r>
            <a:r>
              <a:rPr kumimoji="0" lang="en-US" sz="1600" b="0" i="0" u="none" strike="noStrike" cap="none" normalizeH="0" baseline="0" dirty="0" smtClean="0">
                <a:ln>
                  <a:noFill/>
                </a:ln>
                <a:solidFill>
                  <a:schemeClr val="tx1"/>
                </a:solidFill>
                <a:effectLst/>
                <a:latin typeface="Arial" pitchFamily="34" charset="0"/>
                <a:cs typeface="Arial" pitchFamily="34" charset="0"/>
              </a:rPr>
              <a:t>, </a:t>
            </a:r>
            <a:r>
              <a:rPr kumimoji="0" lang="en-US" sz="1600" b="0" i="0" u="none" strike="noStrike" cap="none" normalizeH="0" baseline="0" dirty="0" err="1" smtClean="0">
                <a:ln>
                  <a:noFill/>
                </a:ln>
                <a:solidFill>
                  <a:schemeClr val="tx1"/>
                </a:solidFill>
                <a:effectLst/>
                <a:latin typeface="Arial" pitchFamily="34" charset="0"/>
                <a:cs typeface="Arial" pitchFamily="34" charset="0"/>
              </a:rPr>
              <a:t>párrafos</a:t>
            </a:r>
            <a:r>
              <a:rPr kumimoji="0" lang="en-US" sz="1600" b="0" i="0" u="none" strike="noStrike" cap="none" normalizeH="0" baseline="0" dirty="0" smtClean="0">
                <a:ln>
                  <a:noFill/>
                </a:ln>
                <a:solidFill>
                  <a:schemeClr val="tx1"/>
                </a:solidFill>
                <a:effectLst/>
                <a:latin typeface="Arial" pitchFamily="34" charset="0"/>
                <a:cs typeface="Arial" pitchFamily="34" charset="0"/>
              </a:rPr>
              <a:t> </a:t>
            </a:r>
            <a:r>
              <a:rPr kumimoji="0" lang="en-US" sz="1600" b="0" i="0" u="none" strike="noStrike" cap="none" normalizeH="0" baseline="0" dirty="0" err="1" smtClean="0">
                <a:ln>
                  <a:noFill/>
                </a:ln>
                <a:solidFill>
                  <a:schemeClr val="tx1"/>
                </a:solidFill>
                <a:effectLst/>
                <a:latin typeface="Arial" pitchFamily="34" charset="0"/>
                <a:cs typeface="Arial" pitchFamily="34" charset="0"/>
              </a:rPr>
              <a:t>independientes</a:t>
            </a:r>
            <a:r>
              <a:rPr kumimoji="0" lang="en-US" sz="1600" b="0" i="0" u="none" strike="noStrike" cap="none" normalizeH="0" baseline="0" dirty="0" smtClean="0">
                <a:ln>
                  <a:noFill/>
                </a:ln>
                <a:solidFill>
                  <a:schemeClr val="tx1"/>
                </a:solidFill>
                <a:effectLst/>
                <a:latin typeface="Arial" pitchFamily="34" charset="0"/>
                <a:cs typeface="Arial" pitchFamily="34" charset="0"/>
              </a:rPr>
              <a:t>, </a:t>
            </a:r>
            <a:r>
              <a:rPr kumimoji="0" lang="en-US" sz="1600" b="0" i="0" u="none" strike="noStrike" cap="none" normalizeH="0" baseline="0" dirty="0" err="1" smtClean="0">
                <a:ln>
                  <a:noFill/>
                </a:ln>
                <a:solidFill>
                  <a:schemeClr val="tx1"/>
                </a:solidFill>
                <a:effectLst/>
                <a:latin typeface="Arial" pitchFamily="34" charset="0"/>
                <a:cs typeface="Arial" pitchFamily="34" charset="0"/>
              </a:rPr>
              <a:t>tabulación</a:t>
            </a:r>
            <a:r>
              <a:rPr kumimoji="0" lang="en-US" sz="1600" b="0" i="0" u="none" strike="noStrike" cap="none" normalizeH="0" baseline="0" dirty="0" smtClean="0">
                <a:ln>
                  <a:noFill/>
                </a:ln>
                <a:solidFill>
                  <a:schemeClr val="tx1"/>
                </a:solidFill>
                <a:effectLst/>
                <a:latin typeface="Arial" pitchFamily="34"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 </a:t>
            </a:r>
            <a:r>
              <a:rPr kumimoji="0" lang="en-US" sz="1600" b="0" i="0" u="none" strike="noStrike" cap="none" normalizeH="0" baseline="0" dirty="0" err="1" smtClean="0">
                <a:ln>
                  <a:noFill/>
                </a:ln>
                <a:solidFill>
                  <a:schemeClr val="tx1"/>
                </a:solidFill>
                <a:effectLst/>
                <a:latin typeface="Arial" pitchFamily="34" charset="0"/>
                <a:cs typeface="Arial" pitchFamily="34" charset="0"/>
              </a:rPr>
              <a:t>deben</a:t>
            </a:r>
            <a:r>
              <a:rPr kumimoji="0" lang="en-US" sz="1600" b="0" i="0" u="none" strike="noStrike" cap="none" normalizeH="0" baseline="0" dirty="0" smtClean="0">
                <a:ln>
                  <a:noFill/>
                </a:ln>
                <a:solidFill>
                  <a:schemeClr val="tx1"/>
                </a:solidFill>
                <a:effectLst/>
                <a:latin typeface="Arial" pitchFamily="34" charset="0"/>
                <a:cs typeface="Arial" pitchFamily="34" charset="0"/>
              </a:rPr>
              <a:t> </a:t>
            </a:r>
            <a:r>
              <a:rPr kumimoji="0" lang="en-US" sz="1600" b="0" i="0" u="none" strike="noStrike" cap="none" normalizeH="0" baseline="0" dirty="0" err="1" smtClean="0">
                <a:ln>
                  <a:noFill/>
                </a:ln>
                <a:solidFill>
                  <a:schemeClr val="tx1"/>
                </a:solidFill>
                <a:effectLst/>
                <a:latin typeface="Arial" pitchFamily="34" charset="0"/>
                <a:cs typeface="Arial" pitchFamily="34" charset="0"/>
              </a:rPr>
              <a:t>ir</a:t>
            </a:r>
            <a:r>
              <a:rPr kumimoji="0" lang="en-US" sz="1600" b="0" i="0" u="none" strike="noStrike" cap="none" normalizeH="0" baseline="0" dirty="0" smtClean="0">
                <a:ln>
                  <a:noFill/>
                </a:ln>
                <a:solidFill>
                  <a:schemeClr val="tx1"/>
                </a:solidFill>
                <a:effectLst/>
                <a:latin typeface="Arial" pitchFamily="34" charset="0"/>
                <a:cs typeface="Arial" pitchFamily="34" charset="0"/>
              </a:rPr>
              <a:t> </a:t>
            </a:r>
            <a:r>
              <a:rPr kumimoji="0" lang="en-US" sz="1600" b="0" i="0" u="none" strike="noStrike" cap="none" normalizeH="0" baseline="0" dirty="0" err="1" smtClean="0">
                <a:ln>
                  <a:noFill/>
                </a:ln>
                <a:solidFill>
                  <a:schemeClr val="tx1"/>
                </a:solidFill>
                <a:effectLst/>
                <a:latin typeface="Arial" pitchFamily="34" charset="0"/>
                <a:cs typeface="Arial" pitchFamily="34" charset="0"/>
              </a:rPr>
              <a:t>acompañadas</a:t>
            </a:r>
            <a:r>
              <a:rPr kumimoji="0" lang="en-US" sz="1600" b="0" i="0" u="none" strike="noStrike" cap="none" normalizeH="0" baseline="0" dirty="0" smtClean="0">
                <a:ln>
                  <a:noFill/>
                </a:ln>
                <a:solidFill>
                  <a:schemeClr val="tx1"/>
                </a:solidFill>
                <a:effectLst/>
                <a:latin typeface="Arial" pitchFamily="34" charset="0"/>
                <a:cs typeface="Arial" pitchFamily="34" charset="0"/>
              </a:rPr>
              <a:t> </a:t>
            </a:r>
            <a:r>
              <a:rPr kumimoji="0" lang="en-US" sz="1600" b="0" i="0" u="none" strike="noStrike" cap="none" normalizeH="0" baseline="0" dirty="0" err="1" smtClean="0">
                <a:ln>
                  <a:noFill/>
                </a:ln>
                <a:solidFill>
                  <a:schemeClr val="tx1"/>
                </a:solidFill>
                <a:effectLst/>
                <a:latin typeface="Arial" pitchFamily="34" charset="0"/>
                <a:cs typeface="Arial" pitchFamily="34" charset="0"/>
              </a:rPr>
              <a:t>por</a:t>
            </a:r>
            <a:r>
              <a:rPr kumimoji="0" lang="en-US" sz="1600" b="0" i="0" u="none" strike="noStrike" cap="none" normalizeH="0" baseline="0" dirty="0" smtClean="0">
                <a:ln>
                  <a:noFill/>
                </a:ln>
                <a:solidFill>
                  <a:schemeClr val="tx1"/>
                </a:solidFill>
                <a:effectLst/>
                <a:latin typeface="Arial" pitchFamily="34" charset="0"/>
                <a:cs typeface="Arial" pitchFamily="34" charset="0"/>
              </a:rPr>
              <a:t> </a:t>
            </a:r>
            <a:r>
              <a:rPr kumimoji="0" lang="en-US" sz="1600" b="0" i="0" u="none" strike="noStrike" cap="none" normalizeH="0" baseline="0" dirty="0" err="1" smtClean="0">
                <a:ln>
                  <a:noFill/>
                </a:ln>
                <a:solidFill>
                  <a:schemeClr val="tx1"/>
                </a:solidFill>
                <a:effectLst/>
                <a:latin typeface="Arial" pitchFamily="34" charset="0"/>
                <a:cs typeface="Arial" pitchFamily="34" charset="0"/>
              </a:rPr>
              <a:t>una</a:t>
            </a:r>
            <a:r>
              <a:rPr kumimoji="0" lang="en-US" sz="1600" b="0" i="0" u="none" strike="noStrike" cap="none" normalizeH="0" baseline="0" dirty="0" smtClean="0">
                <a:ln>
                  <a:noFill/>
                </a:ln>
                <a:solidFill>
                  <a:schemeClr val="tx1"/>
                </a:solidFill>
                <a:effectLst/>
                <a:latin typeface="Arial" pitchFamily="34" charset="0"/>
                <a:cs typeface="Arial" pitchFamily="34" charset="0"/>
              </a:rPr>
              <a:t> </a:t>
            </a:r>
            <a:r>
              <a:rPr kumimoji="0" lang="en-US" sz="1600" b="0" i="0" u="none" strike="noStrike" cap="none" normalizeH="0" baseline="0" dirty="0" err="1" smtClean="0">
                <a:ln>
                  <a:noFill/>
                </a:ln>
                <a:solidFill>
                  <a:schemeClr val="tx1"/>
                </a:solidFill>
                <a:effectLst/>
                <a:latin typeface="Arial" pitchFamily="34" charset="0"/>
                <a:cs typeface="Arial" pitchFamily="34" charset="0"/>
              </a:rPr>
              <a:t>explicación</a:t>
            </a:r>
            <a:r>
              <a:rPr kumimoji="0" lang="en-US" sz="1600" b="0" i="0" u="none" strike="noStrike" cap="none" normalizeH="0" baseline="0" dirty="0" smtClean="0">
                <a:ln>
                  <a:noFill/>
                </a:ln>
                <a:solidFill>
                  <a:schemeClr val="tx1"/>
                </a:solidFill>
                <a:effectLst/>
                <a:latin typeface="Arial" pitchFamily="34" charset="0"/>
                <a:cs typeface="Arial" pitchFamily="34" charset="0"/>
              </a:rPr>
              <a:t> o </a:t>
            </a:r>
            <a:r>
              <a:rPr kumimoji="0" lang="en-US" sz="1600" b="0" i="0" u="none" strike="noStrike" cap="none" normalizeH="0" baseline="0" dirty="0" err="1" smtClean="0">
                <a:ln>
                  <a:noFill/>
                </a:ln>
                <a:solidFill>
                  <a:schemeClr val="tx1"/>
                </a:solidFill>
                <a:effectLst/>
                <a:latin typeface="Arial" pitchFamily="34" charset="0"/>
                <a:cs typeface="Arial" pitchFamily="34" charset="0"/>
              </a:rPr>
              <a:t>interpretación</a:t>
            </a:r>
            <a:r>
              <a:rPr kumimoji="0" lang="en-US" sz="1600" b="0" i="0" u="none" strike="noStrike" cap="none" normalizeH="0" baseline="0" dirty="0" smtClean="0">
                <a:ln>
                  <a:noFill/>
                </a:ln>
                <a:solidFill>
                  <a:schemeClr val="tx1"/>
                </a:solidFill>
                <a:effectLst/>
                <a:latin typeface="Arial" pitchFamily="34" charset="0"/>
                <a:cs typeface="Arial" pitchFamily="34" charset="0"/>
              </a:rPr>
              <a:t> </a:t>
            </a:r>
            <a:r>
              <a:rPr kumimoji="0" lang="en-US" sz="1600" b="0" i="0" u="none" strike="noStrike" cap="none" normalizeH="0" baseline="0" dirty="0" err="1" smtClean="0">
                <a:ln>
                  <a:noFill/>
                </a:ln>
                <a:solidFill>
                  <a:schemeClr val="tx1"/>
                </a:solidFill>
                <a:effectLst/>
                <a:latin typeface="Arial" pitchFamily="34" charset="0"/>
                <a:cs typeface="Arial" pitchFamily="34" charset="0"/>
              </a:rPr>
              <a:t>propia</a:t>
            </a:r>
            <a:r>
              <a:rPr kumimoji="0" lang="en-US" sz="1600" b="0" i="0" u="none" strike="noStrike" cap="none" normalizeH="0" baseline="0" dirty="0" smtClean="0">
                <a:ln>
                  <a:noFill/>
                </a:ln>
                <a:solidFill>
                  <a:schemeClr val="tx1"/>
                </a:solidFill>
                <a:effectLst/>
                <a:latin typeface="Arial" pitchFamily="34" charset="0"/>
                <a:cs typeface="Arial" pitchFamily="34" charset="0"/>
              </a:rPr>
              <a:t> de </a:t>
            </a:r>
            <a:r>
              <a:rPr kumimoji="0" lang="en-US" sz="1600" b="0" i="0" u="none" strike="noStrike" cap="none" normalizeH="0" baseline="0" dirty="0" err="1" smtClean="0">
                <a:ln>
                  <a:noFill/>
                </a:ln>
                <a:solidFill>
                  <a:schemeClr val="tx1"/>
                </a:solidFill>
                <a:effectLst/>
                <a:latin typeface="Arial" pitchFamily="34" charset="0"/>
                <a:cs typeface="Arial" pitchFamily="34" charset="0"/>
              </a:rPr>
              <a:t>dicha</a:t>
            </a:r>
            <a:r>
              <a:rPr kumimoji="0" lang="en-US" sz="1600" b="0" i="0" u="none" strike="noStrike" cap="none" normalizeH="0" baseline="0" dirty="0" smtClean="0">
                <a:ln>
                  <a:noFill/>
                </a:ln>
                <a:solidFill>
                  <a:schemeClr val="tx1"/>
                </a:solidFill>
                <a:effectLst/>
                <a:latin typeface="Arial" pitchFamily="34" charset="0"/>
                <a:cs typeface="Arial" pitchFamily="34" charset="0"/>
              </a:rPr>
              <a:t> </a:t>
            </a:r>
            <a:r>
              <a:rPr kumimoji="0" lang="en-US" sz="1600" b="0" i="0" u="none" strike="noStrike" cap="none" normalizeH="0" baseline="0" dirty="0" err="1" smtClean="0">
                <a:ln>
                  <a:noFill/>
                </a:ln>
                <a:solidFill>
                  <a:schemeClr val="tx1"/>
                </a:solidFill>
                <a:effectLst/>
                <a:latin typeface="Arial" pitchFamily="34" charset="0"/>
                <a:cs typeface="Arial" pitchFamily="34" charset="0"/>
              </a:rPr>
              <a:t>cita</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 se </a:t>
            </a:r>
            <a:r>
              <a:rPr kumimoji="0" lang="en-US" sz="1600" b="0" i="0" u="none" strike="noStrike" cap="none" normalizeH="0" baseline="0" dirty="0" err="1" smtClean="0">
                <a:ln>
                  <a:noFill/>
                </a:ln>
                <a:solidFill>
                  <a:schemeClr val="tx1"/>
                </a:solidFill>
                <a:effectLst/>
                <a:latin typeface="Arial" pitchFamily="34" charset="0"/>
                <a:cs typeface="Arial" pitchFamily="34" charset="0"/>
              </a:rPr>
              <a:t>debe</a:t>
            </a:r>
            <a:r>
              <a:rPr kumimoji="0" lang="en-US" sz="1600" b="0" i="0" u="none" strike="noStrike" cap="none" normalizeH="0" baseline="0" dirty="0" smtClean="0">
                <a:ln>
                  <a:noFill/>
                </a:ln>
                <a:solidFill>
                  <a:schemeClr val="tx1"/>
                </a:solidFill>
                <a:effectLst/>
                <a:latin typeface="Arial" pitchFamily="34" charset="0"/>
                <a:cs typeface="Arial" pitchFamily="34" charset="0"/>
              </a:rPr>
              <a:t> </a:t>
            </a:r>
            <a:r>
              <a:rPr kumimoji="0" lang="en-US" sz="1600" b="0" i="0" u="none" strike="noStrike" cap="none" normalizeH="0" baseline="0" dirty="0" err="1" smtClean="0">
                <a:ln>
                  <a:noFill/>
                </a:ln>
                <a:solidFill>
                  <a:schemeClr val="tx1"/>
                </a:solidFill>
                <a:effectLst/>
                <a:latin typeface="Arial" pitchFamily="34" charset="0"/>
                <a:cs typeface="Arial" pitchFamily="34" charset="0"/>
              </a:rPr>
              <a:t>acreditar</a:t>
            </a:r>
            <a:r>
              <a:rPr kumimoji="0" lang="en-US" sz="1600" b="0" i="0" u="none" strike="noStrike" cap="none" normalizeH="0" baseline="0" dirty="0" smtClean="0">
                <a:ln>
                  <a:noFill/>
                </a:ln>
                <a:solidFill>
                  <a:schemeClr val="tx1"/>
                </a:solidFill>
                <a:effectLst/>
                <a:latin typeface="Arial" pitchFamily="34" charset="0"/>
                <a:cs typeface="Arial" pitchFamily="34" charset="0"/>
              </a:rPr>
              <a:t> al </a:t>
            </a:r>
            <a:r>
              <a:rPr kumimoji="0" lang="en-US" sz="1600" b="0" i="0" u="none" strike="noStrike" cap="none" normalizeH="0" baseline="0" dirty="0" err="1" smtClean="0">
                <a:ln>
                  <a:noFill/>
                </a:ln>
                <a:solidFill>
                  <a:schemeClr val="tx1"/>
                </a:solidFill>
                <a:effectLst/>
                <a:latin typeface="Arial" pitchFamily="34" charset="0"/>
                <a:cs typeface="Arial" pitchFamily="34" charset="0"/>
              </a:rPr>
              <a:t>autor</a:t>
            </a:r>
            <a:r>
              <a:rPr kumimoji="0" lang="en-US" sz="1600" b="0" i="0" u="none" strike="noStrike" cap="none" normalizeH="0" baseline="0" dirty="0" smtClean="0">
                <a:ln>
                  <a:noFill/>
                </a:ln>
                <a:solidFill>
                  <a:schemeClr val="tx1"/>
                </a:solidFill>
                <a:effectLst/>
                <a:latin typeface="Arial" pitchFamily="34" charset="0"/>
                <a:cs typeface="Arial" pitchFamily="34" charset="0"/>
              </a:rPr>
              <a:t> </a:t>
            </a:r>
            <a:r>
              <a:rPr kumimoji="0" lang="en-US" sz="1600" b="0" i="0" u="none" strike="noStrike" cap="none" normalizeH="0" baseline="0" dirty="0" err="1" smtClean="0">
                <a:ln>
                  <a:noFill/>
                </a:ln>
                <a:solidFill>
                  <a:schemeClr val="tx1"/>
                </a:solidFill>
                <a:effectLst/>
                <a:latin typeface="Arial" pitchFamily="34" charset="0"/>
                <a:cs typeface="Arial" pitchFamily="34" charset="0"/>
              </a:rPr>
              <a:t>mediante</a:t>
            </a:r>
            <a:r>
              <a:rPr kumimoji="0" lang="en-US" sz="1600" b="0" i="0" u="none" strike="noStrike" cap="none" normalizeH="0" baseline="0" dirty="0" smtClean="0">
                <a:ln>
                  <a:noFill/>
                </a:ln>
                <a:solidFill>
                  <a:schemeClr val="tx1"/>
                </a:solidFill>
                <a:effectLst/>
                <a:latin typeface="Arial" pitchFamily="34" charset="0"/>
                <a:cs typeface="Arial" pitchFamily="34" charset="0"/>
              </a:rPr>
              <a:t> </a:t>
            </a:r>
            <a:r>
              <a:rPr kumimoji="0" lang="en-US" sz="1600" b="0" i="0" u="none" strike="noStrike" cap="none" normalizeH="0" baseline="0" dirty="0" err="1" smtClean="0">
                <a:ln>
                  <a:noFill/>
                </a:ln>
                <a:solidFill>
                  <a:schemeClr val="tx1"/>
                </a:solidFill>
                <a:effectLst/>
                <a:latin typeface="Arial" pitchFamily="34" charset="0"/>
                <a:cs typeface="Arial" pitchFamily="34" charset="0"/>
              </a:rPr>
              <a:t>una</a:t>
            </a:r>
            <a:r>
              <a:rPr kumimoji="0" lang="en-US" sz="1600" b="0" i="0" u="none" strike="noStrike" cap="none" normalizeH="0" baseline="0" dirty="0" smtClean="0">
                <a:ln>
                  <a:noFill/>
                </a:ln>
                <a:solidFill>
                  <a:schemeClr val="tx1"/>
                </a:solidFill>
                <a:effectLst/>
                <a:latin typeface="Arial" pitchFamily="34" charset="0"/>
                <a:cs typeface="Arial" pitchFamily="34" charset="0"/>
              </a:rPr>
              <a:t> </a:t>
            </a:r>
            <a:r>
              <a:rPr kumimoji="0" lang="en-US" sz="1600" b="0" i="0" u="none" strike="noStrike" cap="none" normalizeH="0" baseline="0" dirty="0" err="1" smtClean="0">
                <a:ln>
                  <a:noFill/>
                </a:ln>
                <a:solidFill>
                  <a:schemeClr val="tx1"/>
                </a:solidFill>
                <a:effectLst/>
                <a:latin typeface="Arial" pitchFamily="34" charset="0"/>
                <a:cs typeface="Arial" pitchFamily="34" charset="0"/>
              </a:rPr>
              <a:t>referencia</a:t>
            </a:r>
            <a:r>
              <a:rPr kumimoji="0" lang="en-US" sz="1600" b="0" i="0" u="none" strike="noStrike" cap="none" normalizeH="0" baseline="0" dirty="0" smtClean="0">
                <a:ln>
                  <a:noFill/>
                </a:ln>
                <a:solidFill>
                  <a:schemeClr val="tx1"/>
                </a:solidFill>
                <a:effectLst/>
                <a:latin typeface="Arial" pitchFamily="34" charset="0"/>
                <a:cs typeface="Arial" pitchFamily="34" charset="0"/>
              </a:rPr>
              <a:t> </a:t>
            </a:r>
            <a:r>
              <a:rPr kumimoji="0" lang="en-US" sz="1600" b="0" i="0" u="none" strike="noStrike" cap="none" normalizeH="0" baseline="0" dirty="0" err="1" smtClean="0">
                <a:ln>
                  <a:noFill/>
                </a:ln>
                <a:solidFill>
                  <a:schemeClr val="tx1"/>
                </a:solidFill>
                <a:effectLst/>
                <a:latin typeface="Arial" pitchFamily="34" charset="0"/>
                <a:cs typeface="Arial" pitchFamily="34" charset="0"/>
              </a:rPr>
              <a:t>bibliográfica</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4D4D4D"/>
                </a:solidFill>
                <a:effectLst/>
                <a:latin typeface="Arial" pitchFamily="34" charset="0"/>
                <a:cs typeface="Arial" pitchFamily="34" charset="0"/>
              </a:rPr>
              <a:t>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Rectangle 10"/>
          <p:cNvSpPr/>
          <p:nvPr/>
        </p:nvSpPr>
        <p:spPr>
          <a:xfrm>
            <a:off x="533400" y="3087469"/>
            <a:ext cx="7924800" cy="646331"/>
          </a:xfrm>
          <a:prstGeom prst="rect">
            <a:avLst/>
          </a:prstGeom>
          <a:solidFill>
            <a:srgbClr val="002060"/>
          </a:solidFill>
        </p:spPr>
        <p:txBody>
          <a:bodyPr wrap="square">
            <a:spAutoFit/>
          </a:bodyPr>
          <a:lstStyle/>
          <a:p>
            <a:pPr marL="342900" indent="-342900"/>
            <a:r>
              <a:rPr lang="es-ES" dirty="0" smtClean="0">
                <a:solidFill>
                  <a:schemeClr val="bg1"/>
                </a:solidFill>
              </a:rPr>
              <a:t>2) Citar </a:t>
            </a:r>
            <a:r>
              <a:rPr lang="es-ES" dirty="0">
                <a:solidFill>
                  <a:schemeClr val="bg1"/>
                </a:solidFill>
              </a:rPr>
              <a:t>la frase o el párrafo directamente del original y acreditar la autoridad y fuente mediante una cita o referencia bibliográfica</a:t>
            </a:r>
            <a:r>
              <a:rPr lang="es-ES" dirty="0" smtClean="0">
                <a:solidFill>
                  <a:schemeClr val="bg1"/>
                </a:solidFill>
              </a:rPr>
              <a:t>.</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srcRect/>
          <a:stretch>
            <a:fillRect/>
          </a:stretch>
        </p:blipFill>
        <p:spPr bwMode="auto">
          <a:xfrm>
            <a:off x="76200" y="1828800"/>
            <a:ext cx="8839200" cy="25622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0" y="152400"/>
            <a:ext cx="7924800" cy="646331"/>
          </a:xfrm>
          <a:prstGeom prst="rect">
            <a:avLst/>
          </a:prstGeom>
          <a:solidFill>
            <a:srgbClr val="002060"/>
          </a:solidFill>
        </p:spPr>
        <p:txBody>
          <a:bodyPr wrap="square">
            <a:spAutoFit/>
          </a:bodyPr>
          <a:lstStyle/>
          <a:p>
            <a:pPr marL="342900" indent="-342900"/>
            <a:r>
              <a:rPr lang="es-ES" dirty="0" smtClean="0">
                <a:solidFill>
                  <a:schemeClr val="bg1"/>
                </a:solidFill>
              </a:rPr>
              <a:t>3) Parafrasear </a:t>
            </a:r>
            <a:r>
              <a:rPr lang="es-ES" dirty="0">
                <a:solidFill>
                  <a:schemeClr val="bg1"/>
                </a:solidFill>
              </a:rPr>
              <a:t>las palabras originales del autor y acreditar la autoridad mediante una cita o referencia bibliográfica.</a:t>
            </a:r>
          </a:p>
        </p:txBody>
      </p:sp>
      <p:sp>
        <p:nvSpPr>
          <p:cNvPr id="51201" name="Rectangle 1"/>
          <p:cNvSpPr>
            <a:spLocks noChangeArrowheads="1"/>
          </p:cNvSpPr>
          <p:nvPr/>
        </p:nvSpPr>
        <p:spPr bwMode="auto">
          <a:xfrm>
            <a:off x="762000" y="1219200"/>
            <a:ext cx="7696200" cy="4739759"/>
          </a:xfrm>
          <a:prstGeom prst="rect">
            <a:avLst/>
          </a:prstGeom>
          <a:solidFill>
            <a:schemeClr val="accent1">
              <a:lumMod val="40000"/>
              <a:lumOff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en-US" sz="1600" b="0" i="0" u="none" strike="noStrike" cap="none" normalizeH="0" baseline="0" dirty="0" err="1" smtClean="0">
                <a:ln>
                  <a:noFill/>
                </a:ln>
                <a:effectLst/>
                <a:latin typeface="Arial" pitchFamily="34" charset="0"/>
                <a:cs typeface="Arial" pitchFamily="34" charset="0"/>
              </a:rPr>
              <a:t>Parafrasear</a:t>
            </a:r>
            <a:r>
              <a:rPr kumimoji="0" lang="en-US" sz="1600" b="0" i="0" u="none" strike="noStrike" cap="none" normalizeH="0" baseline="0" dirty="0" smtClean="0">
                <a:ln>
                  <a:noFill/>
                </a:ln>
                <a:effectLst/>
                <a:latin typeface="Arial" pitchFamily="34" charset="0"/>
                <a:cs typeface="Arial" pitchFamily="34" charset="0"/>
              </a:rPr>
              <a:t> </a:t>
            </a:r>
            <a:r>
              <a:rPr kumimoji="0" lang="en-US" sz="1600" b="0" i="0" u="none" strike="noStrike" cap="none" normalizeH="0" baseline="0" dirty="0" err="1" smtClean="0">
                <a:ln>
                  <a:noFill/>
                </a:ln>
                <a:effectLst/>
                <a:latin typeface="Arial" pitchFamily="34" charset="0"/>
                <a:cs typeface="Arial" pitchFamily="34" charset="0"/>
              </a:rPr>
              <a:t>es</a:t>
            </a:r>
            <a:r>
              <a:rPr kumimoji="0" lang="en-US" sz="1600" b="0" i="0" u="none" strike="noStrike" cap="none" normalizeH="0" baseline="0" dirty="0" smtClean="0">
                <a:ln>
                  <a:noFill/>
                </a:ln>
                <a:effectLst/>
                <a:latin typeface="Arial" pitchFamily="34" charset="0"/>
                <a:cs typeface="Arial" pitchFamily="34" charset="0"/>
              </a:rPr>
              <a:t> </a:t>
            </a:r>
            <a:r>
              <a:rPr kumimoji="0" lang="en-US" sz="1600" b="0" i="0" u="none" strike="noStrike" cap="none" normalizeH="0" baseline="0" dirty="0" err="1" smtClean="0">
                <a:ln>
                  <a:noFill/>
                </a:ln>
                <a:effectLst/>
                <a:latin typeface="Arial" pitchFamily="34" charset="0"/>
                <a:cs typeface="Arial" pitchFamily="34" charset="0"/>
              </a:rPr>
              <a:t>utilizar</a:t>
            </a:r>
            <a:r>
              <a:rPr kumimoji="0" lang="en-US" sz="1600" b="0" i="0" u="none" strike="noStrike" cap="none" normalizeH="0" baseline="0" dirty="0" smtClean="0">
                <a:ln>
                  <a:noFill/>
                </a:ln>
                <a:effectLst/>
                <a:latin typeface="Arial" pitchFamily="34" charset="0"/>
                <a:cs typeface="Arial" pitchFamily="34" charset="0"/>
              </a:rPr>
              <a:t> </a:t>
            </a:r>
            <a:r>
              <a:rPr kumimoji="0" lang="en-US" sz="1600" b="0" i="0" u="none" strike="noStrike" cap="none" normalizeH="0" baseline="0" dirty="0" err="1" smtClean="0">
                <a:ln>
                  <a:noFill/>
                </a:ln>
                <a:effectLst/>
                <a:latin typeface="Arial" pitchFamily="34" charset="0"/>
                <a:cs typeface="Arial" pitchFamily="34" charset="0"/>
              </a:rPr>
              <a:t>las</a:t>
            </a:r>
            <a:r>
              <a:rPr kumimoji="0" lang="en-US" sz="1600" b="0" i="0" u="none" strike="noStrike" cap="none" normalizeH="0" baseline="0" dirty="0" smtClean="0">
                <a:ln>
                  <a:noFill/>
                </a:ln>
                <a:effectLst/>
                <a:latin typeface="Arial" pitchFamily="34" charset="0"/>
                <a:cs typeface="Arial" pitchFamily="34" charset="0"/>
              </a:rPr>
              <a:t> ideas de </a:t>
            </a:r>
            <a:r>
              <a:rPr kumimoji="0" lang="en-US" sz="1600" b="0" i="0" u="none" strike="noStrike" cap="none" normalizeH="0" baseline="0" dirty="0" err="1" smtClean="0">
                <a:ln>
                  <a:noFill/>
                </a:ln>
                <a:effectLst/>
                <a:latin typeface="Arial" pitchFamily="34" charset="0"/>
                <a:cs typeface="Arial" pitchFamily="34" charset="0"/>
              </a:rPr>
              <a:t>otra</a:t>
            </a:r>
            <a:r>
              <a:rPr kumimoji="0" lang="en-US" sz="1600" b="0" i="0" u="none" strike="noStrike" cap="none" normalizeH="0" baseline="0" dirty="0" smtClean="0">
                <a:ln>
                  <a:noFill/>
                </a:ln>
                <a:effectLst/>
                <a:latin typeface="Arial" pitchFamily="34" charset="0"/>
                <a:cs typeface="Arial" pitchFamily="34" charset="0"/>
              </a:rPr>
              <a:t> persona, </a:t>
            </a:r>
            <a:r>
              <a:rPr kumimoji="0" lang="en-US" sz="1600" b="0" i="0" u="none" strike="noStrike" cap="none" normalizeH="0" baseline="0" dirty="0" err="1" smtClean="0">
                <a:ln>
                  <a:noFill/>
                </a:ln>
                <a:effectLst/>
                <a:latin typeface="Arial" pitchFamily="34" charset="0"/>
                <a:cs typeface="Arial" pitchFamily="34" charset="0"/>
              </a:rPr>
              <a:t>pero</a:t>
            </a:r>
            <a:r>
              <a:rPr kumimoji="0" lang="en-US" sz="1600" b="0" i="0" u="none" strike="noStrike" cap="none" normalizeH="0" baseline="0" dirty="0" smtClean="0">
                <a:ln>
                  <a:noFill/>
                </a:ln>
                <a:effectLst/>
                <a:latin typeface="Arial" pitchFamily="34" charset="0"/>
                <a:cs typeface="Arial" pitchFamily="34" charset="0"/>
              </a:rPr>
              <a:t> </a:t>
            </a:r>
            <a:r>
              <a:rPr kumimoji="0" lang="en-US" sz="1600" b="0" i="0" u="none" strike="noStrike" cap="none" normalizeH="0" baseline="0" dirty="0" err="1" smtClean="0">
                <a:ln>
                  <a:noFill/>
                </a:ln>
                <a:effectLst/>
                <a:latin typeface="Arial" pitchFamily="34" charset="0"/>
                <a:cs typeface="Arial" pitchFamily="34" charset="0"/>
              </a:rPr>
              <a:t>poniéndolas</a:t>
            </a:r>
            <a:r>
              <a:rPr kumimoji="0" lang="en-US" sz="1600" b="0" i="0" u="none" strike="noStrike" cap="none" normalizeH="0" baseline="0" dirty="0" smtClean="0">
                <a:ln>
                  <a:noFill/>
                </a:ln>
                <a:effectLst/>
                <a:latin typeface="Arial" pitchFamily="34" charset="0"/>
                <a:cs typeface="Arial" pitchFamily="34" charset="0"/>
              </a:rPr>
              <a:t> con </a:t>
            </a:r>
            <a:r>
              <a:rPr kumimoji="0" lang="en-US" sz="1600" b="0" i="0" u="none" strike="noStrike" cap="none" normalizeH="0" baseline="0" dirty="0" err="1" smtClean="0">
                <a:ln>
                  <a:noFill/>
                </a:ln>
                <a:effectLst/>
                <a:latin typeface="Arial" pitchFamily="34" charset="0"/>
                <a:cs typeface="Arial" pitchFamily="34" charset="0"/>
              </a:rPr>
              <a:t>tus</a:t>
            </a:r>
            <a:r>
              <a:rPr kumimoji="0" lang="en-US" sz="1600" b="0" i="0" u="none" strike="noStrike" cap="none" normalizeH="0" baseline="0" dirty="0" smtClean="0">
                <a:ln>
                  <a:noFill/>
                </a:ln>
                <a:effectLst/>
                <a:latin typeface="Arial" pitchFamily="34" charset="0"/>
                <a:cs typeface="Arial" pitchFamily="34" charset="0"/>
              </a:rPr>
              <a:t> </a:t>
            </a:r>
            <a:r>
              <a:rPr kumimoji="0" lang="en-US" sz="1600" b="0" i="0" u="none" strike="noStrike" cap="none" normalizeH="0" baseline="0" dirty="0" err="1" smtClean="0">
                <a:ln>
                  <a:noFill/>
                </a:ln>
                <a:effectLst/>
                <a:latin typeface="Arial" pitchFamily="34" charset="0"/>
                <a:cs typeface="Arial" pitchFamily="34" charset="0"/>
              </a:rPr>
              <a:t>propias</a:t>
            </a:r>
            <a:r>
              <a:rPr kumimoji="0" lang="en-US" sz="1600" b="0" i="0" u="none" strike="noStrike" cap="none" normalizeH="0" baseline="0" dirty="0" smtClean="0">
                <a:ln>
                  <a:noFill/>
                </a:ln>
                <a:effectLst/>
                <a:latin typeface="Arial" pitchFamily="34" charset="0"/>
                <a:cs typeface="Arial" pitchFamily="34" charset="0"/>
              </a:rPr>
              <a:t> </a:t>
            </a:r>
            <a:r>
              <a:rPr kumimoji="0" lang="en-US" sz="1600" b="0" i="0" u="none" strike="noStrike" cap="none" normalizeH="0" baseline="0" dirty="0" err="1" smtClean="0">
                <a:ln>
                  <a:noFill/>
                </a:ln>
                <a:effectLst/>
                <a:latin typeface="Arial" pitchFamily="34" charset="0"/>
                <a:cs typeface="Arial" pitchFamily="34" charset="0"/>
              </a:rPr>
              <a:t>palabras</a:t>
            </a:r>
            <a:r>
              <a:rPr kumimoji="0" lang="en-US" sz="1600" b="0" i="0" u="none" strike="noStrike" cap="none" normalizeH="0" baseline="0" dirty="0" smtClean="0">
                <a:ln>
                  <a:noFill/>
                </a:ln>
                <a:effectLst/>
                <a:latin typeface="Arial" pitchFamily="34" charset="0"/>
                <a:cs typeface="Arial" pitchFamily="34" charset="0"/>
              </a:rPr>
              <a:t>. No </a:t>
            </a:r>
            <a:r>
              <a:rPr kumimoji="0" lang="en-US" sz="1600" b="0" i="0" u="none" strike="noStrike" cap="none" normalizeH="0" baseline="0" dirty="0" err="1" smtClean="0">
                <a:ln>
                  <a:noFill/>
                </a:ln>
                <a:effectLst/>
                <a:latin typeface="Arial" pitchFamily="34" charset="0"/>
                <a:cs typeface="Arial" pitchFamily="34" charset="0"/>
              </a:rPr>
              <a:t>es</a:t>
            </a:r>
            <a:r>
              <a:rPr kumimoji="0" lang="en-US" sz="1600" b="0" i="0" u="none" strike="noStrike" cap="none" normalizeH="0" baseline="0" dirty="0" smtClean="0">
                <a:ln>
                  <a:noFill/>
                </a:ln>
                <a:effectLst/>
                <a:latin typeface="Arial" pitchFamily="34" charset="0"/>
                <a:cs typeface="Arial" pitchFamily="34" charset="0"/>
              </a:rPr>
              <a:t> </a:t>
            </a:r>
            <a:r>
              <a:rPr kumimoji="0" lang="en-US" sz="1600" b="0" i="0" u="none" strike="noStrike" cap="none" normalizeH="0" baseline="0" dirty="0" err="1" smtClean="0">
                <a:ln>
                  <a:noFill/>
                </a:ln>
                <a:effectLst/>
                <a:latin typeface="Arial" pitchFamily="34" charset="0"/>
                <a:cs typeface="Arial" pitchFamily="34" charset="0"/>
              </a:rPr>
              <a:t>simplemente</a:t>
            </a:r>
            <a:r>
              <a:rPr kumimoji="0" lang="en-US" sz="1600" b="0" i="0" u="none" strike="noStrike" cap="none" normalizeH="0" baseline="0" dirty="0" smtClean="0">
                <a:ln>
                  <a:noFill/>
                </a:ln>
                <a:effectLst/>
                <a:latin typeface="Arial" pitchFamily="34" charset="0"/>
                <a:cs typeface="Arial" pitchFamily="34" charset="0"/>
              </a:rPr>
              <a:t> </a:t>
            </a:r>
            <a:r>
              <a:rPr kumimoji="0" lang="en-US" sz="1600" b="0" i="0" u="none" strike="noStrike" cap="none" normalizeH="0" baseline="0" dirty="0" err="1" smtClean="0">
                <a:ln>
                  <a:noFill/>
                </a:ln>
                <a:effectLst/>
                <a:latin typeface="Arial" pitchFamily="34" charset="0"/>
                <a:cs typeface="Arial" pitchFamily="34" charset="0"/>
              </a:rPr>
              <a:t>cambiar</a:t>
            </a:r>
            <a:r>
              <a:rPr kumimoji="0" lang="en-US" sz="1600" b="0" i="0" u="none" strike="noStrike" cap="none" normalizeH="0" baseline="0" dirty="0" smtClean="0">
                <a:ln>
                  <a:noFill/>
                </a:ln>
                <a:effectLst/>
                <a:latin typeface="Arial" pitchFamily="34" charset="0"/>
                <a:cs typeface="Arial" pitchFamily="34" charset="0"/>
              </a:rPr>
              <a:t> </a:t>
            </a:r>
            <a:r>
              <a:rPr kumimoji="0" lang="en-US" sz="1600" b="0" i="0" u="none" strike="noStrike" cap="none" normalizeH="0" baseline="0" dirty="0" err="1" smtClean="0">
                <a:ln>
                  <a:noFill/>
                </a:ln>
                <a:effectLst/>
                <a:latin typeface="Arial" pitchFamily="34" charset="0"/>
                <a:cs typeface="Arial" pitchFamily="34" charset="0"/>
              </a:rPr>
              <a:t>superficialmente</a:t>
            </a:r>
            <a:r>
              <a:rPr kumimoji="0" lang="en-US" sz="1600" b="0" i="0" u="none" strike="noStrike" cap="none" normalizeH="0" baseline="0" dirty="0" smtClean="0">
                <a:ln>
                  <a:noFill/>
                </a:ln>
                <a:effectLst/>
                <a:latin typeface="Arial" pitchFamily="34" charset="0"/>
                <a:cs typeface="Arial" pitchFamily="34" charset="0"/>
              </a:rPr>
              <a:t> el </a:t>
            </a:r>
            <a:r>
              <a:rPr kumimoji="0" lang="en-US" sz="1600" b="0" i="0" u="none" strike="noStrike" cap="none" normalizeH="0" baseline="0" dirty="0" err="1" smtClean="0">
                <a:ln>
                  <a:noFill/>
                </a:ln>
                <a:effectLst/>
                <a:latin typeface="Arial" pitchFamily="34" charset="0"/>
                <a:cs typeface="Arial" pitchFamily="34" charset="0"/>
              </a:rPr>
              <a:t>texto</a:t>
            </a:r>
            <a:r>
              <a:rPr kumimoji="0" lang="en-US" sz="1600" b="0" i="0" u="none" strike="noStrike" cap="none" normalizeH="0" baseline="0" dirty="0" smtClean="0">
                <a:ln>
                  <a:noFill/>
                </a:ln>
                <a:effectLst/>
                <a:latin typeface="Arial" pitchFamily="34" charset="0"/>
                <a:cs typeface="Arial" pitchFamily="34" charset="0"/>
              </a:rPr>
              <a:t>, </a:t>
            </a:r>
            <a:r>
              <a:rPr kumimoji="0" lang="en-US" sz="1600" b="0" i="0" u="none" strike="noStrike" cap="none" normalizeH="0" baseline="0" dirty="0" err="1" smtClean="0">
                <a:ln>
                  <a:noFill/>
                </a:ln>
                <a:effectLst/>
                <a:latin typeface="Arial" pitchFamily="34" charset="0"/>
                <a:cs typeface="Arial" pitchFamily="34" charset="0"/>
              </a:rPr>
              <a:t>ni</a:t>
            </a:r>
            <a:r>
              <a:rPr kumimoji="0" lang="en-US" sz="1600" b="0" i="0" u="none" strike="noStrike" cap="none" normalizeH="0" baseline="0" dirty="0" smtClean="0">
                <a:ln>
                  <a:noFill/>
                </a:ln>
                <a:effectLst/>
                <a:latin typeface="Arial" pitchFamily="34" charset="0"/>
                <a:cs typeface="Arial" pitchFamily="34" charset="0"/>
              </a:rPr>
              <a:t> </a:t>
            </a:r>
            <a:r>
              <a:rPr kumimoji="0" lang="en-US" sz="1600" b="0" i="0" u="none" strike="noStrike" cap="none" normalizeH="0" baseline="0" dirty="0" err="1" smtClean="0">
                <a:ln>
                  <a:noFill/>
                </a:ln>
                <a:effectLst/>
                <a:latin typeface="Arial" pitchFamily="34" charset="0"/>
                <a:cs typeface="Arial" pitchFamily="34" charset="0"/>
              </a:rPr>
              <a:t>redisponer</a:t>
            </a:r>
            <a:r>
              <a:rPr kumimoji="0" lang="en-US" sz="1600" b="0" i="0" u="none" strike="noStrike" cap="none" normalizeH="0" baseline="0" dirty="0" smtClean="0">
                <a:ln>
                  <a:noFill/>
                </a:ln>
                <a:effectLst/>
                <a:latin typeface="Arial" pitchFamily="34" charset="0"/>
                <a:cs typeface="Arial" pitchFamily="34" charset="0"/>
              </a:rPr>
              <a:t> o </a:t>
            </a:r>
            <a:r>
              <a:rPr kumimoji="0" lang="en-US" sz="1600" b="0" i="0" u="none" strike="noStrike" cap="none" normalizeH="0" baseline="0" dirty="0" err="1" smtClean="0">
                <a:ln>
                  <a:noFill/>
                </a:ln>
                <a:effectLst/>
                <a:latin typeface="Arial" pitchFamily="34" charset="0"/>
                <a:cs typeface="Arial" pitchFamily="34" charset="0"/>
              </a:rPr>
              <a:t>reemplazar</a:t>
            </a:r>
            <a:r>
              <a:rPr kumimoji="0" lang="en-US" sz="1600" b="0" i="0" u="none" strike="noStrike" cap="none" normalizeH="0" baseline="0" dirty="0" smtClean="0">
                <a:ln>
                  <a:noFill/>
                </a:ln>
                <a:effectLst/>
                <a:latin typeface="Arial" pitchFamily="34" charset="0"/>
                <a:cs typeface="Arial" pitchFamily="34" charset="0"/>
              </a:rPr>
              <a:t> </a:t>
            </a:r>
            <a:r>
              <a:rPr kumimoji="0" lang="en-US" sz="1600" b="0" i="0" u="none" strike="noStrike" cap="none" normalizeH="0" baseline="0" dirty="0" err="1" smtClean="0">
                <a:ln>
                  <a:noFill/>
                </a:ln>
                <a:effectLst/>
                <a:latin typeface="Arial" pitchFamily="34" charset="0"/>
                <a:cs typeface="Arial" pitchFamily="34" charset="0"/>
              </a:rPr>
              <a:t>unas</a:t>
            </a:r>
            <a:r>
              <a:rPr kumimoji="0" lang="en-US" sz="1600" b="0" i="0" u="none" strike="noStrike" cap="none" normalizeH="0" baseline="0" dirty="0" smtClean="0">
                <a:ln>
                  <a:noFill/>
                </a:ln>
                <a:effectLst/>
                <a:latin typeface="Arial" pitchFamily="34" charset="0"/>
                <a:cs typeface="Arial" pitchFamily="34" charset="0"/>
              </a:rPr>
              <a:t> </a:t>
            </a:r>
            <a:r>
              <a:rPr kumimoji="0" lang="en-US" sz="1600" b="0" i="0" u="none" strike="noStrike" cap="none" normalizeH="0" baseline="0" dirty="0" err="1" smtClean="0">
                <a:ln>
                  <a:noFill/>
                </a:ln>
                <a:effectLst/>
                <a:latin typeface="Arial" pitchFamily="34" charset="0"/>
                <a:cs typeface="Arial" pitchFamily="34" charset="0"/>
              </a:rPr>
              <a:t>cuantas</a:t>
            </a:r>
            <a:r>
              <a:rPr kumimoji="0" lang="en-US" sz="1600" b="0" i="0" u="none" strike="noStrike" cap="none" normalizeH="0" baseline="0" dirty="0" smtClean="0">
                <a:ln>
                  <a:noFill/>
                </a:ln>
                <a:effectLst/>
                <a:latin typeface="Arial" pitchFamily="34" charset="0"/>
                <a:cs typeface="Arial" pitchFamily="34" charset="0"/>
              </a:rPr>
              <a:t> </a:t>
            </a:r>
            <a:r>
              <a:rPr kumimoji="0" lang="en-US" sz="1600" b="0" i="0" u="none" strike="noStrike" cap="none" normalizeH="0" baseline="0" dirty="0" err="1" smtClean="0">
                <a:ln>
                  <a:noFill/>
                </a:ln>
                <a:effectLst/>
                <a:latin typeface="Arial" pitchFamily="34" charset="0"/>
                <a:cs typeface="Arial" pitchFamily="34" charset="0"/>
              </a:rPr>
              <a:t>palabras</a:t>
            </a:r>
            <a:r>
              <a:rPr kumimoji="0" lang="en-US" sz="1600" b="0" i="0" u="none" strike="noStrike" cap="none" normalizeH="0" baseline="0" dirty="0" smtClean="0">
                <a:ln>
                  <a:noFill/>
                </a:ln>
                <a:effectLst/>
                <a:latin typeface="Arial" pitchFamily="34" charset="0"/>
                <a:cs typeface="Arial" pitchFamily="34" charset="0"/>
              </a:rPr>
              <a:t>; </a:t>
            </a:r>
            <a:r>
              <a:rPr kumimoji="0" lang="en-US" sz="1600" b="0" i="0" u="none" strike="noStrike" cap="none" normalizeH="0" baseline="0" dirty="0" err="1" smtClean="0">
                <a:ln>
                  <a:noFill/>
                </a:ln>
                <a:effectLst/>
                <a:latin typeface="Arial" pitchFamily="34" charset="0"/>
                <a:cs typeface="Arial" pitchFamily="34" charset="0"/>
              </a:rPr>
              <a:t>es</a:t>
            </a:r>
            <a:r>
              <a:rPr kumimoji="0" lang="en-US" sz="1600" b="0" i="0" u="none" strike="noStrike" cap="none" normalizeH="0" baseline="0" dirty="0" smtClean="0">
                <a:ln>
                  <a:noFill/>
                </a:ln>
                <a:effectLst/>
                <a:latin typeface="Arial" pitchFamily="34" charset="0"/>
                <a:cs typeface="Arial" pitchFamily="34" charset="0"/>
              </a:rPr>
              <a:t> leer el original, </a:t>
            </a:r>
            <a:r>
              <a:rPr kumimoji="0" lang="en-US" sz="1600" b="0" i="0" u="none" strike="noStrike" cap="none" normalizeH="0" baseline="0" dirty="0" err="1" smtClean="0">
                <a:ln>
                  <a:noFill/>
                </a:ln>
                <a:effectLst/>
                <a:latin typeface="Arial" pitchFamily="34" charset="0"/>
                <a:cs typeface="Arial" pitchFamily="34" charset="0"/>
              </a:rPr>
              <a:t>comprender</a:t>
            </a:r>
            <a:r>
              <a:rPr kumimoji="0" lang="en-US" sz="1600" b="0" i="0" u="none" strike="noStrike" cap="none" normalizeH="0" baseline="0" dirty="0" smtClean="0">
                <a:ln>
                  <a:noFill/>
                </a:ln>
                <a:effectLst/>
                <a:latin typeface="Arial" pitchFamily="34" charset="0"/>
                <a:cs typeface="Arial" pitchFamily="34" charset="0"/>
              </a:rPr>
              <a:t> lo </a:t>
            </a:r>
            <a:r>
              <a:rPr kumimoji="0" lang="en-US" sz="1600" b="0" i="0" u="none" strike="noStrike" cap="none" normalizeH="0" baseline="0" dirty="0" err="1" smtClean="0">
                <a:ln>
                  <a:noFill/>
                </a:ln>
                <a:effectLst/>
                <a:latin typeface="Arial" pitchFamily="34" charset="0"/>
                <a:cs typeface="Arial" pitchFamily="34" charset="0"/>
              </a:rPr>
              <a:t>que</a:t>
            </a:r>
            <a:r>
              <a:rPr kumimoji="0" lang="en-US" sz="1600" b="0" i="0" u="none" strike="noStrike" cap="none" normalizeH="0" baseline="0" dirty="0" smtClean="0">
                <a:ln>
                  <a:noFill/>
                </a:ln>
                <a:effectLst/>
                <a:latin typeface="Arial" pitchFamily="34" charset="0"/>
                <a:cs typeface="Arial" pitchFamily="34" charset="0"/>
              </a:rPr>
              <a:t> el </a:t>
            </a:r>
            <a:r>
              <a:rPr kumimoji="0" lang="en-US" sz="1600" b="0" i="0" u="none" strike="noStrike" cap="none" normalizeH="0" baseline="0" dirty="0" err="1" smtClean="0">
                <a:ln>
                  <a:noFill/>
                </a:ln>
                <a:effectLst/>
                <a:latin typeface="Arial" pitchFamily="34" charset="0"/>
                <a:cs typeface="Arial" pitchFamily="34" charset="0"/>
              </a:rPr>
              <a:t>autor</a:t>
            </a:r>
            <a:r>
              <a:rPr kumimoji="0" lang="en-US" sz="1600" b="0" i="0" u="none" strike="noStrike" cap="none" normalizeH="0" baseline="0" dirty="0" smtClean="0">
                <a:ln>
                  <a:noFill/>
                </a:ln>
                <a:effectLst/>
                <a:latin typeface="Arial" pitchFamily="34" charset="0"/>
                <a:cs typeface="Arial" pitchFamily="34" charset="0"/>
              </a:rPr>
              <a:t> dice, </a:t>
            </a:r>
            <a:r>
              <a:rPr kumimoji="0" lang="en-US" sz="1600" b="0" i="0" u="none" strike="noStrike" cap="none" normalizeH="0" baseline="0" dirty="0" err="1" smtClean="0">
                <a:ln>
                  <a:noFill/>
                </a:ln>
                <a:effectLst/>
                <a:latin typeface="Arial" pitchFamily="34" charset="0"/>
                <a:cs typeface="Arial" pitchFamily="34" charset="0"/>
              </a:rPr>
              <a:t>sintetizar</a:t>
            </a:r>
            <a:r>
              <a:rPr kumimoji="0" lang="en-US" sz="1600" b="0" i="0" u="none" strike="noStrike" cap="none" normalizeH="0" baseline="0" dirty="0" smtClean="0">
                <a:ln>
                  <a:noFill/>
                </a:ln>
                <a:effectLst/>
                <a:latin typeface="Arial" pitchFamily="34" charset="0"/>
                <a:cs typeface="Arial" pitchFamily="34" charset="0"/>
              </a:rPr>
              <a:t> la </a:t>
            </a:r>
            <a:r>
              <a:rPr kumimoji="0" lang="en-US" sz="1600" b="0" i="0" u="none" strike="noStrike" cap="none" normalizeH="0" baseline="0" dirty="0" err="1" smtClean="0">
                <a:ln>
                  <a:noFill/>
                </a:ln>
                <a:effectLst/>
                <a:latin typeface="Arial" pitchFamily="34" charset="0"/>
                <a:cs typeface="Arial" pitchFamily="34" charset="0"/>
              </a:rPr>
              <a:t>información</a:t>
            </a:r>
            <a:r>
              <a:rPr kumimoji="0" lang="en-US" sz="1600" b="0" i="0" u="none" strike="noStrike" cap="none" normalizeH="0" baseline="0" dirty="0" smtClean="0">
                <a:ln>
                  <a:noFill/>
                </a:ln>
                <a:effectLst/>
                <a:latin typeface="Arial" pitchFamily="34" charset="0"/>
                <a:cs typeface="Arial" pitchFamily="34" charset="0"/>
              </a:rPr>
              <a:t> y </a:t>
            </a:r>
            <a:r>
              <a:rPr kumimoji="0" lang="en-US" sz="1600" b="0" i="0" u="none" strike="noStrike" cap="none" normalizeH="0" baseline="0" dirty="0" err="1" smtClean="0">
                <a:ln>
                  <a:noFill/>
                </a:ln>
                <a:effectLst/>
                <a:latin typeface="Arial" pitchFamily="34" charset="0"/>
                <a:cs typeface="Arial" pitchFamily="34" charset="0"/>
              </a:rPr>
              <a:t>escribirla</a:t>
            </a:r>
            <a:r>
              <a:rPr kumimoji="0" lang="en-US" sz="1600" b="0" i="0" u="none" strike="noStrike" cap="none" normalizeH="0" baseline="0" dirty="0" smtClean="0">
                <a:ln>
                  <a:noFill/>
                </a:ln>
                <a:effectLst/>
                <a:latin typeface="Arial" pitchFamily="34" charset="0"/>
                <a:cs typeface="Arial" pitchFamily="34" charset="0"/>
              </a:rPr>
              <a:t> con </a:t>
            </a:r>
            <a:r>
              <a:rPr kumimoji="0" lang="en-US" sz="1600" b="0" i="0" u="none" strike="noStrike" cap="none" normalizeH="0" baseline="0" dirty="0" err="1" smtClean="0">
                <a:ln>
                  <a:noFill/>
                </a:ln>
                <a:effectLst/>
                <a:latin typeface="Arial" pitchFamily="34" charset="0"/>
                <a:cs typeface="Arial" pitchFamily="34" charset="0"/>
              </a:rPr>
              <a:t>nuestras</a:t>
            </a:r>
            <a:r>
              <a:rPr kumimoji="0" lang="en-US" sz="1600" b="0" i="0" u="none" strike="noStrike" cap="none" normalizeH="0" baseline="0" dirty="0" smtClean="0">
                <a:ln>
                  <a:noFill/>
                </a:ln>
                <a:effectLst/>
                <a:latin typeface="Arial" pitchFamily="34" charset="0"/>
                <a:cs typeface="Arial" pitchFamily="34" charset="0"/>
              </a:rPr>
              <a:t> </a:t>
            </a:r>
            <a:r>
              <a:rPr kumimoji="0" lang="en-US" sz="1600" b="0" i="0" u="none" strike="noStrike" cap="none" normalizeH="0" baseline="0" dirty="0" err="1" smtClean="0">
                <a:ln>
                  <a:noFill/>
                </a:ln>
                <a:effectLst/>
                <a:latin typeface="Arial" pitchFamily="34" charset="0"/>
                <a:cs typeface="Arial" pitchFamily="34" charset="0"/>
              </a:rPr>
              <a:t>propias</a:t>
            </a:r>
            <a:r>
              <a:rPr kumimoji="0" lang="en-US" sz="1600" b="0" i="0" u="none" strike="noStrike" cap="none" normalizeH="0" baseline="0" dirty="0" smtClean="0">
                <a:ln>
                  <a:noFill/>
                </a:ln>
                <a:effectLst/>
                <a:latin typeface="Arial" pitchFamily="34" charset="0"/>
                <a:cs typeface="Arial" pitchFamily="34" charset="0"/>
              </a:rPr>
              <a:t> </a:t>
            </a:r>
            <a:r>
              <a:rPr kumimoji="0" lang="en-US" sz="1600" b="0" i="0" u="none" strike="noStrike" cap="none" normalizeH="0" baseline="0" dirty="0" err="1" smtClean="0">
                <a:ln>
                  <a:noFill/>
                </a:ln>
                <a:effectLst/>
                <a:latin typeface="Arial" pitchFamily="34" charset="0"/>
                <a:cs typeface="Arial" pitchFamily="34" charset="0"/>
              </a:rPr>
              <a:t>palabras</a:t>
            </a:r>
            <a:r>
              <a:rPr kumimoji="0" lang="en-US" sz="1600" b="0" i="0" u="none" strike="noStrike" cap="none" normalizeH="0" baseline="0" dirty="0" smtClean="0">
                <a:ln>
                  <a:noFill/>
                </a:ln>
                <a:effectLst/>
                <a:latin typeface="Arial" pitchFamily="34" charset="0"/>
                <a:cs typeface="Arial" pitchFamily="34" charset="0"/>
              </a:rPr>
              <a:t>. El </a:t>
            </a:r>
            <a:r>
              <a:rPr kumimoji="0" lang="en-US" sz="1600" b="0" i="0" u="none" strike="noStrike" cap="none" normalizeH="0" baseline="0" dirty="0" err="1" smtClean="0">
                <a:ln>
                  <a:noFill/>
                </a:ln>
                <a:effectLst/>
                <a:latin typeface="Arial" pitchFamily="34" charset="0"/>
                <a:cs typeface="Arial" pitchFamily="34" charset="0"/>
              </a:rPr>
              <a:t>texto</a:t>
            </a:r>
            <a:r>
              <a:rPr kumimoji="0" lang="en-US" sz="1600" b="0" i="0" u="none" strike="noStrike" cap="none" normalizeH="0" baseline="0" dirty="0" smtClean="0">
                <a:ln>
                  <a:noFill/>
                </a:ln>
                <a:effectLst/>
                <a:latin typeface="Arial" pitchFamily="34" charset="0"/>
                <a:cs typeface="Arial" pitchFamily="34" charset="0"/>
              </a:rPr>
              <a:t> </a:t>
            </a:r>
            <a:r>
              <a:rPr kumimoji="0" lang="en-US" sz="1600" b="0" i="0" u="none" strike="noStrike" cap="none" normalizeH="0" baseline="0" dirty="0" err="1" smtClean="0">
                <a:ln>
                  <a:noFill/>
                </a:ln>
                <a:effectLst/>
                <a:latin typeface="Arial" pitchFamily="34" charset="0"/>
                <a:cs typeface="Arial" pitchFamily="34" charset="0"/>
              </a:rPr>
              <a:t>resultante</a:t>
            </a:r>
            <a:r>
              <a:rPr kumimoji="0" lang="en-US" sz="1600" b="0" i="0" u="none" strike="noStrike" cap="none" normalizeH="0" baseline="0" dirty="0" smtClean="0">
                <a:ln>
                  <a:noFill/>
                </a:ln>
                <a:effectLst/>
                <a:latin typeface="Arial" pitchFamily="34" charset="0"/>
                <a:cs typeface="Arial" pitchFamily="34" charset="0"/>
              </a:rPr>
              <a:t> </a:t>
            </a:r>
            <a:r>
              <a:rPr kumimoji="0" lang="en-US" sz="1600" b="0" i="0" u="none" strike="noStrike" cap="none" normalizeH="0" baseline="0" dirty="0" err="1" smtClean="0">
                <a:ln>
                  <a:noFill/>
                </a:ln>
                <a:effectLst/>
                <a:latin typeface="Arial" pitchFamily="34" charset="0"/>
                <a:cs typeface="Arial" pitchFamily="34" charset="0"/>
              </a:rPr>
              <a:t>tiene</a:t>
            </a:r>
            <a:r>
              <a:rPr kumimoji="0" lang="en-US" sz="1600" b="0" i="0" u="none" strike="noStrike" cap="none" normalizeH="0" baseline="0" dirty="0" smtClean="0">
                <a:ln>
                  <a:noFill/>
                </a:ln>
                <a:effectLst/>
                <a:latin typeface="Arial" pitchFamily="34" charset="0"/>
                <a:cs typeface="Arial" pitchFamily="34" charset="0"/>
              </a:rPr>
              <a:t> la </a:t>
            </a:r>
            <a:r>
              <a:rPr kumimoji="0" lang="en-US" sz="1600" b="0" i="0" u="none" strike="noStrike" cap="none" normalizeH="0" baseline="0" dirty="0" err="1" smtClean="0">
                <a:ln>
                  <a:noFill/>
                </a:ln>
                <a:effectLst/>
                <a:latin typeface="Arial" pitchFamily="34" charset="0"/>
                <a:cs typeface="Arial" pitchFamily="34" charset="0"/>
              </a:rPr>
              <a:t>participación</a:t>
            </a:r>
            <a:r>
              <a:rPr kumimoji="0" lang="en-US" sz="1600" b="0" i="0" u="none" strike="noStrike" cap="none" normalizeH="0" baseline="0" dirty="0" smtClean="0">
                <a:ln>
                  <a:noFill/>
                </a:ln>
                <a:effectLst/>
                <a:latin typeface="Arial" pitchFamily="34" charset="0"/>
                <a:cs typeface="Arial" pitchFamily="34" charset="0"/>
              </a:rPr>
              <a:t> </a:t>
            </a:r>
            <a:r>
              <a:rPr kumimoji="0" lang="en-US" sz="1600" b="0" i="0" u="none" strike="noStrike" cap="none" normalizeH="0" baseline="0" dirty="0" err="1" smtClean="0">
                <a:ln>
                  <a:noFill/>
                </a:ln>
                <a:effectLst/>
                <a:latin typeface="Arial" pitchFamily="34" charset="0"/>
                <a:cs typeface="Arial" pitchFamily="34" charset="0"/>
              </a:rPr>
              <a:t>activa</a:t>
            </a:r>
            <a:r>
              <a:rPr kumimoji="0" lang="en-US" sz="1600" b="0" i="0" u="none" strike="noStrike" cap="none" normalizeH="0" baseline="0" dirty="0" smtClean="0">
                <a:ln>
                  <a:noFill/>
                </a:ln>
                <a:effectLst/>
                <a:latin typeface="Arial" pitchFamily="34" charset="0"/>
                <a:cs typeface="Arial" pitchFamily="34" charset="0"/>
              </a:rPr>
              <a:t> del </a:t>
            </a:r>
            <a:r>
              <a:rPr kumimoji="0" lang="en-US" sz="1600" b="0" i="0" u="none" strike="noStrike" cap="none" normalizeH="0" baseline="0" dirty="0" err="1" smtClean="0">
                <a:ln>
                  <a:noFill/>
                </a:ln>
                <a:effectLst/>
                <a:latin typeface="Arial" pitchFamily="34" charset="0"/>
                <a:cs typeface="Arial" pitchFamily="34" charset="0"/>
              </a:rPr>
              <a:t>estudiante</a:t>
            </a:r>
            <a:r>
              <a:rPr kumimoji="0" lang="en-US" sz="1600" b="0" i="0" u="none" strike="noStrike" cap="none" normalizeH="0" baseline="0" dirty="0" smtClean="0">
                <a:ln>
                  <a:noFill/>
                </a:ln>
                <a:effectLst/>
                <a:latin typeface="Arial" pitchFamily="34" charset="0"/>
                <a:cs typeface="Arial" pitchFamily="34" charset="0"/>
              </a:rPr>
              <a:t>, </a:t>
            </a:r>
            <a:r>
              <a:rPr kumimoji="0" lang="en-US" sz="1600" b="0" i="0" u="none" strike="noStrike" cap="none" normalizeH="0" baseline="0" dirty="0" err="1" smtClean="0">
                <a:ln>
                  <a:noFill/>
                </a:ln>
                <a:effectLst/>
                <a:latin typeface="Arial" pitchFamily="34" charset="0"/>
                <a:cs typeface="Arial" pitchFamily="34" charset="0"/>
              </a:rPr>
              <a:t>evidenciando</a:t>
            </a:r>
            <a:r>
              <a:rPr kumimoji="0" lang="en-US" sz="1600" b="0" i="0" u="none" strike="noStrike" cap="none" normalizeH="0" baseline="0" dirty="0" smtClean="0">
                <a:ln>
                  <a:noFill/>
                </a:ln>
                <a:effectLst/>
                <a:latin typeface="Arial" pitchFamily="34" charset="0"/>
                <a:cs typeface="Arial" pitchFamily="34" charset="0"/>
              </a:rPr>
              <a:t> </a:t>
            </a:r>
            <a:r>
              <a:rPr kumimoji="0" lang="en-US" sz="1600" b="0" i="0" u="none" strike="noStrike" cap="none" normalizeH="0" baseline="0" dirty="0" err="1" smtClean="0">
                <a:ln>
                  <a:noFill/>
                </a:ln>
                <a:effectLst/>
                <a:latin typeface="Arial" pitchFamily="34" charset="0"/>
                <a:cs typeface="Arial" pitchFamily="34" charset="0"/>
              </a:rPr>
              <a:t>que</a:t>
            </a:r>
            <a:r>
              <a:rPr kumimoji="0" lang="en-US" sz="1600" b="0" i="0" u="none" strike="noStrike" cap="none" normalizeH="0" baseline="0" dirty="0" smtClean="0">
                <a:ln>
                  <a:noFill/>
                </a:ln>
                <a:effectLst/>
                <a:latin typeface="Arial" pitchFamily="34" charset="0"/>
                <a:cs typeface="Arial" pitchFamily="34" charset="0"/>
              </a:rPr>
              <a:t> </a:t>
            </a:r>
            <a:r>
              <a:rPr kumimoji="0" lang="en-US" sz="1600" b="0" i="0" u="none" strike="noStrike" cap="none" normalizeH="0" baseline="0" dirty="0" err="1" smtClean="0">
                <a:ln>
                  <a:noFill/>
                </a:ln>
                <a:effectLst/>
                <a:latin typeface="Arial" pitchFamily="34" charset="0"/>
                <a:cs typeface="Arial" pitchFamily="34" charset="0"/>
              </a:rPr>
              <a:t>tiene</a:t>
            </a:r>
            <a:r>
              <a:rPr kumimoji="0" lang="en-US" sz="1600" b="0" i="0" u="none" strike="noStrike" cap="none" normalizeH="0" baseline="0" dirty="0" smtClean="0">
                <a:ln>
                  <a:noFill/>
                </a:ln>
                <a:effectLst/>
                <a:latin typeface="Arial" pitchFamily="34" charset="0"/>
                <a:cs typeface="Arial" pitchFamily="34" charset="0"/>
              </a:rPr>
              <a:t> </a:t>
            </a:r>
            <a:r>
              <a:rPr kumimoji="0" lang="en-US" sz="1600" b="0" i="0" u="none" strike="noStrike" cap="none" normalizeH="0" baseline="0" dirty="0" err="1" smtClean="0">
                <a:ln>
                  <a:noFill/>
                </a:ln>
                <a:effectLst/>
                <a:latin typeface="Arial" pitchFamily="34" charset="0"/>
                <a:cs typeface="Arial" pitchFamily="34" charset="0"/>
              </a:rPr>
              <a:t>conocimiento</a:t>
            </a:r>
            <a:r>
              <a:rPr kumimoji="0" lang="en-US" sz="1600" b="0" i="0" u="none" strike="noStrike" cap="none" normalizeH="0" baseline="0" dirty="0" smtClean="0">
                <a:ln>
                  <a:noFill/>
                </a:ln>
                <a:effectLst/>
                <a:latin typeface="Arial" pitchFamily="34" charset="0"/>
                <a:cs typeface="Arial" pitchFamily="34" charset="0"/>
              </a:rPr>
              <a:t> del </a:t>
            </a:r>
            <a:r>
              <a:rPr kumimoji="0" lang="en-US" sz="1600" b="0" i="0" u="none" strike="noStrike" cap="none" normalizeH="0" baseline="0" dirty="0" err="1" smtClean="0">
                <a:ln>
                  <a:noFill/>
                </a:ln>
                <a:effectLst/>
                <a:latin typeface="Arial" pitchFamily="34" charset="0"/>
                <a:cs typeface="Arial" pitchFamily="34" charset="0"/>
              </a:rPr>
              <a:t>tema</a:t>
            </a:r>
            <a:r>
              <a:rPr kumimoji="0" lang="en-US" sz="1600" b="0" i="0" u="none" strike="noStrike" cap="none" normalizeH="0" baseline="0" dirty="0" smtClean="0">
                <a:ln>
                  <a:noFill/>
                </a:ln>
                <a:effectLst/>
                <a:latin typeface="Arial" pitchFamily="34"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endParaRPr kumimoji="0" lang="en-US" sz="11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1600" b="0" i="0" u="none" strike="noStrike" cap="none" normalizeH="0" baseline="0" dirty="0" err="1" smtClean="0">
                <a:ln>
                  <a:noFill/>
                </a:ln>
                <a:effectLst/>
                <a:latin typeface="Arial" pitchFamily="34" charset="0"/>
                <a:cs typeface="Arial" pitchFamily="34" charset="0"/>
              </a:rPr>
              <a:t>Parafrasear</a:t>
            </a:r>
            <a:r>
              <a:rPr kumimoji="0" lang="en-US" sz="1600" b="0" i="0" u="none" strike="noStrike" cap="none" normalizeH="0" baseline="0" dirty="0" smtClean="0">
                <a:ln>
                  <a:noFill/>
                </a:ln>
                <a:effectLst/>
                <a:latin typeface="Arial" pitchFamily="34" charset="0"/>
                <a:cs typeface="Arial" pitchFamily="34" charset="0"/>
              </a:rPr>
              <a:t> </a:t>
            </a:r>
            <a:r>
              <a:rPr kumimoji="0" lang="en-US" sz="1600" b="0" i="0" u="none" strike="noStrike" cap="none" normalizeH="0" baseline="0" dirty="0" err="1" smtClean="0">
                <a:ln>
                  <a:noFill/>
                </a:ln>
                <a:effectLst/>
                <a:latin typeface="Arial" pitchFamily="34" charset="0"/>
                <a:cs typeface="Arial" pitchFamily="34" charset="0"/>
              </a:rPr>
              <a:t>incorrectamente</a:t>
            </a:r>
            <a:r>
              <a:rPr kumimoji="0" lang="en-US" sz="1600" b="0" i="0" u="none" strike="noStrike" cap="none" normalizeH="0" baseline="0" dirty="0" smtClean="0">
                <a:ln>
                  <a:noFill/>
                </a:ln>
                <a:effectLst/>
                <a:latin typeface="Arial" pitchFamily="34" charset="0"/>
                <a:cs typeface="Arial" pitchFamily="34" charset="0"/>
              </a:rPr>
              <a:t> </a:t>
            </a:r>
            <a:r>
              <a:rPr kumimoji="0" lang="en-US" sz="1600" b="0" i="0" u="none" strike="noStrike" cap="none" normalizeH="0" baseline="0" dirty="0" err="1" smtClean="0">
                <a:ln>
                  <a:noFill/>
                </a:ln>
                <a:effectLst/>
                <a:latin typeface="Arial" pitchFamily="34" charset="0"/>
                <a:cs typeface="Arial" pitchFamily="34" charset="0"/>
              </a:rPr>
              <a:t>es</a:t>
            </a:r>
            <a:r>
              <a:rPr kumimoji="0" lang="en-US" sz="1600" b="0" i="0" u="none" strike="noStrike" cap="none" normalizeH="0" baseline="0" dirty="0" smtClean="0">
                <a:ln>
                  <a:noFill/>
                </a:ln>
                <a:effectLst/>
                <a:latin typeface="Arial" pitchFamily="34" charset="0"/>
                <a:cs typeface="Arial" pitchFamily="34" charset="0"/>
              </a:rPr>
              <a:t> </a:t>
            </a:r>
            <a:r>
              <a:rPr kumimoji="0" lang="en-US" sz="1600" b="0" i="0" u="none" strike="noStrike" cap="none" normalizeH="0" baseline="0" dirty="0" err="1" smtClean="0">
                <a:ln>
                  <a:noFill/>
                </a:ln>
                <a:effectLst/>
                <a:latin typeface="Arial" pitchFamily="34" charset="0"/>
                <a:cs typeface="Arial" pitchFamily="34" charset="0"/>
              </a:rPr>
              <a:t>uno</a:t>
            </a:r>
            <a:r>
              <a:rPr kumimoji="0" lang="en-US" sz="1600" b="0" i="0" u="none" strike="noStrike" cap="none" normalizeH="0" baseline="0" dirty="0" smtClean="0">
                <a:ln>
                  <a:noFill/>
                </a:ln>
                <a:effectLst/>
                <a:latin typeface="Arial" pitchFamily="34" charset="0"/>
                <a:cs typeface="Arial" pitchFamily="34" charset="0"/>
              </a:rPr>
              <a:t> de los </a:t>
            </a:r>
            <a:r>
              <a:rPr kumimoji="0" lang="en-US" sz="1600" b="0" i="0" u="none" strike="noStrike" cap="none" normalizeH="0" baseline="0" dirty="0" err="1" smtClean="0">
                <a:ln>
                  <a:noFill/>
                </a:ln>
                <a:effectLst/>
                <a:latin typeface="Arial" pitchFamily="34" charset="0"/>
                <a:cs typeface="Arial" pitchFamily="34" charset="0"/>
              </a:rPr>
              <a:t>errores</a:t>
            </a:r>
            <a:r>
              <a:rPr kumimoji="0" lang="en-US" sz="1600" b="0" i="0" u="none" strike="noStrike" cap="none" normalizeH="0" baseline="0" dirty="0" smtClean="0">
                <a:ln>
                  <a:noFill/>
                </a:ln>
                <a:effectLst/>
                <a:latin typeface="Arial" pitchFamily="34" charset="0"/>
                <a:cs typeface="Arial" pitchFamily="34" charset="0"/>
              </a:rPr>
              <a:t> </a:t>
            </a:r>
            <a:r>
              <a:rPr kumimoji="0" lang="en-US" sz="1600" b="0" i="0" u="none" strike="noStrike" cap="none" normalizeH="0" baseline="0" dirty="0" err="1" smtClean="0">
                <a:ln>
                  <a:noFill/>
                </a:ln>
                <a:effectLst/>
                <a:latin typeface="Arial" pitchFamily="34" charset="0"/>
                <a:cs typeface="Arial" pitchFamily="34" charset="0"/>
              </a:rPr>
              <a:t>incoscientes</a:t>
            </a:r>
            <a:r>
              <a:rPr kumimoji="0" lang="en-US" sz="1600" b="0" i="0" u="none" strike="noStrike" cap="none" normalizeH="0" baseline="0" dirty="0" smtClean="0">
                <a:ln>
                  <a:noFill/>
                </a:ln>
                <a:effectLst/>
                <a:latin typeface="Arial" pitchFamily="34" charset="0"/>
                <a:cs typeface="Arial" pitchFamily="34" charset="0"/>
              </a:rPr>
              <a:t> </a:t>
            </a:r>
            <a:r>
              <a:rPr kumimoji="0" lang="en-US" sz="1600" b="0" i="0" u="none" strike="noStrike" cap="none" normalizeH="0" baseline="0" dirty="0" err="1" smtClean="0">
                <a:ln>
                  <a:noFill/>
                </a:ln>
                <a:effectLst/>
                <a:latin typeface="Arial" pitchFamily="34" charset="0"/>
                <a:cs typeface="Arial" pitchFamily="34" charset="0"/>
              </a:rPr>
              <a:t>más</a:t>
            </a:r>
            <a:r>
              <a:rPr kumimoji="0" lang="en-US" sz="1600" b="0" i="0" u="none" strike="noStrike" cap="none" normalizeH="0" baseline="0" dirty="0" smtClean="0">
                <a:ln>
                  <a:noFill/>
                </a:ln>
                <a:effectLst/>
                <a:latin typeface="Arial" pitchFamily="34" charset="0"/>
                <a:cs typeface="Arial" pitchFamily="34" charset="0"/>
              </a:rPr>
              <a:t> </a:t>
            </a:r>
            <a:r>
              <a:rPr kumimoji="0" lang="en-US" sz="1600" b="0" i="0" u="none" strike="noStrike" cap="none" normalizeH="0" baseline="0" dirty="0" err="1" smtClean="0">
                <a:ln>
                  <a:noFill/>
                </a:ln>
                <a:effectLst/>
                <a:latin typeface="Arial" pitchFamily="34" charset="0"/>
                <a:cs typeface="Arial" pitchFamily="34" charset="0"/>
              </a:rPr>
              <a:t>frecuentes</a:t>
            </a:r>
            <a:r>
              <a:rPr kumimoji="0" lang="en-US" sz="1600" b="0" i="0" u="none" strike="noStrike" cap="none" normalizeH="0" baseline="0" dirty="0" smtClean="0">
                <a:ln>
                  <a:noFill/>
                </a:ln>
                <a:effectLst/>
                <a:latin typeface="Arial" pitchFamily="34" charset="0"/>
                <a:cs typeface="Arial" pitchFamily="34" charset="0"/>
              </a:rPr>
              <a:t>, </a:t>
            </a:r>
            <a:r>
              <a:rPr kumimoji="0" lang="en-US" sz="1600" b="0" i="0" u="none" strike="noStrike" cap="none" normalizeH="0" baseline="0" dirty="0" err="1" smtClean="0">
                <a:ln>
                  <a:noFill/>
                </a:ln>
                <a:effectLst/>
                <a:latin typeface="Arial" pitchFamily="34" charset="0"/>
                <a:cs typeface="Arial" pitchFamily="34" charset="0"/>
              </a:rPr>
              <a:t>junto</a:t>
            </a:r>
            <a:r>
              <a:rPr kumimoji="0" lang="en-US" sz="1600" b="0" i="0" u="none" strike="noStrike" cap="none" normalizeH="0" baseline="0" dirty="0" smtClean="0">
                <a:ln>
                  <a:noFill/>
                </a:ln>
                <a:effectLst/>
                <a:latin typeface="Arial" pitchFamily="34" charset="0"/>
                <a:cs typeface="Arial" pitchFamily="34" charset="0"/>
              </a:rPr>
              <a:t> a la </a:t>
            </a:r>
            <a:r>
              <a:rPr kumimoji="0" lang="en-US" sz="1600" b="0" i="0" u="none" strike="noStrike" cap="none" normalizeH="0" baseline="0" dirty="0" err="1" smtClean="0">
                <a:ln>
                  <a:noFill/>
                </a:ln>
                <a:effectLst/>
                <a:latin typeface="Arial" pitchFamily="34" charset="0"/>
                <a:cs typeface="Arial" pitchFamily="34" charset="0"/>
              </a:rPr>
              <a:t>ausencia</a:t>
            </a:r>
            <a:r>
              <a:rPr kumimoji="0" lang="en-US" sz="1600" b="0" i="0" u="none" strike="noStrike" cap="none" normalizeH="0" baseline="0" dirty="0" smtClean="0">
                <a:ln>
                  <a:noFill/>
                </a:ln>
                <a:effectLst/>
                <a:latin typeface="Arial" pitchFamily="34" charset="0"/>
                <a:cs typeface="Arial" pitchFamily="34" charset="0"/>
              </a:rPr>
              <a:t> de </a:t>
            </a:r>
            <a:r>
              <a:rPr kumimoji="0" lang="en-US" sz="1600" b="0" i="0" u="none" strike="noStrike" cap="none" normalizeH="0" baseline="0" dirty="0" err="1" smtClean="0">
                <a:ln>
                  <a:noFill/>
                </a:ln>
                <a:effectLst/>
                <a:latin typeface="Arial" pitchFamily="34" charset="0"/>
                <a:cs typeface="Arial" pitchFamily="34" charset="0"/>
              </a:rPr>
              <a:t>citas</a:t>
            </a:r>
            <a:r>
              <a:rPr kumimoji="0" lang="en-US" sz="1600" b="0" i="0" u="none" strike="noStrike" cap="none" normalizeH="0" baseline="0" dirty="0" smtClean="0">
                <a:ln>
                  <a:noFill/>
                </a:ln>
                <a:effectLst/>
                <a:latin typeface="Arial" pitchFamily="34" charset="0"/>
                <a:cs typeface="Arial" pitchFamily="34" charset="0"/>
              </a:rPr>
              <a:t> o </a:t>
            </a:r>
            <a:r>
              <a:rPr kumimoji="0" lang="en-US" sz="1600" b="0" i="0" u="none" strike="noStrike" cap="none" normalizeH="0" baseline="0" dirty="0" err="1" smtClean="0">
                <a:ln>
                  <a:noFill/>
                </a:ln>
                <a:effectLst/>
                <a:latin typeface="Arial" pitchFamily="34" charset="0"/>
                <a:cs typeface="Arial" pitchFamily="34" charset="0"/>
              </a:rPr>
              <a:t>referencias</a:t>
            </a:r>
            <a:r>
              <a:rPr kumimoji="0" lang="en-US" sz="1600" b="0" i="0" u="none" strike="noStrike" cap="none" normalizeH="0" baseline="0" dirty="0" smtClean="0">
                <a:ln>
                  <a:noFill/>
                </a:ln>
                <a:effectLst/>
                <a:latin typeface="Arial" pitchFamily="34" charset="0"/>
                <a:cs typeface="Arial" pitchFamily="34" charset="0"/>
              </a:rPr>
              <a:t> </a:t>
            </a:r>
            <a:r>
              <a:rPr kumimoji="0" lang="en-US" sz="1600" b="0" i="0" u="none" strike="noStrike" cap="none" normalizeH="0" baseline="0" dirty="0" err="1" smtClean="0">
                <a:ln>
                  <a:noFill/>
                </a:ln>
                <a:effectLst/>
                <a:latin typeface="Arial" pitchFamily="34" charset="0"/>
                <a:cs typeface="Arial" pitchFamily="34" charset="0"/>
              </a:rPr>
              <a:t>bibliográficas</a:t>
            </a:r>
            <a:r>
              <a:rPr kumimoji="0" lang="en-US" sz="1600" b="0" i="0" u="none" strike="noStrike" cap="none" normalizeH="0" baseline="0" dirty="0" smtClean="0">
                <a:ln>
                  <a:noFill/>
                </a:ln>
                <a:effectLst/>
                <a:latin typeface="Arial" pitchFamily="34" charset="0"/>
                <a:cs typeface="Arial" pitchFamily="34" charset="0"/>
              </a:rPr>
              <a:t> a la </a:t>
            </a:r>
            <a:r>
              <a:rPr kumimoji="0" lang="en-US" sz="1600" b="0" i="0" u="none" strike="noStrike" cap="none" normalizeH="0" baseline="0" dirty="0" err="1" smtClean="0">
                <a:ln>
                  <a:noFill/>
                </a:ln>
                <a:effectLst/>
                <a:latin typeface="Arial" pitchFamily="34" charset="0"/>
                <a:cs typeface="Arial" pitchFamily="34" charset="0"/>
              </a:rPr>
              <a:t>autoridad</a:t>
            </a:r>
            <a:r>
              <a:rPr kumimoji="0" lang="en-US" sz="1600" b="0" i="0" u="none" strike="noStrike" cap="none" normalizeH="0" baseline="0" dirty="0" smtClean="0">
                <a:ln>
                  <a:noFill/>
                </a:ln>
                <a:effectLst/>
                <a:latin typeface="Arial" pitchFamily="34" charset="0"/>
                <a:cs typeface="Arial" pitchFamily="34" charset="0"/>
              </a:rPr>
              <a:t> original; </a:t>
            </a:r>
            <a:r>
              <a:rPr kumimoji="0" lang="en-US" sz="1600" b="0" i="0" u="none" strike="noStrike" cap="none" normalizeH="0" baseline="0" dirty="0" err="1" smtClean="0">
                <a:ln>
                  <a:noFill/>
                </a:ln>
                <a:effectLst/>
                <a:latin typeface="Arial" pitchFamily="34" charset="0"/>
                <a:cs typeface="Arial" pitchFamily="34" charset="0"/>
              </a:rPr>
              <a:t>aunque</a:t>
            </a:r>
            <a:r>
              <a:rPr kumimoji="0" lang="en-US" sz="1600" b="0" i="0" u="none" strike="noStrike" cap="none" normalizeH="0" baseline="0" dirty="0" smtClean="0">
                <a:ln>
                  <a:noFill/>
                </a:ln>
                <a:effectLst/>
                <a:latin typeface="Arial" pitchFamily="34" charset="0"/>
                <a:cs typeface="Arial" pitchFamily="34" charset="0"/>
              </a:rPr>
              <a:t> </a:t>
            </a:r>
            <a:r>
              <a:rPr kumimoji="0" lang="en-US" sz="1600" b="0" i="0" u="none" strike="noStrike" cap="none" normalizeH="0" baseline="0" dirty="0" err="1" smtClean="0">
                <a:ln>
                  <a:noFill/>
                </a:ln>
                <a:effectLst/>
                <a:latin typeface="Arial" pitchFamily="34" charset="0"/>
                <a:cs typeface="Arial" pitchFamily="34" charset="0"/>
              </a:rPr>
              <a:t>usemos</a:t>
            </a:r>
            <a:r>
              <a:rPr kumimoji="0" lang="en-US" sz="1600" b="0" i="0" u="none" strike="noStrike" cap="none" normalizeH="0" baseline="0" dirty="0" smtClean="0">
                <a:ln>
                  <a:noFill/>
                </a:ln>
                <a:effectLst/>
                <a:latin typeface="Arial" pitchFamily="34" charset="0"/>
                <a:cs typeface="Arial" pitchFamily="34" charset="0"/>
              </a:rPr>
              <a:t> </a:t>
            </a:r>
            <a:r>
              <a:rPr kumimoji="0" lang="en-US" sz="1600" b="0" i="0" u="none" strike="noStrike" cap="none" normalizeH="0" baseline="0" dirty="0" err="1" smtClean="0">
                <a:ln>
                  <a:noFill/>
                </a:ln>
                <a:effectLst/>
                <a:latin typeface="Arial" pitchFamily="34" charset="0"/>
                <a:cs typeface="Arial" pitchFamily="34" charset="0"/>
              </a:rPr>
              <a:t>nuestras</a:t>
            </a:r>
            <a:r>
              <a:rPr kumimoji="0" lang="en-US" sz="1600" b="0" i="0" u="none" strike="noStrike" cap="none" normalizeH="0" baseline="0" dirty="0" smtClean="0">
                <a:ln>
                  <a:noFill/>
                </a:ln>
                <a:effectLst/>
                <a:latin typeface="Arial" pitchFamily="34" charset="0"/>
                <a:cs typeface="Arial" pitchFamily="34" charset="0"/>
              </a:rPr>
              <a:t> </a:t>
            </a:r>
            <a:r>
              <a:rPr kumimoji="0" lang="en-US" sz="1600" b="0" i="0" u="none" strike="noStrike" cap="none" normalizeH="0" baseline="0" dirty="0" err="1" smtClean="0">
                <a:ln>
                  <a:noFill/>
                </a:ln>
                <a:effectLst/>
                <a:latin typeface="Arial" pitchFamily="34" charset="0"/>
                <a:cs typeface="Arial" pitchFamily="34" charset="0"/>
              </a:rPr>
              <a:t>propias</a:t>
            </a:r>
            <a:r>
              <a:rPr kumimoji="0" lang="en-US" sz="1600" b="0" i="0" u="none" strike="noStrike" cap="none" normalizeH="0" baseline="0" dirty="0" smtClean="0">
                <a:ln>
                  <a:noFill/>
                </a:ln>
                <a:effectLst/>
                <a:latin typeface="Arial" pitchFamily="34" charset="0"/>
                <a:cs typeface="Arial" pitchFamily="34" charset="0"/>
              </a:rPr>
              <a:t> </a:t>
            </a:r>
            <a:r>
              <a:rPr kumimoji="0" lang="en-US" sz="1600" b="0" i="0" u="none" strike="noStrike" cap="none" normalizeH="0" baseline="0" dirty="0" err="1" smtClean="0">
                <a:ln>
                  <a:noFill/>
                </a:ln>
                <a:effectLst/>
                <a:latin typeface="Arial" pitchFamily="34" charset="0"/>
                <a:cs typeface="Arial" pitchFamily="34" charset="0"/>
              </a:rPr>
              <a:t>palabras</a:t>
            </a:r>
            <a:r>
              <a:rPr kumimoji="0" lang="en-US" sz="1600" b="0" i="0" u="none" strike="noStrike" cap="none" normalizeH="0" baseline="0" dirty="0" smtClean="0">
                <a:ln>
                  <a:noFill/>
                </a:ln>
                <a:effectLst/>
                <a:latin typeface="Arial" pitchFamily="34" charset="0"/>
                <a:cs typeface="Arial" pitchFamily="34" charset="0"/>
              </a:rPr>
              <a:t>, la idea original no </a:t>
            </a:r>
            <a:r>
              <a:rPr kumimoji="0" lang="en-US" sz="1600" b="0" i="0" u="none" strike="noStrike" cap="none" normalizeH="0" baseline="0" dirty="0" err="1" smtClean="0">
                <a:ln>
                  <a:noFill/>
                </a:ln>
                <a:effectLst/>
                <a:latin typeface="Arial" pitchFamily="34" charset="0"/>
                <a:cs typeface="Arial" pitchFamily="34" charset="0"/>
              </a:rPr>
              <a:t>es</a:t>
            </a:r>
            <a:r>
              <a:rPr kumimoji="0" lang="en-US" sz="1600" b="0" i="0" u="none" strike="noStrike" cap="none" normalizeH="0" baseline="0" dirty="0" smtClean="0">
                <a:ln>
                  <a:noFill/>
                </a:ln>
                <a:effectLst/>
                <a:latin typeface="Arial" pitchFamily="34" charset="0"/>
                <a:cs typeface="Arial" pitchFamily="34" charset="0"/>
              </a:rPr>
              <a:t> </a:t>
            </a:r>
            <a:r>
              <a:rPr kumimoji="0" lang="en-US" sz="1600" b="0" i="0" u="none" strike="noStrike" cap="none" normalizeH="0" baseline="0" dirty="0" err="1" smtClean="0">
                <a:ln>
                  <a:noFill/>
                </a:ln>
                <a:effectLst/>
                <a:latin typeface="Arial" pitchFamily="34" charset="0"/>
                <a:cs typeface="Arial" pitchFamily="34" charset="0"/>
              </a:rPr>
              <a:t>nuestra</a:t>
            </a:r>
            <a:r>
              <a:rPr kumimoji="0" lang="en-US" sz="1600" b="0" i="0" u="none" strike="noStrike" cap="none" normalizeH="0" baseline="0" dirty="0" smtClean="0">
                <a:ln>
                  <a:noFill/>
                </a:ln>
                <a:effectLst/>
                <a:latin typeface="Arial" pitchFamily="34" charset="0"/>
                <a:cs typeface="Arial" pitchFamily="34" charset="0"/>
              </a:rPr>
              <a:t> y </a:t>
            </a:r>
            <a:r>
              <a:rPr kumimoji="0" lang="en-US" sz="1600" b="0" i="0" u="none" strike="noStrike" cap="none" normalizeH="0" baseline="0" dirty="0" err="1" smtClean="0">
                <a:ln>
                  <a:noFill/>
                </a:ln>
                <a:effectLst/>
                <a:latin typeface="Arial" pitchFamily="34" charset="0"/>
                <a:cs typeface="Arial" pitchFamily="34" charset="0"/>
              </a:rPr>
              <a:t>debemos</a:t>
            </a:r>
            <a:r>
              <a:rPr kumimoji="0" lang="en-US" sz="1600" b="0" i="0" u="none" strike="noStrike" cap="none" normalizeH="0" baseline="0" dirty="0" smtClean="0">
                <a:ln>
                  <a:noFill/>
                </a:ln>
                <a:effectLst/>
                <a:latin typeface="Arial" pitchFamily="34" charset="0"/>
                <a:cs typeface="Arial" pitchFamily="34" charset="0"/>
              </a:rPr>
              <a:t>, </a:t>
            </a:r>
            <a:r>
              <a:rPr kumimoji="0" lang="en-US" sz="1600" b="0" i="0" u="none" strike="noStrike" cap="none" normalizeH="0" baseline="0" dirty="0" err="1" smtClean="0">
                <a:ln>
                  <a:noFill/>
                </a:ln>
                <a:effectLst/>
                <a:latin typeface="Arial" pitchFamily="34" charset="0"/>
                <a:cs typeface="Arial" pitchFamily="34" charset="0"/>
              </a:rPr>
              <a:t>por</a:t>
            </a:r>
            <a:r>
              <a:rPr kumimoji="0" lang="en-US" sz="1600" b="0" i="0" u="none" strike="noStrike" cap="none" normalizeH="0" baseline="0" dirty="0" smtClean="0">
                <a:ln>
                  <a:noFill/>
                </a:ln>
                <a:effectLst/>
                <a:latin typeface="Arial" pitchFamily="34" charset="0"/>
                <a:cs typeface="Arial" pitchFamily="34" charset="0"/>
              </a:rPr>
              <a:t> </a:t>
            </a:r>
            <a:r>
              <a:rPr kumimoji="0" lang="en-US" sz="1600" b="0" i="0" u="none" strike="noStrike" cap="none" normalizeH="0" baseline="0" dirty="0" err="1" smtClean="0">
                <a:ln>
                  <a:noFill/>
                </a:ln>
                <a:effectLst/>
                <a:latin typeface="Arial" pitchFamily="34" charset="0"/>
                <a:cs typeface="Arial" pitchFamily="34" charset="0"/>
              </a:rPr>
              <a:t>tanto</a:t>
            </a:r>
            <a:r>
              <a:rPr kumimoji="0" lang="en-US" sz="1600" b="0" i="0" u="none" strike="noStrike" cap="none" normalizeH="0" baseline="0" dirty="0" smtClean="0">
                <a:ln>
                  <a:noFill/>
                </a:ln>
                <a:effectLst/>
                <a:latin typeface="Arial" pitchFamily="34" charset="0"/>
                <a:cs typeface="Arial" pitchFamily="34" charset="0"/>
              </a:rPr>
              <a:t>, </a:t>
            </a:r>
            <a:r>
              <a:rPr kumimoji="0" lang="en-US" sz="1600" b="0" i="0" u="none" strike="noStrike" cap="none" normalizeH="0" baseline="0" dirty="0" err="1" smtClean="0">
                <a:ln>
                  <a:noFill/>
                </a:ln>
                <a:effectLst/>
                <a:latin typeface="Arial" pitchFamily="34" charset="0"/>
                <a:cs typeface="Arial" pitchFamily="34" charset="0"/>
              </a:rPr>
              <a:t>citar</a:t>
            </a:r>
            <a:r>
              <a:rPr kumimoji="0" lang="en-US" sz="1600" b="0" i="0" u="none" strike="noStrike" cap="none" normalizeH="0" baseline="0" dirty="0" smtClean="0">
                <a:ln>
                  <a:noFill/>
                </a:ln>
                <a:effectLst/>
                <a:latin typeface="Arial" pitchFamily="34" charset="0"/>
                <a:cs typeface="Arial" pitchFamily="34" charset="0"/>
              </a:rPr>
              <a:t> al </a:t>
            </a:r>
            <a:r>
              <a:rPr kumimoji="0" lang="en-US" sz="1600" b="0" i="0" u="none" strike="noStrike" cap="none" normalizeH="0" baseline="0" dirty="0" err="1" smtClean="0">
                <a:ln>
                  <a:noFill/>
                </a:ln>
                <a:effectLst/>
                <a:latin typeface="Arial" pitchFamily="34" charset="0"/>
                <a:cs typeface="Arial" pitchFamily="34" charset="0"/>
              </a:rPr>
              <a:t>autor</a:t>
            </a:r>
            <a:r>
              <a:rPr kumimoji="0" lang="en-US" sz="1600" b="0" i="0" u="none" strike="noStrike" cap="none" normalizeH="0" baseline="0" dirty="0" smtClean="0">
                <a:ln>
                  <a:noFill/>
                </a:ln>
                <a:effectLst/>
                <a:latin typeface="Arial" pitchFamily="34" charset="0"/>
                <a:cs typeface="Arial" pitchFamily="34" charset="0"/>
              </a:rPr>
              <a:t> de la </a:t>
            </a:r>
            <a:r>
              <a:rPr kumimoji="0" lang="en-US" sz="1600" b="0" i="0" u="none" strike="noStrike" cap="none" normalizeH="0" baseline="0" dirty="0" err="1" smtClean="0">
                <a:ln>
                  <a:noFill/>
                </a:ln>
                <a:effectLst/>
                <a:latin typeface="Arial" pitchFamily="34" charset="0"/>
                <a:cs typeface="Arial" pitchFamily="34" charset="0"/>
              </a:rPr>
              <a:t>misma</a:t>
            </a:r>
            <a:r>
              <a:rPr kumimoji="0" lang="en-US" sz="1600" b="0" i="0" u="none" strike="noStrike" cap="none" normalizeH="0" baseline="0" dirty="0" smtClean="0">
                <a:ln>
                  <a:noFill/>
                </a:ln>
                <a:effectLst/>
                <a:latin typeface="Arial" pitchFamily="34" charset="0"/>
                <a:cs typeface="Arial" pitchFamily="34" charset="0"/>
              </a:rPr>
              <a:t> y </a:t>
            </a:r>
            <a:r>
              <a:rPr kumimoji="0" lang="en-US" sz="1600" b="0" i="0" u="none" strike="noStrike" cap="none" normalizeH="0" baseline="0" dirty="0" err="1" smtClean="0">
                <a:ln>
                  <a:noFill/>
                </a:ln>
                <a:effectLst/>
                <a:latin typeface="Arial" pitchFamily="34" charset="0"/>
                <a:cs typeface="Arial" pitchFamily="34" charset="0"/>
              </a:rPr>
              <a:t>reconocer</a:t>
            </a:r>
            <a:r>
              <a:rPr kumimoji="0" lang="en-US" sz="1600" b="0" i="0" u="none" strike="noStrike" cap="none" normalizeH="0" baseline="0" dirty="0" smtClean="0">
                <a:ln>
                  <a:noFill/>
                </a:ln>
                <a:effectLst/>
                <a:latin typeface="Arial" pitchFamily="34" charset="0"/>
                <a:cs typeface="Arial" pitchFamily="34" charset="0"/>
              </a:rPr>
              <a:t> </a:t>
            </a:r>
            <a:r>
              <a:rPr kumimoji="0" lang="en-US" sz="1600" b="0" i="0" u="none" strike="noStrike" cap="none" normalizeH="0" baseline="0" dirty="0" err="1" smtClean="0">
                <a:ln>
                  <a:noFill/>
                </a:ln>
                <a:effectLst/>
                <a:latin typeface="Arial" pitchFamily="34" charset="0"/>
                <a:cs typeface="Arial" pitchFamily="34" charset="0"/>
              </a:rPr>
              <a:t>siempre</a:t>
            </a:r>
            <a:r>
              <a:rPr kumimoji="0" lang="en-US" sz="1600" b="0" i="0" u="none" strike="noStrike" cap="none" normalizeH="0" baseline="0" dirty="0" smtClean="0">
                <a:ln>
                  <a:noFill/>
                </a:ln>
                <a:effectLst/>
                <a:latin typeface="Arial" pitchFamily="34" charset="0"/>
                <a:cs typeface="Arial" pitchFamily="34" charset="0"/>
              </a:rPr>
              <a:t> la </a:t>
            </a:r>
            <a:r>
              <a:rPr kumimoji="0" lang="en-US" sz="1600" b="0" i="0" u="none" strike="noStrike" cap="none" normalizeH="0" baseline="0" dirty="0" err="1" smtClean="0">
                <a:ln>
                  <a:noFill/>
                </a:ln>
                <a:effectLst/>
                <a:latin typeface="Arial" pitchFamily="34" charset="0"/>
                <a:cs typeface="Arial" pitchFamily="34" charset="0"/>
              </a:rPr>
              <a:t>fuente</a:t>
            </a:r>
            <a:r>
              <a:rPr kumimoji="0" lang="en-US" sz="1600" b="0" i="0" u="none" strike="noStrike" cap="none" normalizeH="0" baseline="0" dirty="0" smtClean="0">
                <a:ln>
                  <a:noFill/>
                </a:ln>
                <a:effectLst/>
                <a:latin typeface="Arial" pitchFamily="34" charset="0"/>
                <a:cs typeface="Arial" pitchFamily="34" charset="0"/>
              </a:rPr>
              <a:t> de </a:t>
            </a:r>
            <a:r>
              <a:rPr kumimoji="0" lang="en-US" sz="1600" b="0" i="0" u="none" strike="noStrike" cap="none" normalizeH="0" baseline="0" dirty="0" err="1" smtClean="0">
                <a:ln>
                  <a:noFill/>
                </a:ln>
                <a:effectLst/>
                <a:latin typeface="Arial" pitchFamily="34" charset="0"/>
                <a:cs typeface="Arial" pitchFamily="34" charset="0"/>
              </a:rPr>
              <a:t>información</a:t>
            </a:r>
            <a:r>
              <a:rPr kumimoji="0" lang="en-US" sz="1600" b="0" i="0" u="none" strike="noStrike" cap="none" normalizeH="0" baseline="0" dirty="0" smtClean="0">
                <a:ln>
                  <a:noFill/>
                </a:ln>
                <a:effectLst/>
                <a:latin typeface="Arial" pitchFamily="34"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kumimoji="0" lang="en-US" sz="11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effectLst/>
                <a:latin typeface="Arial" pitchFamily="34" charset="0"/>
                <a:cs typeface="Arial" pitchFamily="34" charset="0"/>
              </a:rPr>
              <a:t>Para </a:t>
            </a:r>
            <a:r>
              <a:rPr kumimoji="0" lang="en-US" sz="1600" b="0" i="0" u="none" strike="noStrike" cap="none" normalizeH="0" baseline="0" dirty="0" err="1" smtClean="0">
                <a:ln>
                  <a:noFill/>
                </a:ln>
                <a:effectLst/>
                <a:latin typeface="Arial" pitchFamily="34" charset="0"/>
                <a:cs typeface="Arial" pitchFamily="34" charset="0"/>
              </a:rPr>
              <a:t>parafrasear</a:t>
            </a:r>
            <a:r>
              <a:rPr kumimoji="0" lang="en-US" sz="1600" b="0" i="0" u="none" strike="noStrike" cap="none" normalizeH="0" baseline="0" dirty="0" smtClean="0">
                <a:ln>
                  <a:noFill/>
                </a:ln>
                <a:effectLst/>
                <a:latin typeface="Arial" pitchFamily="34" charset="0"/>
                <a:cs typeface="Arial" pitchFamily="34" charset="0"/>
              </a:rPr>
              <a:t> se </a:t>
            </a:r>
            <a:r>
              <a:rPr kumimoji="0" lang="en-US" sz="1600" b="0" i="0" u="none" strike="noStrike" cap="none" normalizeH="0" baseline="0" dirty="0" err="1" smtClean="0">
                <a:ln>
                  <a:noFill/>
                </a:ln>
                <a:effectLst/>
                <a:latin typeface="Arial" pitchFamily="34" charset="0"/>
                <a:cs typeface="Arial" pitchFamily="34" charset="0"/>
              </a:rPr>
              <a:t>debe</a:t>
            </a:r>
            <a:r>
              <a:rPr kumimoji="0" lang="en-US" sz="1600" b="0" i="0" u="none" strike="noStrike" cap="none" normalizeH="0" baseline="0" dirty="0" smtClean="0">
                <a:ln>
                  <a:noFill/>
                </a:ln>
                <a:effectLst/>
                <a:latin typeface="Arial" pitchFamily="34" charset="0"/>
                <a:cs typeface="Arial" pitchFamily="34" charset="0"/>
              </a:rPr>
              <a:t> </a:t>
            </a:r>
            <a:r>
              <a:rPr kumimoji="0" lang="en-US" sz="1600" b="0" i="0" u="none" strike="noStrike" cap="none" normalizeH="0" baseline="0" dirty="0" err="1" smtClean="0">
                <a:ln>
                  <a:noFill/>
                </a:ln>
                <a:effectLst/>
                <a:latin typeface="Arial" pitchFamily="34" charset="0"/>
                <a:cs typeface="Arial" pitchFamily="34" charset="0"/>
              </a:rPr>
              <a:t>hacer</a:t>
            </a:r>
            <a:r>
              <a:rPr kumimoji="0" lang="en-US" sz="1600" b="0" i="0" u="none" strike="noStrike" cap="none" normalizeH="0" baseline="0" dirty="0" smtClean="0">
                <a:ln>
                  <a:noFill/>
                </a:ln>
                <a:effectLst/>
                <a:latin typeface="Arial" pitchFamily="34" charset="0"/>
                <a:cs typeface="Arial" pitchFamily="34" charset="0"/>
              </a:rPr>
              <a:t> un </a:t>
            </a:r>
            <a:r>
              <a:rPr kumimoji="0" lang="en-US" sz="1600" b="0" i="0" u="none" strike="noStrike" cap="none" normalizeH="0" baseline="0" dirty="0" err="1" smtClean="0">
                <a:ln>
                  <a:noFill/>
                </a:ln>
                <a:effectLst/>
                <a:latin typeface="Arial" pitchFamily="34" charset="0"/>
                <a:cs typeface="Arial" pitchFamily="34" charset="0"/>
              </a:rPr>
              <a:t>esfuerzo</a:t>
            </a:r>
            <a:r>
              <a:rPr kumimoji="0" lang="en-US" sz="1600" b="0" i="0" u="none" strike="noStrike" cap="none" normalizeH="0" baseline="0" dirty="0" smtClean="0">
                <a:ln>
                  <a:noFill/>
                </a:ln>
                <a:effectLst/>
                <a:latin typeface="Arial" pitchFamily="34" charset="0"/>
                <a:cs typeface="Arial" pitchFamily="34" charset="0"/>
              </a:rPr>
              <a:t> </a:t>
            </a:r>
            <a:r>
              <a:rPr kumimoji="0" lang="en-US" sz="1600" b="0" i="0" u="none" strike="noStrike" cap="none" normalizeH="0" baseline="0" dirty="0" err="1" smtClean="0">
                <a:ln>
                  <a:noFill/>
                </a:ln>
                <a:effectLst/>
                <a:latin typeface="Arial" pitchFamily="34" charset="0"/>
                <a:cs typeface="Arial" pitchFamily="34" charset="0"/>
              </a:rPr>
              <a:t>para</a:t>
            </a:r>
            <a:r>
              <a:rPr kumimoji="0" lang="en-US" sz="1600" b="0" i="0" u="none" strike="noStrike" cap="none" normalizeH="0" baseline="0" dirty="0" smtClean="0">
                <a:ln>
                  <a:noFill/>
                </a:ln>
                <a:effectLst/>
                <a:latin typeface="Arial" pitchFamily="34" charset="0"/>
                <a:cs typeface="Arial" pitchFamily="34" charset="0"/>
              </a:rPr>
              <a:t> </a:t>
            </a:r>
            <a:r>
              <a:rPr kumimoji="0" lang="en-US" sz="1600" b="0" i="0" u="none" strike="noStrike" cap="none" normalizeH="0" baseline="0" dirty="0" err="1" smtClean="0">
                <a:ln>
                  <a:noFill/>
                </a:ln>
                <a:effectLst/>
                <a:latin typeface="Arial" pitchFamily="34" charset="0"/>
                <a:cs typeface="Arial" pitchFamily="34" charset="0"/>
              </a:rPr>
              <a:t>transformar</a:t>
            </a:r>
            <a:r>
              <a:rPr kumimoji="0" lang="en-US" sz="1600" b="0" i="0" u="none" strike="noStrike" cap="none" normalizeH="0" baseline="0" dirty="0" smtClean="0">
                <a:ln>
                  <a:noFill/>
                </a:ln>
                <a:effectLst/>
                <a:latin typeface="Arial" pitchFamily="34" charset="0"/>
                <a:cs typeface="Arial" pitchFamily="34" charset="0"/>
              </a:rPr>
              <a:t> la </a:t>
            </a:r>
            <a:r>
              <a:rPr kumimoji="0" lang="en-US" sz="1600" b="0" i="0" u="none" strike="noStrike" cap="none" normalizeH="0" baseline="0" dirty="0" err="1" smtClean="0">
                <a:ln>
                  <a:noFill/>
                </a:ln>
                <a:effectLst/>
                <a:latin typeface="Arial" pitchFamily="34" charset="0"/>
                <a:cs typeface="Arial" pitchFamily="34" charset="0"/>
              </a:rPr>
              <a:t>oración</a:t>
            </a:r>
            <a:r>
              <a:rPr kumimoji="0" lang="en-US" sz="1600" b="0" i="0" u="none" strike="noStrike" cap="none" normalizeH="0" baseline="0" dirty="0" smtClean="0">
                <a:ln>
                  <a:noFill/>
                </a:ln>
                <a:effectLst/>
                <a:latin typeface="Arial" pitchFamily="34" charset="0"/>
                <a:cs typeface="Arial" pitchFamily="34" charset="0"/>
              </a:rPr>
              <a:t> en </a:t>
            </a:r>
            <a:r>
              <a:rPr kumimoji="0" lang="en-US" sz="1600" b="0" i="0" u="none" strike="noStrike" cap="none" normalizeH="0" baseline="0" dirty="0" err="1" smtClean="0">
                <a:ln>
                  <a:noFill/>
                </a:ln>
                <a:effectLst/>
                <a:latin typeface="Arial" pitchFamily="34" charset="0"/>
                <a:cs typeface="Arial" pitchFamily="34" charset="0"/>
              </a:rPr>
              <a:t>otra</a:t>
            </a:r>
            <a:r>
              <a:rPr kumimoji="0" lang="en-US" sz="1600" b="0" i="0" u="none" strike="noStrike" cap="none" normalizeH="0" baseline="0" dirty="0" smtClean="0">
                <a:ln>
                  <a:noFill/>
                </a:ln>
                <a:effectLst/>
                <a:latin typeface="Arial" pitchFamily="34" charset="0"/>
                <a:cs typeface="Arial" pitchFamily="34" charset="0"/>
              </a:rPr>
              <a:t> </a:t>
            </a:r>
            <a:r>
              <a:rPr kumimoji="0" lang="en-US" sz="1600" b="0" i="0" u="none" strike="noStrike" cap="none" normalizeH="0" baseline="0" dirty="0" err="1" smtClean="0">
                <a:ln>
                  <a:noFill/>
                </a:ln>
                <a:effectLst/>
                <a:latin typeface="Arial" pitchFamily="34" charset="0"/>
                <a:cs typeface="Arial" pitchFamily="34" charset="0"/>
              </a:rPr>
              <a:t>que</a:t>
            </a:r>
            <a:r>
              <a:rPr kumimoji="0" lang="en-US" sz="1600" b="0" i="0" u="none" strike="noStrike" cap="none" normalizeH="0" baseline="0" dirty="0" smtClean="0">
                <a:ln>
                  <a:noFill/>
                </a:ln>
                <a:effectLst/>
                <a:latin typeface="Arial" pitchFamily="34" charset="0"/>
                <a:cs typeface="Arial" pitchFamily="34" charset="0"/>
              </a:rPr>
              <a:t> conserve el </a:t>
            </a:r>
            <a:r>
              <a:rPr kumimoji="0" lang="en-US" sz="1600" b="0" i="0" u="none" strike="noStrike" cap="none" normalizeH="0" baseline="0" dirty="0" err="1" smtClean="0">
                <a:ln>
                  <a:noFill/>
                </a:ln>
                <a:effectLst/>
                <a:latin typeface="Arial" pitchFamily="34" charset="0"/>
                <a:cs typeface="Arial" pitchFamily="34" charset="0"/>
              </a:rPr>
              <a:t>significado</a:t>
            </a:r>
            <a:r>
              <a:rPr kumimoji="0" lang="en-US" sz="1600" b="0" i="0" u="none" strike="noStrike" cap="none" normalizeH="0" baseline="0" dirty="0" smtClean="0">
                <a:ln>
                  <a:noFill/>
                </a:ln>
                <a:effectLst/>
                <a:latin typeface="Arial" pitchFamily="34" charset="0"/>
                <a:cs typeface="Arial" pitchFamily="34" charset="0"/>
              </a:rPr>
              <a:t> original, </a:t>
            </a:r>
            <a:r>
              <a:rPr kumimoji="0" lang="en-US" sz="1600" b="0" i="0" u="none" strike="noStrike" cap="none" normalizeH="0" baseline="0" dirty="0" err="1" smtClean="0">
                <a:ln>
                  <a:noFill/>
                </a:ln>
                <a:effectLst/>
                <a:latin typeface="Arial" pitchFamily="34" charset="0"/>
                <a:cs typeface="Arial" pitchFamily="34" charset="0"/>
              </a:rPr>
              <a:t>pero</a:t>
            </a:r>
            <a:r>
              <a:rPr kumimoji="0" lang="en-US" sz="1600" b="0" i="0" u="none" strike="noStrike" cap="none" normalizeH="0" baseline="0" dirty="0" smtClean="0">
                <a:ln>
                  <a:noFill/>
                </a:ln>
                <a:effectLst/>
                <a:latin typeface="Arial" pitchFamily="34" charset="0"/>
                <a:cs typeface="Arial" pitchFamily="34" charset="0"/>
              </a:rPr>
              <a:t> tan </a:t>
            </a:r>
            <a:r>
              <a:rPr kumimoji="0" lang="en-US" sz="1600" b="0" i="0" u="none" strike="noStrike" cap="none" normalizeH="0" baseline="0" dirty="0" err="1" smtClean="0">
                <a:ln>
                  <a:noFill/>
                </a:ln>
                <a:effectLst/>
                <a:latin typeface="Arial" pitchFamily="34" charset="0"/>
                <a:cs typeface="Arial" pitchFamily="34" charset="0"/>
              </a:rPr>
              <a:t>diferente</a:t>
            </a:r>
            <a:r>
              <a:rPr kumimoji="0" lang="en-US" sz="1600" b="0" i="0" u="none" strike="noStrike" cap="none" normalizeH="0" baseline="0" dirty="0" smtClean="0">
                <a:ln>
                  <a:noFill/>
                </a:ln>
                <a:effectLst/>
                <a:latin typeface="Arial" pitchFamily="34" charset="0"/>
                <a:cs typeface="Arial" pitchFamily="34" charset="0"/>
              </a:rPr>
              <a:t> de </a:t>
            </a:r>
            <a:r>
              <a:rPr kumimoji="0" lang="en-US" sz="1600" b="0" i="0" u="none" strike="noStrike" cap="none" normalizeH="0" baseline="0" dirty="0" err="1" smtClean="0">
                <a:ln>
                  <a:noFill/>
                </a:ln>
                <a:effectLst/>
                <a:latin typeface="Arial" pitchFamily="34" charset="0"/>
                <a:cs typeface="Arial" pitchFamily="34" charset="0"/>
              </a:rPr>
              <a:t>ésta</a:t>
            </a:r>
            <a:r>
              <a:rPr kumimoji="0" lang="en-US" sz="1600" b="0" i="0" u="none" strike="noStrike" cap="none" normalizeH="0" baseline="0" dirty="0" smtClean="0">
                <a:ln>
                  <a:noFill/>
                </a:ln>
                <a:effectLst/>
                <a:latin typeface="Arial" pitchFamily="34" charset="0"/>
                <a:cs typeface="Arial" pitchFamily="34" charset="0"/>
              </a:rPr>
              <a:t> </a:t>
            </a:r>
            <a:r>
              <a:rPr kumimoji="0" lang="en-US" sz="1600" b="0" i="0" u="none" strike="noStrike" cap="none" normalizeH="0" baseline="0" dirty="0" err="1" smtClean="0">
                <a:ln>
                  <a:noFill/>
                </a:ln>
                <a:effectLst/>
                <a:latin typeface="Arial" pitchFamily="34" charset="0"/>
                <a:cs typeface="Arial" pitchFamily="34" charset="0"/>
              </a:rPr>
              <a:t>como</a:t>
            </a:r>
            <a:r>
              <a:rPr kumimoji="0" lang="en-US" sz="1600" b="0" i="0" u="none" strike="noStrike" cap="none" normalizeH="0" baseline="0" dirty="0" smtClean="0">
                <a:ln>
                  <a:noFill/>
                </a:ln>
                <a:effectLst/>
                <a:latin typeface="Arial" pitchFamily="34" charset="0"/>
                <a:cs typeface="Arial" pitchFamily="34" charset="0"/>
              </a:rPr>
              <a:t> sea </a:t>
            </a:r>
            <a:r>
              <a:rPr kumimoji="0" lang="en-US" sz="1600" b="0" i="0" u="none" strike="noStrike" cap="none" normalizeH="0" baseline="0" dirty="0" err="1" smtClean="0">
                <a:ln>
                  <a:noFill/>
                </a:ln>
                <a:effectLst/>
                <a:latin typeface="Arial" pitchFamily="34" charset="0"/>
                <a:cs typeface="Arial" pitchFamily="34" charset="0"/>
              </a:rPr>
              <a:t>posible</a:t>
            </a:r>
            <a:r>
              <a:rPr kumimoji="0" lang="en-US" sz="1600" b="0" i="0" u="none" strike="noStrike" cap="none" normalizeH="0" baseline="0" dirty="0" smtClean="0">
                <a:ln>
                  <a:noFill/>
                </a:ln>
                <a:effectLst/>
                <a:latin typeface="Arial" pitchFamily="34" charset="0"/>
                <a:cs typeface="Arial" pitchFamily="34" charset="0"/>
              </a:rPr>
              <a:t>:</a:t>
            </a:r>
            <a:endParaRPr kumimoji="0" lang="en-US" sz="11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effectLst/>
                <a:latin typeface="Arial" pitchFamily="34" charset="0"/>
                <a:cs typeface="Arial" pitchFamily="34" charset="0"/>
              </a:rPr>
              <a:t>. </a:t>
            </a:r>
            <a:r>
              <a:rPr kumimoji="0" lang="en-US" b="0" i="0" u="none" strike="noStrike" cap="none" normalizeH="0" baseline="0" dirty="0" err="1" smtClean="0">
                <a:ln>
                  <a:noFill/>
                </a:ln>
                <a:effectLst/>
                <a:latin typeface="Arial" pitchFamily="34" charset="0"/>
                <a:cs typeface="Arial" pitchFamily="34" charset="0"/>
              </a:rPr>
              <a:t>Usa</a:t>
            </a:r>
            <a:r>
              <a:rPr kumimoji="0" lang="en-US" b="0" i="0" u="none" strike="noStrike" cap="none" normalizeH="0" baseline="0" dirty="0" smtClean="0">
                <a:ln>
                  <a:noFill/>
                </a:ln>
                <a:effectLst/>
                <a:latin typeface="Arial" pitchFamily="34" charset="0"/>
                <a:cs typeface="Arial" pitchFamily="34" charset="0"/>
              </a:rPr>
              <a:t> </a:t>
            </a:r>
            <a:r>
              <a:rPr kumimoji="0" lang="en-US" b="0" i="0" u="none" strike="noStrike" cap="none" normalizeH="0" baseline="0" dirty="0" err="1" smtClean="0">
                <a:ln>
                  <a:noFill/>
                </a:ln>
                <a:effectLst/>
                <a:latin typeface="Arial" pitchFamily="34" charset="0"/>
                <a:cs typeface="Arial" pitchFamily="34" charset="0"/>
              </a:rPr>
              <a:t>sinónimos</a:t>
            </a:r>
            <a:r>
              <a:rPr kumimoji="0" lang="en-US" b="0" i="0" u="none" strike="noStrike" cap="none" normalizeH="0" baseline="0" dirty="0" smtClean="0">
                <a:ln>
                  <a:noFill/>
                </a:ln>
                <a:effectLst/>
                <a:latin typeface="Arial" pitchFamily="34" charset="0"/>
                <a:cs typeface="Arial" pitchFamily="34" charset="0"/>
              </a:rPr>
              <a:t> </a:t>
            </a:r>
            <a:r>
              <a:rPr kumimoji="0" lang="en-US" b="0" i="0" u="none" strike="noStrike" cap="none" normalizeH="0" baseline="0" dirty="0" err="1" smtClean="0">
                <a:ln>
                  <a:noFill/>
                </a:ln>
                <a:effectLst/>
                <a:latin typeface="Arial" pitchFamily="34" charset="0"/>
                <a:cs typeface="Arial" pitchFamily="34" charset="0"/>
              </a:rPr>
              <a:t>para</a:t>
            </a:r>
            <a:r>
              <a:rPr kumimoji="0" lang="en-US" b="0" i="0" u="none" strike="noStrike" cap="none" normalizeH="0" baseline="0" dirty="0" smtClean="0">
                <a:ln>
                  <a:noFill/>
                </a:ln>
                <a:effectLst/>
                <a:latin typeface="Arial" pitchFamily="34" charset="0"/>
                <a:cs typeface="Arial" pitchFamily="34" charset="0"/>
              </a:rPr>
              <a:t> </a:t>
            </a:r>
            <a:r>
              <a:rPr kumimoji="0" lang="en-US" b="0" i="0" u="none" strike="noStrike" cap="none" normalizeH="0" baseline="0" dirty="0" err="1" smtClean="0">
                <a:ln>
                  <a:noFill/>
                </a:ln>
                <a:effectLst/>
                <a:latin typeface="Arial" pitchFamily="34" charset="0"/>
                <a:cs typeface="Arial" pitchFamily="34" charset="0"/>
              </a:rPr>
              <a:t>todas</a:t>
            </a:r>
            <a:r>
              <a:rPr kumimoji="0" lang="en-US" b="0" i="0" u="none" strike="noStrike" cap="none" normalizeH="0" baseline="0" dirty="0" smtClean="0">
                <a:ln>
                  <a:noFill/>
                </a:ln>
                <a:effectLst/>
                <a:latin typeface="Arial" pitchFamily="34" charset="0"/>
                <a:cs typeface="Arial" pitchFamily="34" charset="0"/>
              </a:rPr>
              <a:t> </a:t>
            </a:r>
            <a:r>
              <a:rPr kumimoji="0" lang="en-US" b="0" i="0" u="none" strike="noStrike" cap="none" normalizeH="0" baseline="0" dirty="0" err="1" smtClean="0">
                <a:ln>
                  <a:noFill/>
                </a:ln>
                <a:effectLst/>
                <a:latin typeface="Arial" pitchFamily="34" charset="0"/>
                <a:cs typeface="Arial" pitchFamily="34" charset="0"/>
              </a:rPr>
              <a:t>las</a:t>
            </a:r>
            <a:r>
              <a:rPr kumimoji="0" lang="en-US" b="0" i="0" u="none" strike="noStrike" cap="none" normalizeH="0" baseline="0" dirty="0" smtClean="0">
                <a:ln>
                  <a:noFill/>
                </a:ln>
                <a:effectLst/>
                <a:latin typeface="Arial" pitchFamily="34" charset="0"/>
                <a:cs typeface="Arial" pitchFamily="34" charset="0"/>
              </a:rPr>
              <a:t> </a:t>
            </a:r>
            <a:r>
              <a:rPr kumimoji="0" lang="en-US" b="0" i="0" u="none" strike="noStrike" cap="none" normalizeH="0" baseline="0" dirty="0" err="1" smtClean="0">
                <a:ln>
                  <a:noFill/>
                </a:ln>
                <a:effectLst/>
                <a:latin typeface="Arial" pitchFamily="34" charset="0"/>
                <a:cs typeface="Arial" pitchFamily="34" charset="0"/>
              </a:rPr>
              <a:t>palabras</a:t>
            </a:r>
            <a:r>
              <a:rPr kumimoji="0" lang="en-US" b="0" i="0" u="none" strike="noStrike" cap="none" normalizeH="0" baseline="0" dirty="0" smtClean="0">
                <a:ln>
                  <a:noFill/>
                </a:ln>
                <a:effectLst/>
                <a:latin typeface="Arial" pitchFamily="34" charset="0"/>
                <a:cs typeface="Arial" pitchFamily="34" charset="0"/>
              </a:rPr>
              <a:t> </a:t>
            </a:r>
            <a:r>
              <a:rPr kumimoji="0" lang="en-US" b="0" i="0" u="none" strike="noStrike" cap="none" normalizeH="0" baseline="0" dirty="0" err="1" smtClean="0">
                <a:ln>
                  <a:noFill/>
                </a:ln>
                <a:effectLst/>
                <a:latin typeface="Arial" pitchFamily="34" charset="0"/>
                <a:cs typeface="Arial" pitchFamily="34" charset="0"/>
              </a:rPr>
              <a:t>que</a:t>
            </a:r>
            <a:r>
              <a:rPr kumimoji="0" lang="en-US" b="0" i="0" u="none" strike="noStrike" cap="none" normalizeH="0" baseline="0" dirty="0" smtClean="0">
                <a:ln>
                  <a:noFill/>
                </a:ln>
                <a:effectLst/>
                <a:latin typeface="Arial" pitchFamily="34" charset="0"/>
                <a:cs typeface="Arial" pitchFamily="34" charset="0"/>
              </a:rPr>
              <a:t> no </a:t>
            </a:r>
            <a:r>
              <a:rPr kumimoji="0" lang="en-US" b="0" i="0" u="none" strike="noStrike" cap="none" normalizeH="0" baseline="0" dirty="0" err="1" smtClean="0">
                <a:ln>
                  <a:noFill/>
                </a:ln>
                <a:effectLst/>
                <a:latin typeface="Arial" pitchFamily="34" charset="0"/>
                <a:cs typeface="Arial" pitchFamily="34" charset="0"/>
              </a:rPr>
              <a:t>sean</a:t>
            </a:r>
            <a:r>
              <a:rPr kumimoji="0" lang="en-US" b="0" i="0" u="none" strike="noStrike" cap="none" normalizeH="0" baseline="0" dirty="0" smtClean="0">
                <a:ln>
                  <a:noFill/>
                </a:ln>
                <a:effectLst/>
                <a:latin typeface="Arial" pitchFamily="34" charset="0"/>
                <a:cs typeface="Arial" pitchFamily="34" charset="0"/>
              </a:rPr>
              <a:t> </a:t>
            </a:r>
            <a:r>
              <a:rPr kumimoji="0" lang="en-US" b="0" i="0" u="none" strike="noStrike" cap="none" normalizeH="0" baseline="0" dirty="0" err="1" smtClean="0">
                <a:ln>
                  <a:noFill/>
                </a:ln>
                <a:effectLst/>
                <a:latin typeface="Arial" pitchFamily="34" charset="0"/>
                <a:cs typeface="Arial" pitchFamily="34" charset="0"/>
              </a:rPr>
              <a:t>genéricas</a:t>
            </a:r>
            <a:endParaRPr kumimoji="0" lang="en-US"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cs typeface="Arial" pitchFamily="34" charset="0"/>
              </a:rPr>
              <a:t>. Cambia la </a:t>
            </a:r>
            <a:r>
              <a:rPr kumimoji="0" lang="en-US" b="0" i="0" u="none" strike="noStrike" cap="none" normalizeH="0" baseline="0" dirty="0" err="1" smtClean="0">
                <a:ln>
                  <a:noFill/>
                </a:ln>
                <a:solidFill>
                  <a:schemeClr val="tx1"/>
                </a:solidFill>
                <a:effectLst/>
                <a:latin typeface="Arial" pitchFamily="34" charset="0"/>
                <a:cs typeface="Arial" pitchFamily="34" charset="0"/>
              </a:rPr>
              <a:t>voz</a:t>
            </a:r>
            <a:r>
              <a:rPr kumimoji="0" lang="en-US" b="0" i="0" u="none" strike="noStrike" cap="none" normalizeH="0" baseline="0" dirty="0" smtClean="0">
                <a:ln>
                  <a:noFill/>
                </a:ln>
                <a:solidFill>
                  <a:schemeClr val="tx1"/>
                </a:solidFill>
                <a:effectLst/>
                <a:latin typeface="Arial"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cs typeface="Arial" pitchFamily="34" charset="0"/>
              </a:rPr>
              <a:t>pasiva</a:t>
            </a:r>
            <a:r>
              <a:rPr kumimoji="0" lang="en-US" b="0" i="0" u="none" strike="noStrike" cap="none" normalizeH="0" baseline="0" dirty="0" smtClean="0">
                <a:ln>
                  <a:noFill/>
                </a:ln>
                <a:solidFill>
                  <a:schemeClr val="tx1"/>
                </a:solidFill>
                <a:effectLst/>
                <a:latin typeface="Arial"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cs typeface="Arial" pitchFamily="34" charset="0"/>
              </a:rPr>
              <a:t>por</a:t>
            </a:r>
            <a:r>
              <a:rPr kumimoji="0" lang="en-US" b="0" i="0" u="none" strike="noStrike" cap="none" normalizeH="0" baseline="0" dirty="0" smtClean="0">
                <a:ln>
                  <a:noFill/>
                </a:ln>
                <a:solidFill>
                  <a:schemeClr val="tx1"/>
                </a:solidFill>
                <a:effectLst/>
                <a:latin typeface="Arial"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cs typeface="Arial" pitchFamily="34" charset="0"/>
              </a:rPr>
              <a:t>activa</a:t>
            </a:r>
            <a:r>
              <a:rPr kumimoji="0" lang="en-US" b="0" i="0" u="none" strike="noStrike" cap="none" normalizeH="0" baseline="0" dirty="0" smtClean="0">
                <a:ln>
                  <a:noFill/>
                </a:ln>
                <a:solidFill>
                  <a:schemeClr val="tx1"/>
                </a:solidFill>
                <a:effectLst/>
                <a:latin typeface="Arial" pitchFamily="34" charset="0"/>
                <a:cs typeface="Arial" pitchFamily="34" charset="0"/>
              </a:rPr>
              <a:t> o </a:t>
            </a:r>
            <a:r>
              <a:rPr kumimoji="0" lang="en-US" b="0" i="0" u="none" strike="noStrike" cap="none" normalizeH="0" baseline="0" dirty="0" err="1" smtClean="0">
                <a:ln>
                  <a:noFill/>
                </a:ln>
                <a:solidFill>
                  <a:schemeClr val="tx1"/>
                </a:solidFill>
                <a:effectLst/>
                <a:latin typeface="Arial" pitchFamily="34" charset="0"/>
                <a:cs typeface="Arial" pitchFamily="34" charset="0"/>
              </a:rPr>
              <a:t>viceversa</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cs typeface="Arial" pitchFamily="34" charset="0"/>
              </a:rPr>
              <a:t>. Cambia la </a:t>
            </a:r>
            <a:r>
              <a:rPr kumimoji="0" lang="en-US" b="0" i="0" u="none" strike="noStrike" cap="none" normalizeH="0" baseline="0" dirty="0" err="1" smtClean="0">
                <a:ln>
                  <a:noFill/>
                </a:ln>
                <a:solidFill>
                  <a:schemeClr val="tx1"/>
                </a:solidFill>
                <a:effectLst/>
                <a:latin typeface="Arial" pitchFamily="34" charset="0"/>
                <a:cs typeface="Arial" pitchFamily="34" charset="0"/>
              </a:rPr>
              <a:t>estructura</a:t>
            </a:r>
            <a:r>
              <a:rPr kumimoji="0" lang="en-US" b="0" i="0" u="none" strike="noStrike" cap="none" normalizeH="0" baseline="0" dirty="0" smtClean="0">
                <a:ln>
                  <a:noFill/>
                </a:ln>
                <a:solidFill>
                  <a:schemeClr val="tx1"/>
                </a:solidFill>
                <a:effectLst/>
                <a:latin typeface="Arial" pitchFamily="34" charset="0"/>
                <a:cs typeface="Arial" pitchFamily="34" charset="0"/>
              </a:rPr>
              <a:t> de </a:t>
            </a:r>
            <a:r>
              <a:rPr kumimoji="0" lang="en-US" b="0" i="0" u="none" strike="noStrike" cap="none" normalizeH="0" baseline="0" dirty="0" err="1" smtClean="0">
                <a:ln>
                  <a:noFill/>
                </a:ln>
                <a:solidFill>
                  <a:schemeClr val="tx1"/>
                </a:solidFill>
                <a:effectLst/>
                <a:latin typeface="Arial" pitchFamily="34" charset="0"/>
                <a:cs typeface="Arial" pitchFamily="34" charset="0"/>
              </a:rPr>
              <a:t>las</a:t>
            </a:r>
            <a:r>
              <a:rPr kumimoji="0" lang="en-US" b="0" i="0" u="none" strike="noStrike" cap="none" normalizeH="0" baseline="0" dirty="0" smtClean="0">
                <a:ln>
                  <a:noFill/>
                </a:ln>
                <a:solidFill>
                  <a:schemeClr val="tx1"/>
                </a:solidFill>
                <a:effectLst/>
                <a:latin typeface="Arial"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cs typeface="Arial" pitchFamily="34" charset="0"/>
              </a:rPr>
              <a:t>palabras</a:t>
            </a:r>
            <a:r>
              <a:rPr kumimoji="0" lang="en-US" b="0" i="0" u="none" strike="noStrike" cap="none" normalizeH="0" baseline="0" dirty="0" smtClean="0">
                <a:ln>
                  <a:noFill/>
                </a:ln>
                <a:solidFill>
                  <a:schemeClr val="tx1"/>
                </a:solidFill>
                <a:effectLst/>
                <a:latin typeface="Arial"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cs typeface="Arial" pitchFamily="34" charset="0"/>
              </a:rPr>
              <a:t>oraciones</a:t>
            </a:r>
            <a:r>
              <a:rPr kumimoji="0" lang="en-US" b="0" i="0" u="none" strike="noStrike" cap="none" normalizeH="0" baseline="0" dirty="0" smtClean="0">
                <a:ln>
                  <a:noFill/>
                </a:ln>
                <a:solidFill>
                  <a:schemeClr val="tx1"/>
                </a:solidFill>
                <a:effectLst/>
                <a:latin typeface="Arial" pitchFamily="34" charset="0"/>
                <a:cs typeface="Arial" pitchFamily="34" charset="0"/>
              </a:rPr>
              <a:t> o </a:t>
            </a:r>
            <a:r>
              <a:rPr kumimoji="0" lang="en-US" b="0" i="0" u="none" strike="noStrike" cap="none" normalizeH="0" baseline="0" dirty="0" err="1" smtClean="0">
                <a:ln>
                  <a:noFill/>
                </a:ln>
                <a:solidFill>
                  <a:schemeClr val="tx1"/>
                </a:solidFill>
                <a:effectLst/>
                <a:latin typeface="Arial" pitchFamily="34" charset="0"/>
                <a:cs typeface="Arial" pitchFamily="34" charset="0"/>
              </a:rPr>
              <a:t>párrafos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cs typeface="Arial" pitchFamily="34" charset="0"/>
              </a:rPr>
              <a:t>. Resume </a:t>
            </a:r>
            <a:r>
              <a:rPr kumimoji="0" lang="en-US" b="0" i="0" u="none" strike="noStrike" cap="none" normalizeH="0" baseline="0" dirty="0" err="1" smtClean="0">
                <a:ln>
                  <a:noFill/>
                </a:ln>
                <a:solidFill>
                  <a:schemeClr val="tx1"/>
                </a:solidFill>
                <a:effectLst/>
                <a:latin typeface="Arial" pitchFamily="34" charset="0"/>
                <a:cs typeface="Arial" pitchFamily="34" charset="0"/>
              </a:rPr>
              <a:t>frases</a:t>
            </a:r>
            <a:r>
              <a:rPr kumimoji="0" lang="en-US" b="0" i="0" u="none" strike="noStrike" cap="none" normalizeH="0" baseline="0" dirty="0" smtClean="0">
                <a:ln>
                  <a:noFill/>
                </a:ln>
                <a:solidFill>
                  <a:schemeClr val="tx1"/>
                </a:solidFill>
                <a:effectLst/>
                <a:latin typeface="Arial" pitchFamily="34" charset="0"/>
                <a:cs typeface="Arial" pitchFamily="34" charset="0"/>
              </a:rPr>
              <a:t> y </a:t>
            </a:r>
            <a:r>
              <a:rPr kumimoji="0" lang="en-US" b="0" i="0" u="none" strike="noStrike" cap="none" normalizeH="0" baseline="0" dirty="0" err="1" smtClean="0">
                <a:ln>
                  <a:noFill/>
                </a:ln>
                <a:solidFill>
                  <a:schemeClr val="tx1"/>
                </a:solidFill>
                <a:effectLst/>
                <a:latin typeface="Arial" pitchFamily="34" charset="0"/>
                <a:cs typeface="Arial" pitchFamily="34" charset="0"/>
              </a:rPr>
              <a:t>párrafos</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Ejemplo</a:t>
            </a:r>
            <a:r>
              <a:rPr lang="en-US" dirty="0" smtClean="0"/>
              <a:t>:</a:t>
            </a:r>
            <a:endParaRPr lang="en-US" dirty="0"/>
          </a:p>
        </p:txBody>
      </p:sp>
      <p:pic>
        <p:nvPicPr>
          <p:cNvPr id="56322" name="Picture 2"/>
          <p:cNvPicPr>
            <a:picLocks noChangeAspect="1" noChangeArrowheads="1"/>
          </p:cNvPicPr>
          <p:nvPr/>
        </p:nvPicPr>
        <p:blipFill>
          <a:blip r:embed="rId2"/>
          <a:srcRect/>
          <a:stretch>
            <a:fillRect/>
          </a:stretch>
        </p:blipFill>
        <p:spPr bwMode="auto">
          <a:xfrm>
            <a:off x="381000" y="1143000"/>
            <a:ext cx="8382000" cy="4733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09600"/>
          </a:xfrm>
          <a:solidFill>
            <a:schemeClr val="accent4">
              <a:lumMod val="60000"/>
              <a:lumOff val="40000"/>
            </a:schemeClr>
          </a:solidFill>
        </p:spPr>
        <p:txBody>
          <a:bodyPr/>
          <a:lstStyle/>
          <a:p>
            <a:r>
              <a:rPr lang="es-ES" b="1" dirty="0" smtClean="0"/>
              <a:t>¿Qué significa citar una fuente?</a:t>
            </a:r>
            <a:endParaRPr lang="en-US" dirty="0"/>
          </a:p>
        </p:txBody>
      </p:sp>
      <p:sp>
        <p:nvSpPr>
          <p:cNvPr id="3" name="Content Placeholder 2"/>
          <p:cNvSpPr>
            <a:spLocks noGrp="1"/>
          </p:cNvSpPr>
          <p:nvPr>
            <p:ph sz="quarter" idx="1"/>
          </p:nvPr>
        </p:nvSpPr>
        <p:spPr>
          <a:xfrm>
            <a:off x="457200" y="1600200"/>
            <a:ext cx="8229600" cy="4876800"/>
          </a:xfrm>
          <a:solidFill>
            <a:srgbClr val="FFC9CA"/>
          </a:solidFill>
        </p:spPr>
        <p:txBody>
          <a:bodyPr>
            <a:normAutofit fontScale="77500" lnSpcReduction="20000"/>
          </a:bodyPr>
          <a:lstStyle/>
          <a:p>
            <a:r>
              <a:rPr lang="es-ES" dirty="0" smtClean="0"/>
              <a:t>Citar es reproducir las ideas y/o las palabras de otros autores como información relevante, como sustento de nuestras propias opiniones, como ejemplo de una afirmación, como testimonio. </a:t>
            </a:r>
            <a:r>
              <a:rPr lang="es-ES" i="1" dirty="0" smtClean="0"/>
              <a:t>Citar</a:t>
            </a:r>
            <a:r>
              <a:rPr lang="es-ES" dirty="0" smtClean="0"/>
              <a:t> es dar crédito de la autoría de las ideas y hallazgos que pertenecen a otros.</a:t>
            </a:r>
          </a:p>
          <a:p>
            <a:r>
              <a:rPr lang="es-ES" dirty="0" smtClean="0"/>
              <a:t>Las citas tienen varias funciones:</a:t>
            </a:r>
          </a:p>
          <a:p>
            <a:pPr lvl="1"/>
            <a:r>
              <a:rPr lang="es-ES" dirty="0" smtClean="0">
                <a:solidFill>
                  <a:srgbClr val="002060"/>
                </a:solidFill>
              </a:rPr>
              <a:t>Son imprescindibles para dar cuenta de los avances del conocimiento en un campo, o sobre un tema y para recopilar pruebas a favor de nuestra argumentación.</a:t>
            </a:r>
          </a:p>
          <a:p>
            <a:pPr lvl="1"/>
            <a:r>
              <a:rPr lang="es-ES" dirty="0" smtClean="0">
                <a:solidFill>
                  <a:srgbClr val="002060"/>
                </a:solidFill>
              </a:rPr>
              <a:t>Por otra parte la correcta cita y la mención de otros autores ponen en relieve lo que un escrito tiene de original y muestra en qué ha consistido el trabajo de su autor. Aunque el aporte personal pueda ser escaso, es lo más valorable de un trabajo, porque es lo que éste tiene de original. Y muchas veces la originalidad consiste en utilizar de manera apropiada, inteligente y creativa las ideas de otros autores, en organizar creativamente esos aportes.</a:t>
            </a:r>
          </a:p>
          <a:p>
            <a:pPr lvl="1"/>
            <a:r>
              <a:rPr lang="es-ES" dirty="0" smtClean="0">
                <a:solidFill>
                  <a:srgbClr val="002060"/>
                </a:solidFill>
              </a:rPr>
              <a:t>Una tercera función de la cita consiste en facilitar al lector la posibilidad de recurrir a la fuente citada para ampliar su conocimiento, para verificar la veracidad de lo transcripto, para ponerlo en contexto o para recurrir al documento original con fines de investigación.</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a:solidFill>
            <a:schemeClr val="accent4">
              <a:lumMod val="60000"/>
              <a:lumOff val="40000"/>
            </a:schemeClr>
          </a:solidFill>
        </p:spPr>
        <p:txBody>
          <a:bodyPr/>
          <a:lstStyle/>
          <a:p>
            <a:r>
              <a:rPr lang="en-US" b="1" dirty="0" smtClean="0"/>
              <a:t>¿</a:t>
            </a:r>
            <a:r>
              <a:rPr lang="en-US" b="1" dirty="0" err="1" smtClean="0"/>
              <a:t>Cómo</a:t>
            </a:r>
            <a:r>
              <a:rPr lang="en-US" b="1" dirty="0" smtClean="0"/>
              <a:t> se </a:t>
            </a:r>
            <a:r>
              <a:rPr lang="en-US" b="1" dirty="0" err="1" smtClean="0"/>
              <a:t>cita</a:t>
            </a:r>
            <a:r>
              <a:rPr lang="en-US" b="1" dirty="0" smtClean="0"/>
              <a:t>?</a:t>
            </a:r>
            <a:endParaRPr lang="en-US" dirty="0"/>
          </a:p>
        </p:txBody>
      </p:sp>
      <p:sp>
        <p:nvSpPr>
          <p:cNvPr id="3" name="Content Placeholder 2"/>
          <p:cNvSpPr>
            <a:spLocks noGrp="1"/>
          </p:cNvSpPr>
          <p:nvPr>
            <p:ph sz="quarter" idx="1"/>
          </p:nvPr>
        </p:nvSpPr>
        <p:spPr>
          <a:solidFill>
            <a:schemeClr val="accent2">
              <a:lumMod val="60000"/>
              <a:lumOff val="40000"/>
            </a:schemeClr>
          </a:solidFill>
        </p:spPr>
        <p:txBody>
          <a:bodyPr>
            <a:normAutofit fontScale="92500" lnSpcReduction="20000"/>
          </a:bodyPr>
          <a:lstStyle/>
          <a:p>
            <a:r>
              <a:rPr lang="es-ES" dirty="0" smtClean="0"/>
              <a:t>Utilizando estilos estándar de redacción que indican la forma correcta de citar cada tipo de recurso. La norma ISO 690:1987 (en España, UNE 50-104-94) es el marco internacional que da las pautas mínimas para las citas bibliográficas de documentos impresos y publicados. Tomando como referencia esta norma, cada consejo editorial, cada sociedad científica, cada universidad elabora su propio manual de estilo. </a:t>
            </a:r>
          </a:p>
          <a:p>
            <a:pPr>
              <a:buNone/>
            </a:pPr>
            <a:r>
              <a:rPr lang="es-ES" dirty="0" smtClean="0"/>
              <a:t>	Por ejemplo, </a:t>
            </a:r>
          </a:p>
          <a:p>
            <a:r>
              <a:rPr lang="es-ES" i="1" dirty="0" smtClean="0"/>
              <a:t>La American </a:t>
            </a:r>
            <a:r>
              <a:rPr lang="es-ES" i="1" dirty="0" err="1" smtClean="0"/>
              <a:t>Psychological</a:t>
            </a:r>
            <a:r>
              <a:rPr lang="es-ES" i="1" dirty="0" smtClean="0"/>
              <a:t> </a:t>
            </a:r>
            <a:r>
              <a:rPr lang="es-ES" i="1" dirty="0" err="1" smtClean="0"/>
              <a:t>Association</a:t>
            </a:r>
            <a:r>
              <a:rPr lang="es-ES" i="1" dirty="0" smtClean="0"/>
              <a:t> (APA), </a:t>
            </a:r>
          </a:p>
          <a:p>
            <a:r>
              <a:rPr lang="es-ES" i="1" dirty="0" smtClean="0"/>
              <a:t>MLA (</a:t>
            </a:r>
            <a:r>
              <a:rPr lang="es-ES" i="1" dirty="0" err="1" smtClean="0"/>
              <a:t>Modern</a:t>
            </a:r>
            <a:r>
              <a:rPr lang="es-ES" i="1" dirty="0" smtClean="0"/>
              <a:t> </a:t>
            </a:r>
            <a:r>
              <a:rPr lang="es-ES" i="1" dirty="0" err="1" smtClean="0"/>
              <a:t>Language</a:t>
            </a:r>
            <a:r>
              <a:rPr lang="es-ES" i="1" dirty="0" smtClean="0"/>
              <a:t> </a:t>
            </a:r>
            <a:r>
              <a:rPr lang="es-ES" i="1" dirty="0" err="1" smtClean="0"/>
              <a:t>Association</a:t>
            </a:r>
            <a:r>
              <a:rPr lang="es-ES" i="1" dirty="0" smtClean="0"/>
              <a:t>), </a:t>
            </a:r>
          </a:p>
          <a:p>
            <a:r>
              <a:rPr lang="es-ES" i="1" dirty="0" smtClean="0"/>
              <a:t> Vancouver, </a:t>
            </a:r>
          </a:p>
          <a:p>
            <a:r>
              <a:rPr lang="es-ES" i="1" dirty="0" smtClean="0"/>
              <a:t>NLM (</a:t>
            </a:r>
            <a:r>
              <a:rPr lang="es-ES" i="1" dirty="0" err="1" smtClean="0"/>
              <a:t>National</a:t>
            </a:r>
            <a:r>
              <a:rPr lang="es-ES" i="1" dirty="0" smtClean="0"/>
              <a:t> Library of Medicine: </a:t>
            </a:r>
          </a:p>
          <a:p>
            <a:pPr>
              <a:buNone/>
            </a:pPr>
            <a:r>
              <a:rPr lang="es-ES" i="1" dirty="0" smtClean="0"/>
              <a:t>Biblioteca Nacional de Medicina) </a:t>
            </a:r>
          </a:p>
          <a:p>
            <a:pPr>
              <a:buNone/>
            </a:pPr>
            <a:r>
              <a:rPr lang="es-ES" i="1" dirty="0" smtClean="0"/>
              <a:t>entre otras.</a:t>
            </a:r>
            <a:endParaRPr lang="en-US" i="1" dirty="0"/>
          </a:p>
        </p:txBody>
      </p:sp>
      <p:sp>
        <p:nvSpPr>
          <p:cNvPr id="4" name="Rectangle 3"/>
          <p:cNvSpPr/>
          <p:nvPr/>
        </p:nvSpPr>
        <p:spPr>
          <a:xfrm>
            <a:off x="5105400" y="4267200"/>
            <a:ext cx="3886200" cy="2492990"/>
          </a:xfrm>
          <a:prstGeom prst="rect">
            <a:avLst/>
          </a:prstGeom>
          <a:solidFill>
            <a:srgbClr val="D8BEEC"/>
          </a:solidFill>
        </p:spPr>
        <p:txBody>
          <a:bodyPr wrap="square">
            <a:spAutoFit/>
          </a:bodyPr>
          <a:lstStyle/>
          <a:p>
            <a:r>
              <a:rPr lang="en-US" sz="1600" b="1" dirty="0" smtClean="0"/>
              <a:t>¿</a:t>
            </a:r>
            <a:r>
              <a:rPr lang="en-US" sz="1600" b="1" dirty="0" err="1" smtClean="0"/>
              <a:t>Cuál</a:t>
            </a:r>
            <a:r>
              <a:rPr lang="en-US" sz="1600" b="1" dirty="0" smtClean="0"/>
              <a:t> </a:t>
            </a:r>
            <a:r>
              <a:rPr lang="en-US" sz="1600" b="1" dirty="0" err="1" smtClean="0"/>
              <a:t>es</a:t>
            </a:r>
            <a:r>
              <a:rPr lang="en-US" sz="1600" b="1" dirty="0" smtClean="0"/>
              <a:t> mi </a:t>
            </a:r>
            <a:r>
              <a:rPr lang="en-US" sz="1600" b="1" dirty="0" err="1" smtClean="0"/>
              <a:t>estilo</a:t>
            </a:r>
            <a:r>
              <a:rPr lang="en-US" sz="1600" b="1" dirty="0" smtClean="0"/>
              <a:t>?</a:t>
            </a:r>
            <a:endParaRPr lang="en-US" sz="1600" dirty="0" smtClean="0"/>
          </a:p>
          <a:p>
            <a:r>
              <a:rPr lang="en-US" sz="1400" dirty="0" err="1" smtClean="0"/>
              <a:t>Ciencias</a:t>
            </a:r>
            <a:r>
              <a:rPr lang="en-US" sz="1400" dirty="0" smtClean="0"/>
              <a:t>: ACS (</a:t>
            </a:r>
            <a:r>
              <a:rPr lang="en-US" sz="1400" dirty="0" err="1" smtClean="0"/>
              <a:t>química</a:t>
            </a:r>
            <a:r>
              <a:rPr lang="en-US" sz="1400" dirty="0" smtClean="0"/>
              <a:t>), AIP (</a:t>
            </a:r>
            <a:r>
              <a:rPr lang="en-US" sz="1400" dirty="0" err="1" smtClean="0"/>
              <a:t>fisica</a:t>
            </a:r>
            <a:r>
              <a:rPr lang="en-US" sz="1400" dirty="0" smtClean="0"/>
              <a:t>), AMS (</a:t>
            </a:r>
            <a:r>
              <a:rPr lang="en-US" sz="1400" dirty="0" err="1" smtClean="0"/>
              <a:t>matemáticas</a:t>
            </a:r>
            <a:r>
              <a:rPr lang="en-US" sz="1400" dirty="0" smtClean="0"/>
              <a:t>), Harvard (</a:t>
            </a:r>
            <a:r>
              <a:rPr lang="en-US" sz="1400" dirty="0" err="1" smtClean="0"/>
              <a:t>biología</a:t>
            </a:r>
            <a:r>
              <a:rPr lang="en-US" sz="1400" dirty="0" smtClean="0"/>
              <a:t> y </a:t>
            </a:r>
            <a:r>
              <a:rPr lang="en-US" sz="1400" dirty="0" err="1" smtClean="0"/>
              <a:t>ambientales</a:t>
            </a:r>
            <a:r>
              <a:rPr lang="en-US" sz="1400" dirty="0" smtClean="0"/>
              <a:t>). ...</a:t>
            </a:r>
          </a:p>
          <a:p>
            <a:r>
              <a:rPr lang="en-US" sz="1400" dirty="0" err="1" smtClean="0"/>
              <a:t>Derecho</a:t>
            </a:r>
            <a:r>
              <a:rPr lang="en-US" sz="1400" dirty="0" smtClean="0"/>
              <a:t>: APA, UNE.</a:t>
            </a:r>
          </a:p>
          <a:p>
            <a:r>
              <a:rPr lang="en-US" sz="1400" dirty="0" err="1" smtClean="0"/>
              <a:t>Economia</a:t>
            </a:r>
            <a:r>
              <a:rPr lang="en-US" sz="1400" dirty="0" smtClean="0"/>
              <a:t>: Harvard Business School.</a:t>
            </a:r>
          </a:p>
          <a:p>
            <a:r>
              <a:rPr lang="en-US" sz="1400" dirty="0" err="1" smtClean="0"/>
              <a:t>Educación</a:t>
            </a:r>
            <a:r>
              <a:rPr lang="en-US" sz="1400" dirty="0" smtClean="0"/>
              <a:t>: APA.</a:t>
            </a:r>
          </a:p>
          <a:p>
            <a:r>
              <a:rPr lang="en-US" sz="1400" dirty="0" err="1" smtClean="0"/>
              <a:t>Humanidades</a:t>
            </a:r>
            <a:r>
              <a:rPr lang="en-US" sz="1400" dirty="0" smtClean="0"/>
              <a:t>: Chicago (</a:t>
            </a:r>
            <a:r>
              <a:rPr lang="en-US" sz="1400" dirty="0" err="1" smtClean="0"/>
              <a:t>historia</a:t>
            </a:r>
            <a:r>
              <a:rPr lang="en-US" sz="1400" dirty="0" smtClean="0"/>
              <a:t>, arte, </a:t>
            </a:r>
            <a:r>
              <a:rPr lang="en-US" sz="1400" dirty="0" err="1" smtClean="0"/>
              <a:t>música</a:t>
            </a:r>
            <a:r>
              <a:rPr lang="en-US" sz="1400" dirty="0" smtClean="0"/>
              <a:t>), MLA (</a:t>
            </a:r>
            <a:r>
              <a:rPr lang="en-US" sz="1400" dirty="0" err="1" smtClean="0"/>
              <a:t>filologías</a:t>
            </a:r>
            <a:r>
              <a:rPr lang="en-US" sz="1400" dirty="0" smtClean="0"/>
              <a:t>)</a:t>
            </a:r>
          </a:p>
          <a:p>
            <a:r>
              <a:rPr lang="en-US" sz="1400" dirty="0" err="1" smtClean="0"/>
              <a:t>Medicina</a:t>
            </a:r>
            <a:r>
              <a:rPr lang="en-US" sz="1400" dirty="0" smtClean="0"/>
              <a:t>: Vancouver.</a:t>
            </a:r>
          </a:p>
          <a:p>
            <a:r>
              <a:rPr lang="en-US" sz="1400" dirty="0" err="1" smtClean="0"/>
              <a:t>Politécnica</a:t>
            </a:r>
            <a:r>
              <a:rPr lang="en-US" sz="1400" dirty="0" smtClean="0"/>
              <a:t>: IEEE.</a:t>
            </a:r>
          </a:p>
          <a:p>
            <a:r>
              <a:rPr lang="en-US" sz="1400" dirty="0" err="1" smtClean="0"/>
              <a:t>Psicología</a:t>
            </a:r>
            <a:r>
              <a:rPr lang="en-US" sz="1400" dirty="0" smtClean="0"/>
              <a:t>: APA.</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85000" lnSpcReduction="20000"/>
          </a:bodyPr>
          <a:lstStyle/>
          <a:p>
            <a:pPr>
              <a:buNone/>
            </a:pPr>
            <a:r>
              <a:rPr lang="en-US" b="1" dirty="0" err="1" smtClean="0"/>
              <a:t>Tipos</a:t>
            </a:r>
            <a:endParaRPr lang="en-US" b="1" dirty="0" smtClean="0"/>
          </a:p>
          <a:p>
            <a:r>
              <a:rPr lang="en-US" dirty="0" err="1" smtClean="0"/>
              <a:t>Oposición</a:t>
            </a:r>
            <a:r>
              <a:rPr lang="en-US" dirty="0" smtClean="0"/>
              <a:t>: </a:t>
            </a:r>
            <a:r>
              <a:rPr lang="en-US" dirty="0" err="1" smtClean="0"/>
              <a:t>es</a:t>
            </a:r>
            <a:r>
              <a:rPr lang="en-US" dirty="0" smtClean="0"/>
              <a:t> </a:t>
            </a:r>
            <a:r>
              <a:rPr lang="en-US" dirty="0" err="1" smtClean="0"/>
              <a:t>cuando</a:t>
            </a:r>
            <a:r>
              <a:rPr lang="en-US" dirty="0" smtClean="0"/>
              <a:t> se formula </a:t>
            </a:r>
            <a:r>
              <a:rPr lang="en-US" dirty="0" err="1" smtClean="0"/>
              <a:t>una</a:t>
            </a:r>
            <a:r>
              <a:rPr lang="en-US" dirty="0" smtClean="0"/>
              <a:t> </a:t>
            </a:r>
            <a:r>
              <a:rPr lang="en-US" dirty="0" err="1" smtClean="0"/>
              <a:t>hipótesis</a:t>
            </a:r>
            <a:r>
              <a:rPr lang="en-US" dirty="0" smtClean="0"/>
              <a:t> </a:t>
            </a:r>
            <a:r>
              <a:rPr lang="en-US" dirty="0" err="1" smtClean="0"/>
              <a:t>relacionando</a:t>
            </a:r>
            <a:r>
              <a:rPr lang="en-US" dirty="0" smtClean="0"/>
              <a:t> </a:t>
            </a:r>
            <a:r>
              <a:rPr lang="en-US" dirty="0" err="1" smtClean="0"/>
              <a:t>inversamente</a:t>
            </a:r>
            <a:r>
              <a:rPr lang="en-US" dirty="0" smtClean="0"/>
              <a:t> dos variables.</a:t>
            </a:r>
          </a:p>
          <a:p>
            <a:r>
              <a:rPr lang="en-US" dirty="0" err="1" smtClean="0"/>
              <a:t>Paralelismo</a:t>
            </a:r>
            <a:r>
              <a:rPr lang="en-US" dirty="0" smtClean="0"/>
              <a:t>: </a:t>
            </a:r>
            <a:r>
              <a:rPr lang="en-US" dirty="0" err="1" smtClean="0"/>
              <a:t>es</a:t>
            </a:r>
            <a:r>
              <a:rPr lang="en-US" dirty="0" smtClean="0"/>
              <a:t> </a:t>
            </a:r>
            <a:r>
              <a:rPr lang="en-US" dirty="0" err="1" smtClean="0"/>
              <a:t>cuando</a:t>
            </a:r>
            <a:r>
              <a:rPr lang="en-US" dirty="0" smtClean="0"/>
              <a:t> se </a:t>
            </a:r>
            <a:r>
              <a:rPr lang="en-US" dirty="0" err="1" smtClean="0"/>
              <a:t>relacionan</a:t>
            </a:r>
            <a:r>
              <a:rPr lang="en-US" dirty="0" smtClean="0"/>
              <a:t> dos variables </a:t>
            </a:r>
            <a:r>
              <a:rPr lang="en-US" dirty="0" err="1" smtClean="0"/>
              <a:t>directamente</a:t>
            </a:r>
            <a:r>
              <a:rPr lang="en-US" dirty="0" smtClean="0"/>
              <a:t>.</a:t>
            </a:r>
          </a:p>
          <a:p>
            <a:r>
              <a:rPr lang="en-US" dirty="0" err="1" smtClean="0"/>
              <a:t>Relación</a:t>
            </a:r>
            <a:r>
              <a:rPr lang="en-US" dirty="0" smtClean="0"/>
              <a:t> </a:t>
            </a:r>
            <a:r>
              <a:rPr lang="en-US" dirty="0" err="1" smtClean="0"/>
              <a:t>causa</a:t>
            </a:r>
            <a:r>
              <a:rPr lang="en-US" dirty="0" smtClean="0"/>
              <a:t> </a:t>
            </a:r>
            <a:r>
              <a:rPr lang="en-US" dirty="0" err="1" smtClean="0"/>
              <a:t>efecto</a:t>
            </a:r>
            <a:r>
              <a:rPr lang="en-US" dirty="0" smtClean="0"/>
              <a:t>: </a:t>
            </a:r>
            <a:r>
              <a:rPr lang="en-US" dirty="0" err="1" smtClean="0"/>
              <a:t>cuando</a:t>
            </a:r>
            <a:r>
              <a:rPr lang="en-US" dirty="0" smtClean="0"/>
              <a:t> la </a:t>
            </a:r>
            <a:r>
              <a:rPr lang="en-US" dirty="0" err="1" smtClean="0"/>
              <a:t>hipótesis</a:t>
            </a:r>
            <a:r>
              <a:rPr lang="en-US" dirty="0" smtClean="0"/>
              <a:t> </a:t>
            </a:r>
            <a:r>
              <a:rPr lang="en-US" dirty="0" err="1" smtClean="0"/>
              <a:t>refleja</a:t>
            </a:r>
            <a:r>
              <a:rPr lang="en-US" dirty="0" smtClean="0"/>
              <a:t> a </a:t>
            </a:r>
            <a:r>
              <a:rPr lang="en-US" dirty="0" err="1" smtClean="0"/>
              <a:t>una</a:t>
            </a:r>
            <a:r>
              <a:rPr lang="en-US" dirty="0" smtClean="0"/>
              <a:t> variable </a:t>
            </a:r>
            <a:r>
              <a:rPr lang="en-US" dirty="0" err="1" smtClean="0"/>
              <a:t>como</a:t>
            </a:r>
            <a:r>
              <a:rPr lang="en-US" dirty="0" smtClean="0"/>
              <a:t> </a:t>
            </a:r>
            <a:r>
              <a:rPr lang="en-US" dirty="0" err="1" smtClean="0"/>
              <a:t>producto</a:t>
            </a:r>
            <a:r>
              <a:rPr lang="en-US" dirty="0" smtClean="0"/>
              <a:t> de </a:t>
            </a:r>
            <a:r>
              <a:rPr lang="en-US" dirty="0" err="1" smtClean="0"/>
              <a:t>otra</a:t>
            </a:r>
            <a:r>
              <a:rPr lang="en-US" dirty="0" smtClean="0"/>
              <a:t> variable.</a:t>
            </a:r>
          </a:p>
          <a:p>
            <a:r>
              <a:rPr lang="en-US" dirty="0" smtClean="0"/>
              <a:t>Forma </a:t>
            </a:r>
            <a:r>
              <a:rPr lang="en-US" dirty="0" err="1" smtClean="0"/>
              <a:t>recapitulativa</a:t>
            </a:r>
            <a:r>
              <a:rPr lang="en-US" dirty="0" smtClean="0"/>
              <a:t>: </a:t>
            </a:r>
            <a:r>
              <a:rPr lang="en-US" dirty="0" err="1" smtClean="0"/>
              <a:t>varios</a:t>
            </a:r>
            <a:r>
              <a:rPr lang="en-US" dirty="0" smtClean="0"/>
              <a:t> </a:t>
            </a:r>
            <a:r>
              <a:rPr lang="en-US" dirty="0" err="1" smtClean="0"/>
              <a:t>elementos</a:t>
            </a:r>
            <a:r>
              <a:rPr lang="en-US" dirty="0" smtClean="0"/>
              <a:t> </a:t>
            </a:r>
            <a:r>
              <a:rPr lang="en-US" dirty="0" err="1" smtClean="0"/>
              <a:t>están</a:t>
            </a:r>
            <a:r>
              <a:rPr lang="en-US" dirty="0" smtClean="0"/>
              <a:t> </a:t>
            </a:r>
            <a:r>
              <a:rPr lang="en-US" dirty="0" err="1" smtClean="0"/>
              <a:t>situados</a:t>
            </a:r>
            <a:r>
              <a:rPr lang="en-US" dirty="0" smtClean="0"/>
              <a:t> </a:t>
            </a:r>
            <a:r>
              <a:rPr lang="en-US" dirty="0" err="1" smtClean="0"/>
              <a:t>como</a:t>
            </a:r>
            <a:r>
              <a:rPr lang="en-US" dirty="0" smtClean="0"/>
              <a:t> </a:t>
            </a:r>
            <a:r>
              <a:rPr lang="en-US" dirty="0" err="1" smtClean="0"/>
              <a:t>hipótesis</a:t>
            </a:r>
            <a:endParaRPr lang="en-US" dirty="0" smtClean="0"/>
          </a:p>
          <a:p>
            <a:r>
              <a:rPr lang="en-US" dirty="0" smtClean="0"/>
              <a:t>Forma </a:t>
            </a:r>
            <a:r>
              <a:rPr lang="en-US" dirty="0" err="1" smtClean="0"/>
              <a:t>Afirmativa</a:t>
            </a:r>
            <a:r>
              <a:rPr lang="en-US" dirty="0" smtClean="0"/>
              <a:t>; la </a:t>
            </a:r>
            <a:r>
              <a:rPr lang="en-US" dirty="0" err="1" smtClean="0"/>
              <a:t>más</a:t>
            </a:r>
            <a:r>
              <a:rPr lang="en-US" dirty="0" smtClean="0"/>
              <a:t> </a:t>
            </a:r>
            <a:r>
              <a:rPr lang="en-US" dirty="0" err="1" smtClean="0"/>
              <a:t>recomendable</a:t>
            </a:r>
            <a:r>
              <a:rPr lang="en-US" dirty="0" smtClean="0"/>
              <a:t>.</a:t>
            </a:r>
          </a:p>
          <a:p>
            <a:pPr>
              <a:buNone/>
            </a:pPr>
            <a:endParaRPr lang="en-US" b="1" dirty="0" smtClean="0"/>
          </a:p>
          <a:p>
            <a:pPr>
              <a:buNone/>
            </a:pPr>
            <a:r>
              <a:rPr lang="es-ES" b="1" dirty="0" smtClean="0"/>
              <a:t>MI VERDAD que espero demostrar en este trabajo</a:t>
            </a:r>
          </a:p>
          <a:p>
            <a:r>
              <a:rPr lang="en-US" dirty="0" smtClean="0"/>
              <a:t>Forma </a:t>
            </a:r>
            <a:r>
              <a:rPr lang="en-US" dirty="0" err="1" smtClean="0"/>
              <a:t>interrogativa</a:t>
            </a:r>
            <a:endParaRPr lang="en-US" dirty="0" smtClean="0"/>
          </a:p>
          <a:p>
            <a:endParaRPr lang="en-US" dirty="0" smtClean="0"/>
          </a:p>
          <a:p>
            <a:pPr>
              <a:buNone/>
            </a:pPr>
            <a:r>
              <a:rPr lang="es-ES" b="1" dirty="0" smtClean="0"/>
              <a:t>Si hago esto…mediante estos…obtendré lo siguiente</a:t>
            </a:r>
            <a:endParaRPr lang="en-US" dirty="0"/>
          </a:p>
        </p:txBody>
      </p:sp>
      <p:sp>
        <p:nvSpPr>
          <p:cNvPr id="4" name="Title 3"/>
          <p:cNvSpPr>
            <a:spLocks noGrp="1"/>
          </p:cNvSpPr>
          <p:nvPr>
            <p:ph type="title"/>
          </p:nvPr>
        </p:nvSpPr>
        <p:spPr/>
        <p:txBody>
          <a:bodyPr/>
          <a:lstStyle/>
          <a:p>
            <a:endParaRPr lang="en-US"/>
          </a:p>
        </p:txBody>
      </p:sp>
      <p:sp>
        <p:nvSpPr>
          <p:cNvPr id="5" name="Title 1"/>
          <p:cNvSpPr txBox="1">
            <a:spLocks/>
          </p:cNvSpPr>
          <p:nvPr/>
        </p:nvSpPr>
        <p:spPr>
          <a:xfrm>
            <a:off x="457200" y="304800"/>
            <a:ext cx="8229600" cy="609600"/>
          </a:xfrm>
          <a:prstGeom prst="rect">
            <a:avLst/>
          </a:prstGeom>
          <a:solidFill>
            <a:srgbClr val="FFC9CA"/>
          </a:solidFill>
        </p:spPr>
        <p:txBody>
          <a:bodyPr vert="horz"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PE" sz="2800" b="1" i="0" u="none" strike="noStrike" kern="1200" cap="none" spc="0" normalizeH="0" baseline="0" noProof="0" smtClean="0">
                <a:ln>
                  <a:noFill/>
                </a:ln>
                <a:solidFill>
                  <a:schemeClr val="tx2"/>
                </a:solidFill>
                <a:effectLst/>
                <a:uLnTx/>
                <a:uFillTx/>
                <a:latin typeface="+mj-lt"/>
                <a:ea typeface="+mj-ea"/>
                <a:cs typeface="+mj-cs"/>
              </a:rPr>
              <a:t>5. </a:t>
            </a:r>
            <a:r>
              <a:rPr kumimoji="0" lang="es-PE" sz="2800" b="0" i="0" u="none" strike="noStrike" kern="1200" cap="none" spc="0" normalizeH="0" baseline="0" noProof="0" smtClean="0">
                <a:ln>
                  <a:noFill/>
                </a:ln>
                <a:solidFill>
                  <a:schemeClr val="tx2"/>
                </a:solidFill>
                <a:effectLst/>
                <a:uLnTx/>
                <a:uFillTx/>
                <a:latin typeface="+mj-lt"/>
                <a:ea typeface="+mj-ea"/>
                <a:cs typeface="+mj-cs"/>
              </a:rPr>
              <a:t>Establecimiento de las hipótesis. </a:t>
            </a:r>
            <a:endParaRPr kumimoji="0" lang="en-US" sz="2800" b="1"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33400"/>
            <a:ext cx="8229600" cy="533400"/>
          </a:xfrm>
        </p:spPr>
        <p:txBody>
          <a:bodyPr/>
          <a:lstStyle/>
          <a:p>
            <a:r>
              <a:rPr lang="es-PE" sz="2400" b="1" dirty="0" smtClean="0">
                <a:solidFill>
                  <a:srgbClr val="002060"/>
                </a:solidFill>
              </a:rPr>
              <a:t>Hipótesis nula y afirmativa o alternativa.</a:t>
            </a:r>
            <a:endParaRPr lang="en-US" b="1" dirty="0">
              <a:solidFill>
                <a:srgbClr val="002060"/>
              </a:solidFill>
            </a:endParaRPr>
          </a:p>
        </p:txBody>
      </p:sp>
      <p:sp>
        <p:nvSpPr>
          <p:cNvPr id="6" name="Rectangle 5"/>
          <p:cNvSpPr/>
          <p:nvPr/>
        </p:nvSpPr>
        <p:spPr>
          <a:xfrm>
            <a:off x="533400" y="1295400"/>
            <a:ext cx="8153400" cy="4870564"/>
          </a:xfrm>
          <a:prstGeom prst="rect">
            <a:avLst/>
          </a:prstGeom>
        </p:spPr>
        <p:txBody>
          <a:bodyPr wrap="square">
            <a:spAutoFit/>
          </a:bodyPr>
          <a:lstStyle/>
          <a:p>
            <a:pPr lvl="0" fontAlgn="base">
              <a:spcBef>
                <a:spcPct val="0"/>
              </a:spcBef>
              <a:spcAft>
                <a:spcPct val="0"/>
              </a:spcAft>
            </a:pPr>
            <a:r>
              <a:rPr kumimoji="0" lang="en-US" sz="2000" b="0" i="0" u="none" strike="noStrike" cap="none" normalizeH="0" baseline="0" dirty="0" smtClean="0">
                <a:ln>
                  <a:noFill/>
                </a:ln>
                <a:solidFill>
                  <a:srgbClr val="333333"/>
                </a:solidFill>
                <a:effectLst/>
                <a:latin typeface="Open Sans"/>
                <a:cs typeface="Arial" pitchFamily="34" charset="0"/>
              </a:rPr>
              <a:t>Las </a:t>
            </a:r>
            <a:r>
              <a:rPr kumimoji="0" lang="en-US" sz="2000" b="0" i="0" u="none" strike="noStrike" cap="none" normalizeH="0" baseline="0" dirty="0" err="1" smtClean="0">
                <a:ln>
                  <a:noFill/>
                </a:ln>
                <a:solidFill>
                  <a:srgbClr val="333333"/>
                </a:solidFill>
                <a:effectLst/>
                <a:latin typeface="Open Sans"/>
                <a:cs typeface="Arial" pitchFamily="34" charset="0"/>
              </a:rPr>
              <a:t>hipótesis</a:t>
            </a:r>
            <a:r>
              <a:rPr kumimoji="0" lang="en-US" sz="2000" b="0" i="0" u="none" strike="noStrike" cap="none" normalizeH="0" baseline="0" dirty="0" smtClean="0">
                <a:ln>
                  <a:noFill/>
                </a:ln>
                <a:solidFill>
                  <a:srgbClr val="333333"/>
                </a:solidFill>
                <a:effectLst/>
                <a:latin typeface="Open Sans"/>
                <a:cs typeface="Arial" pitchFamily="34" charset="0"/>
              </a:rPr>
              <a:t> </a:t>
            </a:r>
            <a:r>
              <a:rPr kumimoji="0" lang="en-US" sz="2000" b="0" i="0" u="none" strike="noStrike" cap="none" normalizeH="0" baseline="0" dirty="0" err="1" smtClean="0">
                <a:ln>
                  <a:noFill/>
                </a:ln>
                <a:solidFill>
                  <a:srgbClr val="333333"/>
                </a:solidFill>
                <a:effectLst/>
                <a:latin typeface="Open Sans"/>
                <a:cs typeface="Arial" pitchFamily="34" charset="0"/>
              </a:rPr>
              <a:t>nula</a:t>
            </a:r>
            <a:r>
              <a:rPr kumimoji="0" lang="en-US" sz="2000" b="0" i="0" u="none" strike="noStrike" cap="none" normalizeH="0" baseline="0" dirty="0" smtClean="0">
                <a:ln>
                  <a:noFill/>
                </a:ln>
                <a:solidFill>
                  <a:srgbClr val="333333"/>
                </a:solidFill>
                <a:effectLst/>
                <a:latin typeface="Open Sans"/>
                <a:cs typeface="Arial" pitchFamily="34" charset="0"/>
              </a:rPr>
              <a:t> y </a:t>
            </a:r>
            <a:r>
              <a:rPr kumimoji="0" lang="en-US" sz="2000" b="0" i="0" u="none" strike="noStrike" cap="none" normalizeH="0" baseline="0" dirty="0" err="1" smtClean="0">
                <a:ln>
                  <a:noFill/>
                </a:ln>
                <a:solidFill>
                  <a:srgbClr val="333333"/>
                </a:solidFill>
                <a:effectLst/>
                <a:latin typeface="Open Sans"/>
                <a:cs typeface="Arial" pitchFamily="34" charset="0"/>
              </a:rPr>
              <a:t>alternativa</a:t>
            </a:r>
            <a:r>
              <a:rPr kumimoji="0" lang="en-US" sz="2000" b="0" i="0" u="none" strike="noStrike" cap="none" normalizeH="0" baseline="0" dirty="0" smtClean="0">
                <a:ln>
                  <a:noFill/>
                </a:ln>
                <a:solidFill>
                  <a:srgbClr val="333333"/>
                </a:solidFill>
                <a:effectLst/>
                <a:latin typeface="Open Sans"/>
                <a:cs typeface="Arial" pitchFamily="34" charset="0"/>
              </a:rPr>
              <a:t> son dos </a:t>
            </a:r>
            <a:r>
              <a:rPr kumimoji="0" lang="en-US" sz="2000" b="0" i="0" u="none" strike="noStrike" cap="none" normalizeH="0" baseline="0" dirty="0" err="1" smtClean="0">
                <a:ln>
                  <a:noFill/>
                </a:ln>
                <a:solidFill>
                  <a:srgbClr val="333333"/>
                </a:solidFill>
                <a:effectLst/>
                <a:latin typeface="Open Sans"/>
                <a:cs typeface="Arial" pitchFamily="34" charset="0"/>
              </a:rPr>
              <a:t>enunciados</a:t>
            </a:r>
            <a:r>
              <a:rPr kumimoji="0" lang="en-US" sz="2000" b="0" i="0" u="none" strike="noStrike" cap="none" normalizeH="0" baseline="0" dirty="0" smtClean="0">
                <a:ln>
                  <a:noFill/>
                </a:ln>
                <a:solidFill>
                  <a:srgbClr val="333333"/>
                </a:solidFill>
                <a:effectLst/>
                <a:latin typeface="Open Sans"/>
                <a:cs typeface="Arial" pitchFamily="34" charset="0"/>
              </a:rPr>
              <a:t> </a:t>
            </a:r>
            <a:r>
              <a:rPr kumimoji="0" lang="en-US" sz="2000" b="0" i="0" u="none" strike="noStrike" cap="none" normalizeH="0" baseline="0" dirty="0" err="1" smtClean="0">
                <a:ln>
                  <a:noFill/>
                </a:ln>
                <a:solidFill>
                  <a:srgbClr val="333333"/>
                </a:solidFill>
                <a:effectLst/>
                <a:latin typeface="Open Sans"/>
                <a:cs typeface="Arial" pitchFamily="34" charset="0"/>
              </a:rPr>
              <a:t>mutuamente</a:t>
            </a:r>
            <a:r>
              <a:rPr kumimoji="0" lang="en-US" sz="2000" b="0" i="0" u="none" strike="noStrike" cap="none" normalizeH="0" baseline="0" dirty="0" smtClean="0">
                <a:ln>
                  <a:noFill/>
                </a:ln>
                <a:solidFill>
                  <a:srgbClr val="333333"/>
                </a:solidFill>
                <a:effectLst/>
                <a:latin typeface="Open Sans"/>
                <a:cs typeface="Arial" pitchFamily="34" charset="0"/>
              </a:rPr>
              <a:t> </a:t>
            </a:r>
            <a:r>
              <a:rPr kumimoji="0" lang="en-US" sz="2000" b="0" i="0" u="none" strike="noStrike" cap="none" normalizeH="0" baseline="0" dirty="0" err="1" smtClean="0">
                <a:ln>
                  <a:noFill/>
                </a:ln>
                <a:solidFill>
                  <a:srgbClr val="333333"/>
                </a:solidFill>
                <a:effectLst/>
                <a:latin typeface="Open Sans"/>
                <a:cs typeface="Arial" pitchFamily="34" charset="0"/>
              </a:rPr>
              <a:t>excluyentes</a:t>
            </a:r>
            <a:r>
              <a:rPr kumimoji="0" lang="en-US" sz="2000" b="0" i="0" u="none" strike="noStrike" cap="none" normalizeH="0" baseline="0" dirty="0" smtClean="0">
                <a:ln>
                  <a:noFill/>
                </a:ln>
                <a:solidFill>
                  <a:srgbClr val="333333"/>
                </a:solidFill>
                <a:effectLst/>
                <a:latin typeface="Open Sans"/>
                <a:cs typeface="Arial" pitchFamily="34" charset="0"/>
              </a:rPr>
              <a:t> </a:t>
            </a:r>
            <a:r>
              <a:rPr kumimoji="0" lang="en-US" sz="2000" b="0" i="0" u="none" strike="noStrike" cap="none" normalizeH="0" baseline="0" dirty="0" err="1" smtClean="0">
                <a:ln>
                  <a:noFill/>
                </a:ln>
                <a:solidFill>
                  <a:srgbClr val="333333"/>
                </a:solidFill>
                <a:effectLst/>
                <a:latin typeface="Open Sans"/>
                <a:cs typeface="Arial" pitchFamily="34" charset="0"/>
              </a:rPr>
              <a:t>acerca</a:t>
            </a:r>
            <a:r>
              <a:rPr kumimoji="0" lang="en-US" sz="2000" b="0" i="0" u="none" strike="noStrike" cap="none" normalizeH="0" baseline="0" dirty="0" smtClean="0">
                <a:ln>
                  <a:noFill/>
                </a:ln>
                <a:solidFill>
                  <a:srgbClr val="333333"/>
                </a:solidFill>
                <a:effectLst/>
                <a:latin typeface="Open Sans"/>
                <a:cs typeface="Arial" pitchFamily="34" charset="0"/>
              </a:rPr>
              <a:t> de </a:t>
            </a:r>
            <a:r>
              <a:rPr kumimoji="0" lang="en-US" sz="2000" b="0" i="0" u="none" strike="noStrike" cap="none" normalizeH="0" baseline="0" dirty="0" err="1" smtClean="0">
                <a:ln>
                  <a:noFill/>
                </a:ln>
                <a:solidFill>
                  <a:srgbClr val="333333"/>
                </a:solidFill>
                <a:effectLst/>
                <a:latin typeface="Open Sans"/>
                <a:cs typeface="Arial" pitchFamily="34" charset="0"/>
              </a:rPr>
              <a:t>una</a:t>
            </a:r>
            <a:r>
              <a:rPr kumimoji="0" lang="en-US" sz="2000" b="0" i="0" u="none" strike="noStrike" cap="none" normalizeH="0" baseline="0" dirty="0" smtClean="0">
                <a:ln>
                  <a:noFill/>
                </a:ln>
                <a:solidFill>
                  <a:srgbClr val="333333"/>
                </a:solidFill>
                <a:effectLst/>
                <a:latin typeface="Open Sans"/>
                <a:cs typeface="Arial" pitchFamily="34" charset="0"/>
              </a:rPr>
              <a:t> </a:t>
            </a:r>
            <a:r>
              <a:rPr kumimoji="0" lang="en-US" sz="2000" b="0" i="0" u="none" strike="noStrike" cap="none" normalizeH="0" baseline="0" dirty="0" err="1" smtClean="0">
                <a:ln>
                  <a:noFill/>
                </a:ln>
                <a:solidFill>
                  <a:srgbClr val="333333"/>
                </a:solidFill>
                <a:effectLst/>
                <a:latin typeface="Open Sans"/>
                <a:cs typeface="Arial" pitchFamily="34" charset="0"/>
              </a:rPr>
              <a:t>población</a:t>
            </a:r>
            <a:r>
              <a:rPr kumimoji="0" lang="en-US" sz="2000" b="0" i="0" u="none" strike="noStrike" cap="none" normalizeH="0" baseline="0" dirty="0" smtClean="0">
                <a:ln>
                  <a:noFill/>
                </a:ln>
                <a:solidFill>
                  <a:srgbClr val="333333"/>
                </a:solidFill>
                <a:effectLst/>
                <a:latin typeface="Open Sans"/>
                <a:cs typeface="Arial" pitchFamily="34" charset="0"/>
              </a:rPr>
              <a:t>. </a:t>
            </a:r>
            <a:r>
              <a:rPr kumimoji="0" lang="en-US" sz="2000" b="0" i="0" u="none" strike="noStrike" cap="none" normalizeH="0" baseline="0" dirty="0" err="1" smtClean="0">
                <a:ln>
                  <a:noFill/>
                </a:ln>
                <a:solidFill>
                  <a:srgbClr val="333333"/>
                </a:solidFill>
                <a:effectLst/>
                <a:latin typeface="Open Sans"/>
                <a:cs typeface="Arial" pitchFamily="34" charset="0"/>
              </a:rPr>
              <a:t>Una</a:t>
            </a:r>
            <a:r>
              <a:rPr kumimoji="0" lang="en-US" sz="2000" b="0" i="0" u="none" strike="noStrike" cap="none" normalizeH="0" baseline="0" dirty="0" smtClean="0">
                <a:ln>
                  <a:noFill/>
                </a:ln>
                <a:solidFill>
                  <a:srgbClr val="333333"/>
                </a:solidFill>
                <a:effectLst/>
                <a:latin typeface="Open Sans"/>
                <a:cs typeface="Arial" pitchFamily="34" charset="0"/>
              </a:rPr>
              <a:t> </a:t>
            </a:r>
            <a:r>
              <a:rPr kumimoji="0" lang="en-US" sz="2000" b="0" i="0" u="none" strike="noStrike" cap="none" normalizeH="0" baseline="0" dirty="0" err="1" smtClean="0">
                <a:ln>
                  <a:noFill/>
                </a:ln>
                <a:solidFill>
                  <a:srgbClr val="333333"/>
                </a:solidFill>
                <a:effectLst/>
                <a:latin typeface="Open Sans"/>
                <a:cs typeface="Arial" pitchFamily="34" charset="0"/>
              </a:rPr>
              <a:t>prueba</a:t>
            </a:r>
            <a:r>
              <a:rPr kumimoji="0" lang="en-US" sz="2000" b="0" i="0" u="none" strike="noStrike" cap="none" normalizeH="0" baseline="0" dirty="0" smtClean="0">
                <a:ln>
                  <a:noFill/>
                </a:ln>
                <a:solidFill>
                  <a:srgbClr val="333333"/>
                </a:solidFill>
                <a:effectLst/>
                <a:latin typeface="Open Sans"/>
                <a:cs typeface="Arial" pitchFamily="34" charset="0"/>
              </a:rPr>
              <a:t> de </a:t>
            </a:r>
            <a:r>
              <a:rPr kumimoji="0" lang="en-US" sz="2000" b="0" i="0" u="none" strike="noStrike" cap="none" normalizeH="0" baseline="0" dirty="0" err="1" smtClean="0">
                <a:ln>
                  <a:noFill/>
                </a:ln>
                <a:solidFill>
                  <a:srgbClr val="333333"/>
                </a:solidFill>
                <a:effectLst/>
                <a:latin typeface="Open Sans"/>
                <a:cs typeface="Arial" pitchFamily="34" charset="0"/>
              </a:rPr>
              <a:t>hipótesis</a:t>
            </a:r>
            <a:r>
              <a:rPr kumimoji="0" lang="en-US" sz="2000" b="0" i="0" u="none" strike="noStrike" cap="none" normalizeH="0" baseline="0" dirty="0" smtClean="0">
                <a:ln>
                  <a:noFill/>
                </a:ln>
                <a:solidFill>
                  <a:srgbClr val="333333"/>
                </a:solidFill>
                <a:effectLst/>
                <a:latin typeface="Open Sans"/>
                <a:cs typeface="Arial" pitchFamily="34" charset="0"/>
              </a:rPr>
              <a:t> </a:t>
            </a:r>
            <a:r>
              <a:rPr kumimoji="0" lang="en-US" sz="2000" b="0" i="0" u="none" strike="noStrike" cap="none" normalizeH="0" baseline="0" dirty="0" err="1" smtClean="0">
                <a:ln>
                  <a:noFill/>
                </a:ln>
                <a:solidFill>
                  <a:srgbClr val="333333"/>
                </a:solidFill>
                <a:effectLst/>
                <a:latin typeface="Open Sans"/>
                <a:cs typeface="Arial" pitchFamily="34" charset="0"/>
              </a:rPr>
              <a:t>utiliza</a:t>
            </a:r>
            <a:r>
              <a:rPr kumimoji="0" lang="en-US" sz="2000" b="0" i="0" u="none" strike="noStrike" cap="none" normalizeH="0" baseline="0" dirty="0" smtClean="0">
                <a:ln>
                  <a:noFill/>
                </a:ln>
                <a:solidFill>
                  <a:srgbClr val="333333"/>
                </a:solidFill>
                <a:effectLst/>
                <a:latin typeface="Open Sans"/>
                <a:cs typeface="Arial" pitchFamily="34" charset="0"/>
              </a:rPr>
              <a:t> los </a:t>
            </a:r>
            <a:r>
              <a:rPr kumimoji="0" lang="en-US" sz="2000" b="0" i="0" u="none" strike="noStrike" cap="none" normalizeH="0" baseline="0" dirty="0" err="1" smtClean="0">
                <a:ln>
                  <a:noFill/>
                </a:ln>
                <a:solidFill>
                  <a:srgbClr val="333333"/>
                </a:solidFill>
                <a:effectLst/>
                <a:latin typeface="Open Sans"/>
                <a:cs typeface="Arial" pitchFamily="34" charset="0"/>
              </a:rPr>
              <a:t>datos</a:t>
            </a:r>
            <a:r>
              <a:rPr kumimoji="0" lang="en-US" sz="2000" b="0" i="0" u="none" strike="noStrike" cap="none" normalizeH="0" baseline="0" dirty="0" smtClean="0">
                <a:ln>
                  <a:noFill/>
                </a:ln>
                <a:solidFill>
                  <a:srgbClr val="333333"/>
                </a:solidFill>
                <a:effectLst/>
                <a:latin typeface="Open Sans"/>
                <a:cs typeface="Arial" pitchFamily="34" charset="0"/>
              </a:rPr>
              <a:t> de la </a:t>
            </a:r>
            <a:r>
              <a:rPr kumimoji="0" lang="en-US" sz="2000" b="0" i="0" u="none" strike="noStrike" cap="none" normalizeH="0" baseline="0" dirty="0" err="1" smtClean="0">
                <a:ln>
                  <a:noFill/>
                </a:ln>
                <a:solidFill>
                  <a:srgbClr val="333333"/>
                </a:solidFill>
                <a:effectLst/>
                <a:latin typeface="Open Sans"/>
                <a:cs typeface="Arial" pitchFamily="34" charset="0"/>
              </a:rPr>
              <a:t>muestra</a:t>
            </a:r>
            <a:r>
              <a:rPr kumimoji="0" lang="en-US" sz="2000" b="0" i="0" u="none" strike="noStrike" cap="none" normalizeH="0" baseline="0" dirty="0" smtClean="0">
                <a:ln>
                  <a:noFill/>
                </a:ln>
                <a:solidFill>
                  <a:srgbClr val="333333"/>
                </a:solidFill>
                <a:effectLst/>
                <a:latin typeface="Open Sans"/>
                <a:cs typeface="Arial" pitchFamily="34" charset="0"/>
              </a:rPr>
              <a:t> </a:t>
            </a:r>
            <a:r>
              <a:rPr kumimoji="0" lang="en-US" sz="2000" b="0" i="0" u="none" strike="noStrike" cap="none" normalizeH="0" baseline="0" dirty="0" err="1" smtClean="0">
                <a:ln>
                  <a:noFill/>
                </a:ln>
                <a:solidFill>
                  <a:srgbClr val="333333"/>
                </a:solidFill>
                <a:effectLst/>
                <a:latin typeface="Open Sans"/>
                <a:cs typeface="Arial" pitchFamily="34" charset="0"/>
              </a:rPr>
              <a:t>para</a:t>
            </a:r>
            <a:r>
              <a:rPr kumimoji="0" lang="en-US" sz="2000" b="0" i="0" u="none" strike="noStrike" cap="none" normalizeH="0" baseline="0" dirty="0" smtClean="0">
                <a:ln>
                  <a:noFill/>
                </a:ln>
                <a:solidFill>
                  <a:srgbClr val="333333"/>
                </a:solidFill>
                <a:effectLst/>
                <a:latin typeface="Open Sans"/>
                <a:cs typeface="Arial" pitchFamily="34" charset="0"/>
              </a:rPr>
              <a:t> </a:t>
            </a:r>
            <a:r>
              <a:rPr kumimoji="0" lang="en-US" sz="2000" b="0" i="0" u="none" strike="noStrike" cap="none" normalizeH="0" baseline="0" dirty="0" err="1" smtClean="0">
                <a:ln>
                  <a:noFill/>
                </a:ln>
                <a:solidFill>
                  <a:srgbClr val="333333"/>
                </a:solidFill>
                <a:effectLst/>
                <a:latin typeface="Open Sans"/>
                <a:cs typeface="Arial" pitchFamily="34" charset="0"/>
              </a:rPr>
              <a:t>determinar</a:t>
            </a:r>
            <a:r>
              <a:rPr kumimoji="0" lang="en-US" sz="2000" b="0" i="0" u="none" strike="noStrike" cap="none" normalizeH="0" baseline="0" dirty="0" smtClean="0">
                <a:ln>
                  <a:noFill/>
                </a:ln>
                <a:solidFill>
                  <a:srgbClr val="333333"/>
                </a:solidFill>
                <a:effectLst/>
                <a:latin typeface="Open Sans"/>
                <a:cs typeface="Arial" pitchFamily="34" charset="0"/>
              </a:rPr>
              <a:t> </a:t>
            </a:r>
            <a:r>
              <a:rPr kumimoji="0" lang="en-US" sz="2000" b="0" i="0" u="none" strike="noStrike" cap="none" normalizeH="0" baseline="0" dirty="0" err="1" smtClean="0">
                <a:ln>
                  <a:noFill/>
                </a:ln>
                <a:solidFill>
                  <a:srgbClr val="333333"/>
                </a:solidFill>
                <a:effectLst/>
                <a:latin typeface="Open Sans"/>
                <a:cs typeface="Arial" pitchFamily="34" charset="0"/>
              </a:rPr>
              <a:t>si</a:t>
            </a:r>
            <a:r>
              <a:rPr kumimoji="0" lang="en-US" sz="2000" b="0" i="0" u="none" strike="noStrike" cap="none" normalizeH="0" baseline="0" dirty="0" smtClean="0">
                <a:ln>
                  <a:noFill/>
                </a:ln>
                <a:solidFill>
                  <a:srgbClr val="333333"/>
                </a:solidFill>
                <a:effectLst/>
                <a:latin typeface="Open Sans"/>
                <a:cs typeface="Arial" pitchFamily="34" charset="0"/>
              </a:rPr>
              <a:t> se </a:t>
            </a:r>
            <a:r>
              <a:rPr kumimoji="0" lang="en-US" sz="2000" b="0" i="0" u="none" strike="noStrike" cap="none" normalizeH="0" baseline="0" dirty="0" err="1" smtClean="0">
                <a:ln>
                  <a:noFill/>
                </a:ln>
                <a:solidFill>
                  <a:srgbClr val="333333"/>
                </a:solidFill>
                <a:effectLst/>
                <a:latin typeface="Open Sans"/>
                <a:cs typeface="Arial" pitchFamily="34" charset="0"/>
              </a:rPr>
              <a:t>puede</a:t>
            </a:r>
            <a:r>
              <a:rPr kumimoji="0" lang="en-US" sz="2000" b="0" i="0" u="none" strike="noStrike" cap="none" normalizeH="0" baseline="0" dirty="0" smtClean="0">
                <a:ln>
                  <a:noFill/>
                </a:ln>
                <a:solidFill>
                  <a:srgbClr val="333333"/>
                </a:solidFill>
                <a:effectLst/>
                <a:latin typeface="Open Sans"/>
                <a:cs typeface="Arial" pitchFamily="34" charset="0"/>
              </a:rPr>
              <a:t> </a:t>
            </a:r>
            <a:r>
              <a:rPr kumimoji="0" lang="en-US" sz="2000" b="0" i="0" u="none" strike="noStrike" cap="none" normalizeH="0" baseline="0" dirty="0" err="1" smtClean="0">
                <a:ln>
                  <a:noFill/>
                </a:ln>
                <a:solidFill>
                  <a:srgbClr val="333333"/>
                </a:solidFill>
                <a:effectLst/>
                <a:latin typeface="Open Sans"/>
                <a:cs typeface="Arial" pitchFamily="34" charset="0"/>
              </a:rPr>
              <a:t>rechazar</a:t>
            </a:r>
            <a:r>
              <a:rPr kumimoji="0" lang="en-US" sz="2000" b="0" i="0" u="none" strike="noStrike" cap="none" normalizeH="0" baseline="0" dirty="0" smtClean="0">
                <a:ln>
                  <a:noFill/>
                </a:ln>
                <a:solidFill>
                  <a:srgbClr val="333333"/>
                </a:solidFill>
                <a:effectLst/>
                <a:latin typeface="Open Sans"/>
                <a:cs typeface="Arial" pitchFamily="34" charset="0"/>
              </a:rPr>
              <a:t> la </a:t>
            </a:r>
            <a:r>
              <a:rPr kumimoji="0" lang="en-US" sz="2000" b="0" i="0" u="none" strike="noStrike" cap="none" normalizeH="0" baseline="0" dirty="0" err="1" smtClean="0">
                <a:ln>
                  <a:noFill/>
                </a:ln>
                <a:solidFill>
                  <a:srgbClr val="333333"/>
                </a:solidFill>
                <a:effectLst/>
                <a:latin typeface="Open Sans"/>
                <a:cs typeface="Arial" pitchFamily="34" charset="0"/>
              </a:rPr>
              <a:t>hipótesis</a:t>
            </a:r>
            <a:r>
              <a:rPr kumimoji="0" lang="en-US" sz="2000" b="0" i="0" u="none" strike="noStrike" cap="none" normalizeH="0" baseline="0" dirty="0" smtClean="0">
                <a:ln>
                  <a:noFill/>
                </a:ln>
                <a:solidFill>
                  <a:srgbClr val="333333"/>
                </a:solidFill>
                <a:effectLst/>
                <a:latin typeface="Open Sans"/>
                <a:cs typeface="Arial" pitchFamily="34" charset="0"/>
              </a:rPr>
              <a:t> </a:t>
            </a:r>
            <a:r>
              <a:rPr kumimoji="0" lang="en-US" sz="2000" b="0" i="0" u="none" strike="noStrike" cap="none" normalizeH="0" baseline="0" dirty="0" err="1" smtClean="0">
                <a:ln>
                  <a:noFill/>
                </a:ln>
                <a:solidFill>
                  <a:srgbClr val="333333"/>
                </a:solidFill>
                <a:effectLst/>
                <a:latin typeface="Open Sans"/>
                <a:cs typeface="Arial" pitchFamily="34" charset="0"/>
              </a:rPr>
              <a:t>nula</a:t>
            </a:r>
            <a:r>
              <a:rPr kumimoji="0" lang="en-US" sz="2000" b="0" i="0" u="none" strike="noStrike" cap="none" normalizeH="0" baseline="0" dirty="0" smtClean="0">
                <a:ln>
                  <a:noFill/>
                </a:ln>
                <a:solidFill>
                  <a:srgbClr val="333333"/>
                </a:solidFill>
                <a:effectLst/>
                <a:latin typeface="Open Sans"/>
                <a:cs typeface="Arial" pitchFamily="34" charset="0"/>
              </a:rPr>
              <a:t>.</a:t>
            </a:r>
          </a:p>
          <a:p>
            <a:pPr lvl="0" fontAlgn="base">
              <a:spcBef>
                <a:spcPct val="0"/>
              </a:spcBef>
              <a:spcAft>
                <a:spcPct val="0"/>
              </a:spcAft>
            </a:pP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n-US" sz="2000" b="1" i="0" u="none" strike="noStrike" cap="none" normalizeH="0" baseline="0" dirty="0" err="1" smtClean="0">
                <a:ln>
                  <a:noFill/>
                </a:ln>
                <a:solidFill>
                  <a:srgbClr val="333333"/>
                </a:solidFill>
                <a:effectLst/>
                <a:latin typeface="Open Sans"/>
                <a:cs typeface="Arial" pitchFamily="34" charset="0"/>
              </a:rPr>
              <a:t>Hipótesis</a:t>
            </a:r>
            <a:r>
              <a:rPr kumimoji="0" lang="en-US" sz="2000" b="1" i="0" u="none" strike="noStrike" cap="none" normalizeH="0" baseline="0" dirty="0" smtClean="0">
                <a:ln>
                  <a:noFill/>
                </a:ln>
                <a:solidFill>
                  <a:srgbClr val="333333"/>
                </a:solidFill>
                <a:effectLst/>
                <a:latin typeface="Open Sans"/>
                <a:cs typeface="Arial" pitchFamily="34" charset="0"/>
              </a:rPr>
              <a:t> </a:t>
            </a:r>
            <a:r>
              <a:rPr kumimoji="0" lang="en-US" sz="2000" b="1" i="0" u="none" strike="noStrike" cap="none" normalizeH="0" baseline="0" dirty="0" err="1" smtClean="0">
                <a:ln>
                  <a:noFill/>
                </a:ln>
                <a:solidFill>
                  <a:srgbClr val="333333"/>
                </a:solidFill>
                <a:effectLst/>
                <a:latin typeface="Open Sans"/>
                <a:cs typeface="Arial" pitchFamily="34" charset="0"/>
              </a:rPr>
              <a:t>nula</a:t>
            </a:r>
            <a:r>
              <a:rPr kumimoji="0" lang="en-US" sz="2000" b="1" i="0" u="none" strike="noStrike" cap="none" normalizeH="0" baseline="0" dirty="0" smtClean="0">
                <a:ln>
                  <a:noFill/>
                </a:ln>
                <a:solidFill>
                  <a:srgbClr val="333333"/>
                </a:solidFill>
                <a:effectLst/>
                <a:latin typeface="Open Sans"/>
                <a:cs typeface="Arial" pitchFamily="34" charset="0"/>
              </a:rPr>
              <a:t> (H</a:t>
            </a:r>
            <a:r>
              <a:rPr kumimoji="0" lang="en-US" sz="1200" b="1" i="0" u="none" strike="noStrike" cap="none" normalizeH="0" baseline="-30000" dirty="0" smtClean="0">
                <a:ln>
                  <a:noFill/>
                </a:ln>
                <a:solidFill>
                  <a:srgbClr val="333333"/>
                </a:solidFill>
                <a:effectLst/>
                <a:latin typeface="Open Sans"/>
                <a:cs typeface="Arial" pitchFamily="34" charset="0"/>
              </a:rPr>
              <a:t>0</a:t>
            </a:r>
            <a:r>
              <a:rPr kumimoji="0" lang="en-US" sz="2000" b="1" i="0" u="none" strike="noStrike" cap="none" normalizeH="0" baseline="0" dirty="0" smtClean="0">
                <a:ln>
                  <a:noFill/>
                </a:ln>
                <a:solidFill>
                  <a:srgbClr val="333333"/>
                </a:solidFill>
                <a:effectLst/>
                <a:latin typeface="Open Sans"/>
                <a:cs typeface="Arial" pitchFamily="34" charset="0"/>
              </a:rPr>
              <a:t>)</a:t>
            </a:r>
          </a:p>
          <a:p>
            <a:pPr lvl="1" indent="-457200" eaLnBrk="0" fontAlgn="base" hangingPunct="0">
              <a:spcBef>
                <a:spcPct val="0"/>
              </a:spcBef>
              <a:spcAft>
                <a:spcPct val="0"/>
              </a:spcAft>
            </a:pPr>
            <a:r>
              <a:rPr kumimoji="0" lang="en-US" sz="2000" b="0" i="0" u="none" strike="noStrike" cap="none" normalizeH="0" baseline="0" dirty="0" smtClean="0">
                <a:ln>
                  <a:noFill/>
                </a:ln>
                <a:solidFill>
                  <a:srgbClr val="333333"/>
                </a:solidFill>
                <a:effectLst/>
                <a:latin typeface="Open Sans"/>
                <a:cs typeface="Arial" pitchFamily="34" charset="0"/>
              </a:rPr>
              <a:t>La </a:t>
            </a:r>
            <a:r>
              <a:rPr kumimoji="0" lang="en-US" sz="2000" b="0" i="0" u="none" strike="noStrike" cap="none" normalizeH="0" baseline="0" dirty="0" err="1" smtClean="0">
                <a:ln>
                  <a:noFill/>
                </a:ln>
                <a:solidFill>
                  <a:srgbClr val="333333"/>
                </a:solidFill>
                <a:effectLst/>
                <a:latin typeface="Open Sans"/>
                <a:cs typeface="Arial" pitchFamily="34" charset="0"/>
              </a:rPr>
              <a:t>hipótesis</a:t>
            </a:r>
            <a:r>
              <a:rPr kumimoji="0" lang="en-US" sz="2000" b="0" i="0" u="none" strike="noStrike" cap="none" normalizeH="0" baseline="0" dirty="0" smtClean="0">
                <a:ln>
                  <a:noFill/>
                </a:ln>
                <a:solidFill>
                  <a:srgbClr val="333333"/>
                </a:solidFill>
                <a:effectLst/>
                <a:latin typeface="Open Sans"/>
                <a:cs typeface="Arial" pitchFamily="34" charset="0"/>
              </a:rPr>
              <a:t> </a:t>
            </a:r>
            <a:r>
              <a:rPr kumimoji="0" lang="en-US" sz="2000" b="0" i="0" u="none" strike="noStrike" cap="none" normalizeH="0" baseline="0" dirty="0" err="1" smtClean="0">
                <a:ln>
                  <a:noFill/>
                </a:ln>
                <a:solidFill>
                  <a:srgbClr val="333333"/>
                </a:solidFill>
                <a:effectLst/>
                <a:latin typeface="Open Sans"/>
                <a:cs typeface="Arial" pitchFamily="34" charset="0"/>
              </a:rPr>
              <a:t>nula</a:t>
            </a:r>
            <a:r>
              <a:rPr kumimoji="0" lang="en-US" sz="2000" b="0" i="0" u="none" strike="noStrike" cap="none" normalizeH="0" baseline="0" dirty="0" smtClean="0">
                <a:ln>
                  <a:noFill/>
                </a:ln>
                <a:solidFill>
                  <a:srgbClr val="333333"/>
                </a:solidFill>
                <a:effectLst/>
                <a:latin typeface="Open Sans"/>
                <a:cs typeface="Arial" pitchFamily="34" charset="0"/>
              </a:rPr>
              <a:t> </a:t>
            </a:r>
            <a:r>
              <a:rPr kumimoji="0" lang="en-US" sz="2000" b="0" i="0" u="none" strike="noStrike" cap="none" normalizeH="0" baseline="0" dirty="0" err="1" smtClean="0">
                <a:ln>
                  <a:noFill/>
                </a:ln>
                <a:solidFill>
                  <a:srgbClr val="333333"/>
                </a:solidFill>
                <a:effectLst/>
                <a:latin typeface="Open Sans"/>
                <a:cs typeface="Arial" pitchFamily="34" charset="0"/>
              </a:rPr>
              <a:t>indica</a:t>
            </a:r>
            <a:r>
              <a:rPr kumimoji="0" lang="en-US" sz="2000" b="0" i="0" u="none" strike="noStrike" cap="none" normalizeH="0" baseline="0" dirty="0" smtClean="0">
                <a:ln>
                  <a:noFill/>
                </a:ln>
                <a:solidFill>
                  <a:srgbClr val="333333"/>
                </a:solidFill>
                <a:effectLst/>
                <a:latin typeface="Open Sans"/>
                <a:cs typeface="Arial" pitchFamily="34" charset="0"/>
              </a:rPr>
              <a:t> </a:t>
            </a:r>
            <a:r>
              <a:rPr kumimoji="0" lang="en-US" sz="2000" b="0" i="0" u="none" strike="noStrike" cap="none" normalizeH="0" baseline="0" dirty="0" err="1" smtClean="0">
                <a:ln>
                  <a:noFill/>
                </a:ln>
                <a:solidFill>
                  <a:srgbClr val="333333"/>
                </a:solidFill>
                <a:effectLst/>
                <a:latin typeface="Open Sans"/>
                <a:cs typeface="Arial" pitchFamily="34" charset="0"/>
              </a:rPr>
              <a:t>que</a:t>
            </a:r>
            <a:r>
              <a:rPr kumimoji="0" lang="en-US" sz="2000" b="0" i="0" u="none" strike="noStrike" cap="none" normalizeH="0" baseline="0" dirty="0" smtClean="0">
                <a:ln>
                  <a:noFill/>
                </a:ln>
                <a:solidFill>
                  <a:srgbClr val="333333"/>
                </a:solidFill>
                <a:effectLst/>
                <a:latin typeface="Open Sans"/>
                <a:cs typeface="Arial" pitchFamily="34" charset="0"/>
              </a:rPr>
              <a:t> un </a:t>
            </a:r>
            <a:r>
              <a:rPr kumimoji="0" lang="en-US" sz="2000" b="0" i="0" u="none" strike="noStrike" cap="none" normalizeH="0" baseline="0" dirty="0" err="1" smtClean="0">
                <a:ln>
                  <a:noFill/>
                </a:ln>
                <a:solidFill>
                  <a:srgbClr val="333333"/>
                </a:solidFill>
                <a:effectLst/>
                <a:latin typeface="Open Sans"/>
                <a:cs typeface="Arial" pitchFamily="34" charset="0"/>
              </a:rPr>
              <a:t>parámetro</a:t>
            </a:r>
            <a:r>
              <a:rPr kumimoji="0" lang="en-US" sz="2000" b="0" i="0" u="none" strike="noStrike" cap="none" normalizeH="0" baseline="0" dirty="0" smtClean="0">
                <a:ln>
                  <a:noFill/>
                </a:ln>
                <a:solidFill>
                  <a:srgbClr val="333333"/>
                </a:solidFill>
                <a:effectLst/>
                <a:latin typeface="Open Sans"/>
                <a:cs typeface="Arial" pitchFamily="34" charset="0"/>
              </a:rPr>
              <a:t> de </a:t>
            </a:r>
            <a:r>
              <a:rPr kumimoji="0" lang="en-US" sz="2000" b="0" i="0" u="none" strike="noStrike" cap="none" normalizeH="0" baseline="0" dirty="0" err="1" smtClean="0">
                <a:ln>
                  <a:noFill/>
                </a:ln>
                <a:solidFill>
                  <a:srgbClr val="333333"/>
                </a:solidFill>
                <a:effectLst/>
                <a:latin typeface="Open Sans"/>
                <a:cs typeface="Arial" pitchFamily="34" charset="0"/>
              </a:rPr>
              <a:t>población</a:t>
            </a:r>
            <a:r>
              <a:rPr kumimoji="0" lang="en-US" sz="2000" b="0" i="0" u="none" strike="noStrike" cap="none" normalizeH="0" baseline="0" dirty="0" smtClean="0">
                <a:ln>
                  <a:noFill/>
                </a:ln>
                <a:solidFill>
                  <a:srgbClr val="333333"/>
                </a:solidFill>
                <a:effectLst/>
                <a:latin typeface="Open Sans"/>
                <a:cs typeface="Arial" pitchFamily="34" charset="0"/>
              </a:rPr>
              <a:t> (</a:t>
            </a:r>
            <a:r>
              <a:rPr kumimoji="0" lang="en-US" sz="2000" b="0" i="0" u="none" strike="noStrike" cap="none" normalizeH="0" baseline="0" dirty="0" err="1" smtClean="0">
                <a:ln>
                  <a:noFill/>
                </a:ln>
                <a:solidFill>
                  <a:srgbClr val="333333"/>
                </a:solidFill>
                <a:effectLst/>
                <a:latin typeface="Open Sans"/>
                <a:cs typeface="Arial" pitchFamily="34" charset="0"/>
              </a:rPr>
              <a:t>tal</a:t>
            </a:r>
            <a:r>
              <a:rPr kumimoji="0" lang="en-US" sz="2000" b="0" i="0" u="none" strike="noStrike" cap="none" normalizeH="0" baseline="0" dirty="0" smtClean="0">
                <a:ln>
                  <a:noFill/>
                </a:ln>
                <a:solidFill>
                  <a:srgbClr val="333333"/>
                </a:solidFill>
                <a:effectLst/>
                <a:latin typeface="Open Sans"/>
                <a:cs typeface="Arial" pitchFamily="34" charset="0"/>
              </a:rPr>
              <a:t> </a:t>
            </a:r>
            <a:r>
              <a:rPr kumimoji="0" lang="en-US" sz="2000" b="0" i="0" u="none" strike="noStrike" cap="none" normalizeH="0" baseline="0" dirty="0" err="1" smtClean="0">
                <a:ln>
                  <a:noFill/>
                </a:ln>
                <a:solidFill>
                  <a:srgbClr val="333333"/>
                </a:solidFill>
                <a:effectLst/>
                <a:latin typeface="Open Sans"/>
                <a:cs typeface="Arial" pitchFamily="34" charset="0"/>
              </a:rPr>
              <a:t>como</a:t>
            </a:r>
            <a:r>
              <a:rPr kumimoji="0" lang="en-US" sz="2000" b="0" i="0" u="none" strike="noStrike" cap="none" normalizeH="0" baseline="0" dirty="0" smtClean="0">
                <a:ln>
                  <a:noFill/>
                </a:ln>
                <a:solidFill>
                  <a:srgbClr val="333333"/>
                </a:solidFill>
                <a:effectLst/>
                <a:latin typeface="Open Sans"/>
                <a:cs typeface="Arial" pitchFamily="34" charset="0"/>
              </a:rPr>
              <a:t> la media, la </a:t>
            </a:r>
            <a:r>
              <a:rPr kumimoji="0" lang="en-US" sz="2000" b="0" i="0" u="none" strike="noStrike" cap="none" normalizeH="0" baseline="0" dirty="0" err="1" smtClean="0">
                <a:ln>
                  <a:noFill/>
                </a:ln>
                <a:solidFill>
                  <a:srgbClr val="333333"/>
                </a:solidFill>
                <a:effectLst/>
                <a:latin typeface="Open Sans"/>
                <a:cs typeface="Arial" pitchFamily="34" charset="0"/>
              </a:rPr>
              <a:t>desviación</a:t>
            </a:r>
            <a:r>
              <a:rPr kumimoji="0" lang="en-US" sz="2000" b="0" i="0" u="none" strike="noStrike" cap="none" normalizeH="0" baseline="0" dirty="0" smtClean="0">
                <a:ln>
                  <a:noFill/>
                </a:ln>
                <a:solidFill>
                  <a:srgbClr val="333333"/>
                </a:solidFill>
                <a:effectLst/>
                <a:latin typeface="Open Sans"/>
                <a:cs typeface="Arial" pitchFamily="34" charset="0"/>
              </a:rPr>
              <a:t> </a:t>
            </a:r>
            <a:r>
              <a:rPr kumimoji="0" lang="en-US" sz="2000" b="0" i="0" u="none" strike="noStrike" cap="none" normalizeH="0" baseline="0" dirty="0" err="1" smtClean="0">
                <a:ln>
                  <a:noFill/>
                </a:ln>
                <a:solidFill>
                  <a:srgbClr val="333333"/>
                </a:solidFill>
                <a:effectLst/>
                <a:latin typeface="Open Sans"/>
                <a:cs typeface="Arial" pitchFamily="34" charset="0"/>
              </a:rPr>
              <a:t>estándar</a:t>
            </a:r>
            <a:r>
              <a:rPr kumimoji="0" lang="en-US" sz="2000" b="0" i="0" u="none" strike="noStrike" cap="none" normalizeH="0" baseline="0" dirty="0" smtClean="0">
                <a:ln>
                  <a:noFill/>
                </a:ln>
                <a:solidFill>
                  <a:srgbClr val="333333"/>
                </a:solidFill>
                <a:effectLst/>
                <a:latin typeface="Open Sans"/>
                <a:cs typeface="Arial" pitchFamily="34" charset="0"/>
              </a:rPr>
              <a:t>, etc.) </a:t>
            </a:r>
            <a:r>
              <a:rPr kumimoji="0" lang="en-US" sz="2000" b="0" i="0" u="none" strike="noStrike" cap="none" normalizeH="0" baseline="0" dirty="0" err="1" smtClean="0">
                <a:ln>
                  <a:noFill/>
                </a:ln>
                <a:solidFill>
                  <a:srgbClr val="333333"/>
                </a:solidFill>
                <a:effectLst/>
                <a:latin typeface="Open Sans"/>
                <a:cs typeface="Arial" pitchFamily="34" charset="0"/>
              </a:rPr>
              <a:t>es</a:t>
            </a:r>
            <a:r>
              <a:rPr kumimoji="0" lang="en-US" sz="2000" b="0" i="0" u="none" strike="noStrike" cap="none" normalizeH="0" baseline="0" dirty="0" smtClean="0">
                <a:ln>
                  <a:noFill/>
                </a:ln>
                <a:solidFill>
                  <a:srgbClr val="333333"/>
                </a:solidFill>
                <a:effectLst/>
                <a:latin typeface="Open Sans"/>
                <a:cs typeface="Arial" pitchFamily="34" charset="0"/>
              </a:rPr>
              <a:t> </a:t>
            </a:r>
            <a:r>
              <a:rPr kumimoji="0" lang="en-US" sz="2000" b="0" i="0" u="none" strike="noStrike" cap="none" normalizeH="0" baseline="0" dirty="0" err="1" smtClean="0">
                <a:ln>
                  <a:noFill/>
                </a:ln>
                <a:solidFill>
                  <a:srgbClr val="333333"/>
                </a:solidFill>
                <a:effectLst/>
                <a:latin typeface="Open Sans"/>
                <a:cs typeface="Arial" pitchFamily="34" charset="0"/>
              </a:rPr>
              <a:t>igual</a:t>
            </a:r>
            <a:r>
              <a:rPr kumimoji="0" lang="en-US" sz="2000" b="0" i="0" u="none" strike="noStrike" cap="none" normalizeH="0" baseline="0" dirty="0" smtClean="0">
                <a:ln>
                  <a:noFill/>
                </a:ln>
                <a:solidFill>
                  <a:srgbClr val="333333"/>
                </a:solidFill>
                <a:effectLst/>
                <a:latin typeface="Open Sans"/>
                <a:cs typeface="Arial" pitchFamily="34" charset="0"/>
              </a:rPr>
              <a:t> a un valor </a:t>
            </a:r>
            <a:r>
              <a:rPr kumimoji="0" lang="en-US" sz="2000" b="0" i="0" u="none" strike="noStrike" cap="none" normalizeH="0" baseline="0" dirty="0" err="1" smtClean="0">
                <a:ln>
                  <a:noFill/>
                </a:ln>
                <a:solidFill>
                  <a:srgbClr val="333333"/>
                </a:solidFill>
                <a:effectLst/>
                <a:latin typeface="Open Sans"/>
                <a:cs typeface="Arial" pitchFamily="34" charset="0"/>
              </a:rPr>
              <a:t>hipotético</a:t>
            </a:r>
            <a:r>
              <a:rPr kumimoji="0" lang="en-US" sz="2000" b="0" i="0" u="none" strike="noStrike" cap="none" normalizeH="0" baseline="0" dirty="0" smtClean="0">
                <a:ln>
                  <a:noFill/>
                </a:ln>
                <a:solidFill>
                  <a:srgbClr val="333333"/>
                </a:solidFill>
                <a:effectLst/>
                <a:latin typeface="Open Sans"/>
                <a:cs typeface="Arial" pitchFamily="34" charset="0"/>
              </a:rPr>
              <a:t>. La </a:t>
            </a:r>
            <a:r>
              <a:rPr kumimoji="0" lang="en-US" sz="2000" b="0" i="0" u="none" strike="noStrike" cap="none" normalizeH="0" baseline="0" dirty="0" err="1" smtClean="0">
                <a:ln>
                  <a:noFill/>
                </a:ln>
                <a:solidFill>
                  <a:srgbClr val="333333"/>
                </a:solidFill>
                <a:effectLst/>
                <a:latin typeface="Open Sans"/>
                <a:cs typeface="Arial" pitchFamily="34" charset="0"/>
              </a:rPr>
              <a:t>hipótesis</a:t>
            </a:r>
            <a:r>
              <a:rPr kumimoji="0" lang="en-US" sz="2000" b="0" i="0" u="none" strike="noStrike" cap="none" normalizeH="0" baseline="0" dirty="0" smtClean="0">
                <a:ln>
                  <a:noFill/>
                </a:ln>
                <a:solidFill>
                  <a:srgbClr val="333333"/>
                </a:solidFill>
                <a:effectLst/>
                <a:latin typeface="Open Sans"/>
                <a:cs typeface="Arial" pitchFamily="34" charset="0"/>
              </a:rPr>
              <a:t> </a:t>
            </a:r>
            <a:r>
              <a:rPr kumimoji="0" lang="en-US" sz="2000" b="0" i="0" u="none" strike="noStrike" cap="none" normalizeH="0" baseline="0" dirty="0" err="1" smtClean="0">
                <a:ln>
                  <a:noFill/>
                </a:ln>
                <a:solidFill>
                  <a:srgbClr val="333333"/>
                </a:solidFill>
                <a:effectLst/>
                <a:latin typeface="Open Sans"/>
                <a:cs typeface="Arial" pitchFamily="34" charset="0"/>
              </a:rPr>
              <a:t>nula</a:t>
            </a:r>
            <a:r>
              <a:rPr kumimoji="0" lang="en-US" sz="2000" b="0" i="0" u="none" strike="noStrike" cap="none" normalizeH="0" baseline="0" dirty="0" smtClean="0">
                <a:ln>
                  <a:noFill/>
                </a:ln>
                <a:solidFill>
                  <a:srgbClr val="333333"/>
                </a:solidFill>
                <a:effectLst/>
                <a:latin typeface="Open Sans"/>
                <a:cs typeface="Arial" pitchFamily="34" charset="0"/>
              </a:rPr>
              <a:t> </a:t>
            </a:r>
            <a:r>
              <a:rPr kumimoji="0" lang="en-US" sz="2000" b="0" i="0" u="none" strike="noStrike" cap="none" normalizeH="0" baseline="0" dirty="0" err="1" smtClean="0">
                <a:ln>
                  <a:noFill/>
                </a:ln>
                <a:solidFill>
                  <a:srgbClr val="333333"/>
                </a:solidFill>
                <a:effectLst/>
                <a:latin typeface="Open Sans"/>
                <a:cs typeface="Arial" pitchFamily="34" charset="0"/>
              </a:rPr>
              <a:t>suele</a:t>
            </a:r>
            <a:r>
              <a:rPr kumimoji="0" lang="en-US" sz="2000" b="0" i="0" u="none" strike="noStrike" cap="none" normalizeH="0" baseline="0" dirty="0" smtClean="0">
                <a:ln>
                  <a:noFill/>
                </a:ln>
                <a:solidFill>
                  <a:srgbClr val="333333"/>
                </a:solidFill>
                <a:effectLst/>
                <a:latin typeface="Open Sans"/>
                <a:cs typeface="Arial" pitchFamily="34" charset="0"/>
              </a:rPr>
              <a:t> ser </a:t>
            </a:r>
            <a:r>
              <a:rPr kumimoji="0" lang="en-US" sz="2000" b="0" i="0" u="none" strike="noStrike" cap="none" normalizeH="0" baseline="0" dirty="0" err="1" smtClean="0">
                <a:ln>
                  <a:noFill/>
                </a:ln>
                <a:solidFill>
                  <a:srgbClr val="333333"/>
                </a:solidFill>
                <a:effectLst/>
                <a:latin typeface="Open Sans"/>
                <a:cs typeface="Arial" pitchFamily="34" charset="0"/>
              </a:rPr>
              <a:t>una</a:t>
            </a:r>
            <a:r>
              <a:rPr kumimoji="0" lang="en-US" sz="2000" b="0" i="0" u="none" strike="noStrike" cap="none" normalizeH="0" baseline="0" dirty="0" smtClean="0">
                <a:ln>
                  <a:noFill/>
                </a:ln>
                <a:solidFill>
                  <a:srgbClr val="333333"/>
                </a:solidFill>
                <a:effectLst/>
                <a:latin typeface="Open Sans"/>
                <a:cs typeface="Arial" pitchFamily="34" charset="0"/>
              </a:rPr>
              <a:t> </a:t>
            </a:r>
            <a:r>
              <a:rPr kumimoji="0" lang="en-US" sz="2000" b="0" i="0" u="none" strike="noStrike" cap="none" normalizeH="0" baseline="0" dirty="0" err="1" smtClean="0">
                <a:ln>
                  <a:noFill/>
                </a:ln>
                <a:solidFill>
                  <a:srgbClr val="333333"/>
                </a:solidFill>
                <a:effectLst/>
                <a:latin typeface="Open Sans"/>
                <a:cs typeface="Arial" pitchFamily="34" charset="0"/>
              </a:rPr>
              <a:t>afirmación</a:t>
            </a:r>
            <a:r>
              <a:rPr kumimoji="0" lang="en-US" sz="2000" b="0" i="0" u="none" strike="noStrike" cap="none" normalizeH="0" baseline="0" dirty="0" smtClean="0">
                <a:ln>
                  <a:noFill/>
                </a:ln>
                <a:solidFill>
                  <a:srgbClr val="333333"/>
                </a:solidFill>
                <a:effectLst/>
                <a:latin typeface="Open Sans"/>
                <a:cs typeface="Arial" pitchFamily="34" charset="0"/>
              </a:rPr>
              <a:t> </a:t>
            </a:r>
            <a:r>
              <a:rPr kumimoji="0" lang="en-US" sz="2000" b="0" i="0" u="none" strike="noStrike" cap="none" normalizeH="0" baseline="0" dirty="0" err="1" smtClean="0">
                <a:ln>
                  <a:noFill/>
                </a:ln>
                <a:solidFill>
                  <a:srgbClr val="333333"/>
                </a:solidFill>
                <a:effectLst/>
                <a:latin typeface="Open Sans"/>
                <a:cs typeface="Arial" pitchFamily="34" charset="0"/>
              </a:rPr>
              <a:t>inicial</a:t>
            </a:r>
            <a:r>
              <a:rPr kumimoji="0" lang="en-US" sz="2000" b="0" i="0" u="none" strike="noStrike" cap="none" normalizeH="0" baseline="0" dirty="0" smtClean="0">
                <a:ln>
                  <a:noFill/>
                </a:ln>
                <a:solidFill>
                  <a:srgbClr val="333333"/>
                </a:solidFill>
                <a:effectLst/>
                <a:latin typeface="Open Sans"/>
                <a:cs typeface="Arial" pitchFamily="34" charset="0"/>
              </a:rPr>
              <a:t> </a:t>
            </a:r>
            <a:r>
              <a:rPr kumimoji="0" lang="en-US" sz="2000" b="0" i="0" u="none" strike="noStrike" cap="none" normalizeH="0" baseline="0" dirty="0" err="1" smtClean="0">
                <a:ln>
                  <a:noFill/>
                </a:ln>
                <a:solidFill>
                  <a:srgbClr val="333333"/>
                </a:solidFill>
                <a:effectLst/>
                <a:latin typeface="Open Sans"/>
                <a:cs typeface="Arial" pitchFamily="34" charset="0"/>
              </a:rPr>
              <a:t>que</a:t>
            </a:r>
            <a:r>
              <a:rPr kumimoji="0" lang="en-US" sz="2000" b="0" i="0" u="none" strike="noStrike" cap="none" normalizeH="0" baseline="0" dirty="0" smtClean="0">
                <a:ln>
                  <a:noFill/>
                </a:ln>
                <a:solidFill>
                  <a:srgbClr val="333333"/>
                </a:solidFill>
                <a:effectLst/>
                <a:latin typeface="Open Sans"/>
                <a:cs typeface="Arial" pitchFamily="34" charset="0"/>
              </a:rPr>
              <a:t> se </a:t>
            </a:r>
            <a:r>
              <a:rPr kumimoji="0" lang="en-US" sz="2000" b="0" i="0" u="none" strike="noStrike" cap="none" normalizeH="0" baseline="0" dirty="0" err="1" smtClean="0">
                <a:ln>
                  <a:noFill/>
                </a:ln>
                <a:solidFill>
                  <a:srgbClr val="333333"/>
                </a:solidFill>
                <a:effectLst/>
                <a:latin typeface="Open Sans"/>
                <a:cs typeface="Arial" pitchFamily="34" charset="0"/>
              </a:rPr>
              <a:t>basa</a:t>
            </a:r>
            <a:r>
              <a:rPr kumimoji="0" lang="en-US" sz="2000" b="0" i="0" u="none" strike="noStrike" cap="none" normalizeH="0" baseline="0" dirty="0" smtClean="0">
                <a:ln>
                  <a:noFill/>
                </a:ln>
                <a:solidFill>
                  <a:srgbClr val="333333"/>
                </a:solidFill>
                <a:effectLst/>
                <a:latin typeface="Open Sans"/>
                <a:cs typeface="Arial" pitchFamily="34" charset="0"/>
              </a:rPr>
              <a:t> en </a:t>
            </a:r>
            <a:r>
              <a:rPr kumimoji="0" lang="en-US" sz="2000" b="0" i="0" u="none" strike="noStrike" cap="none" normalizeH="0" baseline="0" dirty="0" err="1" smtClean="0">
                <a:ln>
                  <a:noFill/>
                </a:ln>
                <a:solidFill>
                  <a:srgbClr val="333333"/>
                </a:solidFill>
                <a:effectLst/>
                <a:latin typeface="Open Sans"/>
                <a:cs typeface="Arial" pitchFamily="34" charset="0"/>
              </a:rPr>
              <a:t>análisis</a:t>
            </a:r>
            <a:r>
              <a:rPr kumimoji="0" lang="en-US" sz="2000" b="0" i="0" u="none" strike="noStrike" cap="none" normalizeH="0" baseline="0" dirty="0" smtClean="0">
                <a:ln>
                  <a:noFill/>
                </a:ln>
                <a:solidFill>
                  <a:srgbClr val="333333"/>
                </a:solidFill>
                <a:effectLst/>
                <a:latin typeface="Open Sans"/>
                <a:cs typeface="Arial" pitchFamily="34" charset="0"/>
              </a:rPr>
              <a:t> </a:t>
            </a:r>
            <a:r>
              <a:rPr kumimoji="0" lang="en-US" sz="2000" b="0" i="0" u="none" strike="noStrike" cap="none" normalizeH="0" baseline="0" dirty="0" err="1" smtClean="0">
                <a:ln>
                  <a:noFill/>
                </a:ln>
                <a:solidFill>
                  <a:srgbClr val="333333"/>
                </a:solidFill>
                <a:effectLst/>
                <a:latin typeface="Open Sans"/>
                <a:cs typeface="Arial" pitchFamily="34" charset="0"/>
              </a:rPr>
              <a:t>previos</a:t>
            </a:r>
            <a:r>
              <a:rPr kumimoji="0" lang="en-US" sz="2000" b="0" i="0" u="none" strike="noStrike" cap="none" normalizeH="0" baseline="0" dirty="0" smtClean="0">
                <a:ln>
                  <a:noFill/>
                </a:ln>
                <a:solidFill>
                  <a:srgbClr val="333333"/>
                </a:solidFill>
                <a:effectLst/>
                <a:latin typeface="Open Sans"/>
                <a:cs typeface="Arial" pitchFamily="34" charset="0"/>
              </a:rPr>
              <a:t> o en </a:t>
            </a:r>
            <a:r>
              <a:rPr kumimoji="0" lang="en-US" sz="2000" b="0" i="0" u="none" strike="noStrike" cap="none" normalizeH="0" baseline="0" dirty="0" err="1" smtClean="0">
                <a:ln>
                  <a:noFill/>
                </a:ln>
                <a:solidFill>
                  <a:srgbClr val="333333"/>
                </a:solidFill>
                <a:effectLst/>
                <a:latin typeface="Open Sans"/>
                <a:cs typeface="Arial" pitchFamily="34" charset="0"/>
              </a:rPr>
              <a:t>conocimiento</a:t>
            </a:r>
            <a:r>
              <a:rPr kumimoji="0" lang="en-US" sz="2000" b="0" i="0" u="none" strike="noStrike" cap="none" normalizeH="0" baseline="0" dirty="0" smtClean="0">
                <a:ln>
                  <a:noFill/>
                </a:ln>
                <a:solidFill>
                  <a:srgbClr val="333333"/>
                </a:solidFill>
                <a:effectLst/>
                <a:latin typeface="Open Sans"/>
                <a:cs typeface="Arial" pitchFamily="34" charset="0"/>
              </a:rPr>
              <a:t> </a:t>
            </a:r>
            <a:r>
              <a:rPr kumimoji="0" lang="en-US" sz="2000" b="0" i="0" u="none" strike="noStrike" cap="none" normalizeH="0" baseline="0" dirty="0" err="1" smtClean="0">
                <a:ln>
                  <a:noFill/>
                </a:ln>
                <a:solidFill>
                  <a:srgbClr val="333333"/>
                </a:solidFill>
                <a:effectLst/>
                <a:latin typeface="Open Sans"/>
                <a:cs typeface="Arial" pitchFamily="34" charset="0"/>
              </a:rPr>
              <a:t>especializado</a:t>
            </a:r>
            <a:r>
              <a:rPr kumimoji="0" lang="en-US" sz="2000" b="0" i="0" u="none" strike="noStrike" cap="none" normalizeH="0" baseline="0" dirty="0" smtClean="0">
                <a:ln>
                  <a:noFill/>
                </a:ln>
                <a:solidFill>
                  <a:srgbClr val="333333"/>
                </a:solidFill>
                <a:effectLst/>
                <a:latin typeface="Open Sans"/>
                <a:cs typeface="Arial" pitchFamily="34" charset="0"/>
              </a:rPr>
              <a:t>.</a:t>
            </a:r>
          </a:p>
          <a:p>
            <a:pPr lvl="1" indent="-457200" eaLnBrk="0" fontAlgn="base" hangingPunct="0">
              <a:spcBef>
                <a:spcPct val="0"/>
              </a:spcBef>
              <a:spcAft>
                <a:spcPct val="0"/>
              </a:spcAft>
            </a:pPr>
            <a:endParaRPr kumimoji="0" lang="en-US" sz="2000" b="0" i="0" u="none" strike="noStrike" cap="none" normalizeH="0" baseline="0" dirty="0" smtClean="0">
              <a:ln>
                <a:noFill/>
              </a:ln>
              <a:solidFill>
                <a:srgbClr val="333333"/>
              </a:solidFill>
              <a:effectLst/>
              <a:latin typeface="Open Sans"/>
              <a:cs typeface="Arial" pitchFamily="34" charset="0"/>
            </a:endParaRPr>
          </a:p>
          <a:p>
            <a:pPr lvl="0" eaLnBrk="0" fontAlgn="base" hangingPunct="0">
              <a:spcBef>
                <a:spcPct val="0"/>
              </a:spcBef>
              <a:spcAft>
                <a:spcPct val="0"/>
              </a:spcAft>
            </a:pPr>
            <a:r>
              <a:rPr kumimoji="0" lang="en-US" sz="2000" b="1" i="0" u="none" strike="noStrike" cap="none" normalizeH="0" baseline="0" dirty="0" err="1" smtClean="0">
                <a:ln>
                  <a:noFill/>
                </a:ln>
                <a:solidFill>
                  <a:srgbClr val="333333"/>
                </a:solidFill>
                <a:effectLst/>
                <a:latin typeface="Open Sans"/>
                <a:cs typeface="Arial" pitchFamily="34" charset="0"/>
              </a:rPr>
              <a:t>Hipótesis</a:t>
            </a:r>
            <a:r>
              <a:rPr kumimoji="0" lang="en-US" sz="2000" b="1" i="0" u="none" strike="noStrike" cap="none" normalizeH="0" baseline="0" dirty="0" smtClean="0">
                <a:ln>
                  <a:noFill/>
                </a:ln>
                <a:solidFill>
                  <a:srgbClr val="333333"/>
                </a:solidFill>
                <a:effectLst/>
                <a:latin typeface="Open Sans"/>
                <a:cs typeface="Arial" pitchFamily="34" charset="0"/>
              </a:rPr>
              <a:t> </a:t>
            </a:r>
            <a:r>
              <a:rPr kumimoji="0" lang="en-US" sz="2000" b="1" i="0" u="none" strike="noStrike" cap="none" normalizeH="0" baseline="0" dirty="0" err="1" smtClean="0">
                <a:ln>
                  <a:noFill/>
                </a:ln>
                <a:solidFill>
                  <a:srgbClr val="333333"/>
                </a:solidFill>
                <a:effectLst/>
                <a:latin typeface="Open Sans"/>
                <a:cs typeface="Arial" pitchFamily="34" charset="0"/>
              </a:rPr>
              <a:t>alternativa</a:t>
            </a:r>
            <a:r>
              <a:rPr kumimoji="0" lang="en-US" sz="2000" b="1" i="0" u="none" strike="noStrike" cap="none" normalizeH="0" baseline="0" dirty="0" smtClean="0">
                <a:ln>
                  <a:noFill/>
                </a:ln>
                <a:solidFill>
                  <a:srgbClr val="333333"/>
                </a:solidFill>
                <a:effectLst/>
                <a:latin typeface="Open Sans"/>
                <a:cs typeface="Arial" pitchFamily="34" charset="0"/>
              </a:rPr>
              <a:t> (H</a:t>
            </a:r>
            <a:r>
              <a:rPr kumimoji="0" lang="en-US" sz="1200" b="1" i="0" u="none" strike="noStrike" cap="none" normalizeH="0" baseline="-30000" dirty="0" smtClean="0">
                <a:ln>
                  <a:noFill/>
                </a:ln>
                <a:solidFill>
                  <a:srgbClr val="333333"/>
                </a:solidFill>
                <a:effectLst/>
                <a:latin typeface="Open Sans"/>
                <a:cs typeface="Arial" pitchFamily="34" charset="0"/>
              </a:rPr>
              <a:t>1</a:t>
            </a:r>
            <a:r>
              <a:rPr kumimoji="0" lang="en-US" sz="2000" b="1" i="0" u="none" strike="noStrike" cap="none" normalizeH="0" baseline="0" dirty="0" smtClean="0">
                <a:ln>
                  <a:noFill/>
                </a:ln>
                <a:solidFill>
                  <a:srgbClr val="333333"/>
                </a:solidFill>
                <a:effectLst/>
                <a:latin typeface="Open Sans"/>
                <a:cs typeface="Arial" pitchFamily="34" charset="0"/>
              </a:rPr>
              <a:t>)</a:t>
            </a:r>
          </a:p>
          <a:p>
            <a:pPr lvl="1" indent="-457200" eaLnBrk="0" fontAlgn="base" hangingPunct="0">
              <a:spcBef>
                <a:spcPct val="0"/>
              </a:spcBef>
              <a:spcAft>
                <a:spcPct val="0"/>
              </a:spcAft>
            </a:pPr>
            <a:r>
              <a:rPr kumimoji="0" lang="en-US" sz="2000" b="0" i="0" u="none" strike="noStrike" cap="none" normalizeH="0" baseline="0" dirty="0" smtClean="0">
                <a:ln>
                  <a:noFill/>
                </a:ln>
                <a:solidFill>
                  <a:srgbClr val="333333"/>
                </a:solidFill>
                <a:effectLst/>
                <a:latin typeface="Open Sans"/>
                <a:cs typeface="Arial" pitchFamily="34" charset="0"/>
              </a:rPr>
              <a:t>La </a:t>
            </a:r>
            <a:r>
              <a:rPr kumimoji="0" lang="en-US" sz="2000" b="0" i="0" u="none" strike="noStrike" cap="none" normalizeH="0" baseline="0" dirty="0" err="1" smtClean="0">
                <a:ln>
                  <a:noFill/>
                </a:ln>
                <a:solidFill>
                  <a:srgbClr val="333333"/>
                </a:solidFill>
                <a:effectLst/>
                <a:latin typeface="Open Sans"/>
                <a:cs typeface="Arial" pitchFamily="34" charset="0"/>
              </a:rPr>
              <a:t>hipótesis</a:t>
            </a:r>
            <a:r>
              <a:rPr kumimoji="0" lang="en-US" sz="2000" b="0" i="0" u="none" strike="noStrike" cap="none" normalizeH="0" baseline="0" dirty="0" smtClean="0">
                <a:ln>
                  <a:noFill/>
                </a:ln>
                <a:solidFill>
                  <a:srgbClr val="333333"/>
                </a:solidFill>
                <a:effectLst/>
                <a:latin typeface="Open Sans"/>
                <a:cs typeface="Arial" pitchFamily="34" charset="0"/>
              </a:rPr>
              <a:t> </a:t>
            </a:r>
            <a:r>
              <a:rPr kumimoji="0" lang="en-US" sz="2000" b="0" i="0" u="none" strike="noStrike" cap="none" normalizeH="0" baseline="0" dirty="0" err="1" smtClean="0">
                <a:ln>
                  <a:noFill/>
                </a:ln>
                <a:solidFill>
                  <a:srgbClr val="333333"/>
                </a:solidFill>
                <a:effectLst/>
                <a:latin typeface="Open Sans"/>
                <a:cs typeface="Arial" pitchFamily="34" charset="0"/>
              </a:rPr>
              <a:t>alternativa</a:t>
            </a:r>
            <a:r>
              <a:rPr kumimoji="0" lang="en-US" sz="2000" b="0" i="0" u="none" strike="noStrike" cap="none" normalizeH="0" baseline="0" dirty="0" smtClean="0">
                <a:ln>
                  <a:noFill/>
                </a:ln>
                <a:solidFill>
                  <a:srgbClr val="333333"/>
                </a:solidFill>
                <a:effectLst/>
                <a:latin typeface="Open Sans"/>
                <a:cs typeface="Arial" pitchFamily="34" charset="0"/>
              </a:rPr>
              <a:t> </a:t>
            </a:r>
            <a:r>
              <a:rPr kumimoji="0" lang="en-US" sz="2000" b="0" i="0" u="none" strike="noStrike" cap="none" normalizeH="0" baseline="0" dirty="0" err="1" smtClean="0">
                <a:ln>
                  <a:noFill/>
                </a:ln>
                <a:solidFill>
                  <a:srgbClr val="333333"/>
                </a:solidFill>
                <a:effectLst/>
                <a:latin typeface="Open Sans"/>
                <a:cs typeface="Arial" pitchFamily="34" charset="0"/>
              </a:rPr>
              <a:t>indica</a:t>
            </a:r>
            <a:r>
              <a:rPr kumimoji="0" lang="en-US" sz="2000" b="0" i="0" u="none" strike="noStrike" cap="none" normalizeH="0" baseline="0" dirty="0" smtClean="0">
                <a:ln>
                  <a:noFill/>
                </a:ln>
                <a:solidFill>
                  <a:srgbClr val="333333"/>
                </a:solidFill>
                <a:effectLst/>
                <a:latin typeface="Open Sans"/>
                <a:cs typeface="Arial" pitchFamily="34" charset="0"/>
              </a:rPr>
              <a:t> </a:t>
            </a:r>
            <a:r>
              <a:rPr kumimoji="0" lang="en-US" sz="2000" b="0" i="0" u="none" strike="noStrike" cap="none" normalizeH="0" baseline="0" dirty="0" err="1" smtClean="0">
                <a:ln>
                  <a:noFill/>
                </a:ln>
                <a:solidFill>
                  <a:srgbClr val="333333"/>
                </a:solidFill>
                <a:effectLst/>
                <a:latin typeface="Open Sans"/>
                <a:cs typeface="Arial" pitchFamily="34" charset="0"/>
              </a:rPr>
              <a:t>que</a:t>
            </a:r>
            <a:r>
              <a:rPr kumimoji="0" lang="en-US" sz="2000" b="0" i="0" u="none" strike="noStrike" cap="none" normalizeH="0" baseline="0" dirty="0" smtClean="0">
                <a:ln>
                  <a:noFill/>
                </a:ln>
                <a:solidFill>
                  <a:srgbClr val="333333"/>
                </a:solidFill>
                <a:effectLst/>
                <a:latin typeface="Open Sans"/>
                <a:cs typeface="Arial" pitchFamily="34" charset="0"/>
              </a:rPr>
              <a:t> un </a:t>
            </a:r>
            <a:r>
              <a:rPr kumimoji="0" lang="en-US" sz="2000" b="0" i="0" u="none" strike="noStrike" cap="none" normalizeH="0" baseline="0" dirty="0" err="1" smtClean="0">
                <a:ln>
                  <a:noFill/>
                </a:ln>
                <a:solidFill>
                  <a:srgbClr val="333333"/>
                </a:solidFill>
                <a:effectLst/>
                <a:latin typeface="Open Sans"/>
                <a:cs typeface="Arial" pitchFamily="34" charset="0"/>
              </a:rPr>
              <a:t>parámetro</a:t>
            </a:r>
            <a:r>
              <a:rPr kumimoji="0" lang="en-US" sz="2000" b="0" i="0" u="none" strike="noStrike" cap="none" normalizeH="0" baseline="0" dirty="0" smtClean="0">
                <a:ln>
                  <a:noFill/>
                </a:ln>
                <a:solidFill>
                  <a:srgbClr val="333333"/>
                </a:solidFill>
                <a:effectLst/>
                <a:latin typeface="Open Sans"/>
                <a:cs typeface="Arial" pitchFamily="34" charset="0"/>
              </a:rPr>
              <a:t> de </a:t>
            </a:r>
            <a:r>
              <a:rPr kumimoji="0" lang="en-US" sz="2000" b="0" i="0" u="none" strike="noStrike" cap="none" normalizeH="0" baseline="0" dirty="0" err="1" smtClean="0">
                <a:ln>
                  <a:noFill/>
                </a:ln>
                <a:solidFill>
                  <a:srgbClr val="333333"/>
                </a:solidFill>
                <a:effectLst/>
                <a:latin typeface="Open Sans"/>
                <a:cs typeface="Arial" pitchFamily="34" charset="0"/>
              </a:rPr>
              <a:t>población</a:t>
            </a:r>
            <a:r>
              <a:rPr kumimoji="0" lang="en-US" sz="2000" b="0" i="0" u="none" strike="noStrike" cap="none" normalizeH="0" baseline="0" dirty="0" smtClean="0">
                <a:ln>
                  <a:noFill/>
                </a:ln>
                <a:solidFill>
                  <a:srgbClr val="333333"/>
                </a:solidFill>
                <a:effectLst/>
                <a:latin typeface="Open Sans"/>
                <a:cs typeface="Arial" pitchFamily="34" charset="0"/>
              </a:rPr>
              <a:t> </a:t>
            </a:r>
            <a:r>
              <a:rPr kumimoji="0" lang="en-US" sz="2000" b="0" i="0" u="none" strike="noStrike" cap="none" normalizeH="0" baseline="0" dirty="0" err="1" smtClean="0">
                <a:ln>
                  <a:noFill/>
                </a:ln>
                <a:solidFill>
                  <a:srgbClr val="333333"/>
                </a:solidFill>
                <a:effectLst/>
                <a:latin typeface="Open Sans"/>
                <a:cs typeface="Arial" pitchFamily="34" charset="0"/>
              </a:rPr>
              <a:t>es</a:t>
            </a:r>
            <a:r>
              <a:rPr kumimoji="0" lang="en-US" sz="2000" b="0" i="0" u="none" strike="noStrike" cap="none" normalizeH="0" baseline="0" dirty="0" smtClean="0">
                <a:ln>
                  <a:noFill/>
                </a:ln>
                <a:solidFill>
                  <a:srgbClr val="333333"/>
                </a:solidFill>
                <a:effectLst/>
                <a:latin typeface="Open Sans"/>
                <a:cs typeface="Arial" pitchFamily="34" charset="0"/>
              </a:rPr>
              <a:t> </a:t>
            </a:r>
            <a:r>
              <a:rPr kumimoji="0" lang="en-US" sz="2000" b="0" i="0" u="none" strike="noStrike" cap="none" normalizeH="0" baseline="0" dirty="0" err="1" smtClean="0">
                <a:ln>
                  <a:noFill/>
                </a:ln>
                <a:solidFill>
                  <a:srgbClr val="333333"/>
                </a:solidFill>
                <a:effectLst/>
                <a:latin typeface="Open Sans"/>
                <a:cs typeface="Arial" pitchFamily="34" charset="0"/>
              </a:rPr>
              <a:t>más</a:t>
            </a:r>
            <a:r>
              <a:rPr kumimoji="0" lang="en-US" sz="2000" b="0" i="0" u="none" strike="noStrike" cap="none" normalizeH="0" baseline="0" dirty="0" smtClean="0">
                <a:ln>
                  <a:noFill/>
                </a:ln>
                <a:solidFill>
                  <a:srgbClr val="333333"/>
                </a:solidFill>
                <a:effectLst/>
                <a:latin typeface="Open Sans"/>
                <a:cs typeface="Arial" pitchFamily="34" charset="0"/>
              </a:rPr>
              <a:t> </a:t>
            </a:r>
            <a:r>
              <a:rPr kumimoji="0" lang="en-US" sz="2000" b="0" i="0" u="none" strike="noStrike" cap="none" normalizeH="0" baseline="0" dirty="0" err="1" smtClean="0">
                <a:ln>
                  <a:noFill/>
                </a:ln>
                <a:solidFill>
                  <a:srgbClr val="333333"/>
                </a:solidFill>
                <a:effectLst/>
                <a:latin typeface="Open Sans"/>
                <a:cs typeface="Arial" pitchFamily="34" charset="0"/>
              </a:rPr>
              <a:t>pequeño</a:t>
            </a:r>
            <a:r>
              <a:rPr kumimoji="0" lang="en-US" sz="2000" b="0" i="0" u="none" strike="noStrike" cap="none" normalizeH="0" baseline="0" dirty="0" smtClean="0">
                <a:ln>
                  <a:noFill/>
                </a:ln>
                <a:solidFill>
                  <a:srgbClr val="333333"/>
                </a:solidFill>
                <a:effectLst/>
                <a:latin typeface="Open Sans"/>
                <a:cs typeface="Arial" pitchFamily="34" charset="0"/>
              </a:rPr>
              <a:t>, </a:t>
            </a:r>
            <a:r>
              <a:rPr kumimoji="0" lang="en-US" sz="2000" b="0" i="0" u="none" strike="noStrike" cap="none" normalizeH="0" baseline="0" dirty="0" err="1" smtClean="0">
                <a:ln>
                  <a:noFill/>
                </a:ln>
                <a:solidFill>
                  <a:srgbClr val="333333"/>
                </a:solidFill>
                <a:effectLst/>
                <a:latin typeface="Open Sans"/>
                <a:cs typeface="Arial" pitchFamily="34" charset="0"/>
              </a:rPr>
              <a:t>más</a:t>
            </a:r>
            <a:r>
              <a:rPr kumimoji="0" lang="en-US" sz="2000" b="0" i="0" u="none" strike="noStrike" cap="none" normalizeH="0" baseline="0" dirty="0" smtClean="0">
                <a:ln>
                  <a:noFill/>
                </a:ln>
                <a:solidFill>
                  <a:srgbClr val="333333"/>
                </a:solidFill>
                <a:effectLst/>
                <a:latin typeface="Open Sans"/>
                <a:cs typeface="Arial" pitchFamily="34" charset="0"/>
              </a:rPr>
              <a:t> </a:t>
            </a:r>
            <a:r>
              <a:rPr kumimoji="0" lang="en-US" sz="2000" b="0" i="0" u="none" strike="noStrike" cap="none" normalizeH="0" baseline="0" dirty="0" err="1" smtClean="0">
                <a:ln>
                  <a:noFill/>
                </a:ln>
                <a:solidFill>
                  <a:srgbClr val="333333"/>
                </a:solidFill>
                <a:effectLst/>
                <a:latin typeface="Open Sans"/>
                <a:cs typeface="Arial" pitchFamily="34" charset="0"/>
              </a:rPr>
              <a:t>grande</a:t>
            </a:r>
            <a:r>
              <a:rPr kumimoji="0" lang="en-US" sz="2000" b="0" i="0" u="none" strike="noStrike" cap="none" normalizeH="0" baseline="0" dirty="0" smtClean="0">
                <a:ln>
                  <a:noFill/>
                </a:ln>
                <a:solidFill>
                  <a:srgbClr val="333333"/>
                </a:solidFill>
                <a:effectLst/>
                <a:latin typeface="Open Sans"/>
                <a:cs typeface="Arial" pitchFamily="34" charset="0"/>
              </a:rPr>
              <a:t> o </a:t>
            </a:r>
            <a:r>
              <a:rPr kumimoji="0" lang="en-US" sz="2000" b="0" i="0" u="none" strike="noStrike" cap="none" normalizeH="0" baseline="0" dirty="0" err="1" smtClean="0">
                <a:ln>
                  <a:noFill/>
                </a:ln>
                <a:solidFill>
                  <a:srgbClr val="333333"/>
                </a:solidFill>
                <a:effectLst/>
                <a:latin typeface="Open Sans"/>
                <a:cs typeface="Arial" pitchFamily="34" charset="0"/>
              </a:rPr>
              <a:t>diferente</a:t>
            </a:r>
            <a:r>
              <a:rPr kumimoji="0" lang="en-US" sz="2000" b="0" i="0" u="none" strike="noStrike" cap="none" normalizeH="0" baseline="0" dirty="0" smtClean="0">
                <a:ln>
                  <a:noFill/>
                </a:ln>
                <a:solidFill>
                  <a:srgbClr val="333333"/>
                </a:solidFill>
                <a:effectLst/>
                <a:latin typeface="Open Sans"/>
                <a:cs typeface="Arial" pitchFamily="34" charset="0"/>
              </a:rPr>
              <a:t> del valor </a:t>
            </a:r>
            <a:r>
              <a:rPr kumimoji="0" lang="en-US" sz="2000" b="0" i="0" u="none" strike="noStrike" cap="none" normalizeH="0" baseline="0" dirty="0" err="1" smtClean="0">
                <a:ln>
                  <a:noFill/>
                </a:ln>
                <a:solidFill>
                  <a:srgbClr val="333333"/>
                </a:solidFill>
                <a:effectLst/>
                <a:latin typeface="Open Sans"/>
                <a:cs typeface="Arial" pitchFamily="34" charset="0"/>
              </a:rPr>
              <a:t>hipotético</a:t>
            </a:r>
            <a:r>
              <a:rPr kumimoji="0" lang="en-US" sz="2000" b="0" i="0" u="none" strike="noStrike" cap="none" normalizeH="0" baseline="0" dirty="0" smtClean="0">
                <a:ln>
                  <a:noFill/>
                </a:ln>
                <a:solidFill>
                  <a:srgbClr val="333333"/>
                </a:solidFill>
                <a:effectLst/>
                <a:latin typeface="Open Sans"/>
                <a:cs typeface="Arial" pitchFamily="34" charset="0"/>
              </a:rPr>
              <a:t> de la </a:t>
            </a:r>
            <a:r>
              <a:rPr kumimoji="0" lang="en-US" sz="2000" b="0" i="0" u="none" strike="noStrike" cap="none" normalizeH="0" baseline="0" dirty="0" err="1" smtClean="0">
                <a:ln>
                  <a:noFill/>
                </a:ln>
                <a:solidFill>
                  <a:srgbClr val="333333"/>
                </a:solidFill>
                <a:effectLst/>
                <a:latin typeface="Open Sans"/>
                <a:cs typeface="Arial" pitchFamily="34" charset="0"/>
              </a:rPr>
              <a:t>hipótesis</a:t>
            </a:r>
            <a:r>
              <a:rPr kumimoji="0" lang="en-US" sz="2000" b="0" i="0" u="none" strike="noStrike" cap="none" normalizeH="0" baseline="0" dirty="0" smtClean="0">
                <a:ln>
                  <a:noFill/>
                </a:ln>
                <a:solidFill>
                  <a:srgbClr val="333333"/>
                </a:solidFill>
                <a:effectLst/>
                <a:latin typeface="Open Sans"/>
                <a:cs typeface="Arial" pitchFamily="34" charset="0"/>
              </a:rPr>
              <a:t> </a:t>
            </a:r>
            <a:r>
              <a:rPr kumimoji="0" lang="en-US" sz="2000" b="0" i="0" u="none" strike="noStrike" cap="none" normalizeH="0" baseline="0" dirty="0" err="1" smtClean="0">
                <a:ln>
                  <a:noFill/>
                </a:ln>
                <a:solidFill>
                  <a:srgbClr val="333333"/>
                </a:solidFill>
                <a:effectLst/>
                <a:latin typeface="Open Sans"/>
                <a:cs typeface="Arial" pitchFamily="34" charset="0"/>
              </a:rPr>
              <a:t>nula</a:t>
            </a:r>
            <a:r>
              <a:rPr kumimoji="0" lang="en-US" sz="2000" b="0" i="0" u="none" strike="noStrike" cap="none" normalizeH="0" baseline="0" dirty="0" smtClean="0">
                <a:ln>
                  <a:noFill/>
                </a:ln>
                <a:solidFill>
                  <a:srgbClr val="333333"/>
                </a:solidFill>
                <a:effectLst/>
                <a:latin typeface="Open Sans"/>
                <a:cs typeface="Arial" pitchFamily="34" charset="0"/>
              </a:rPr>
              <a:t>. La </a:t>
            </a:r>
            <a:r>
              <a:rPr kumimoji="0" lang="en-US" sz="2000" b="0" i="0" u="none" strike="noStrike" cap="none" normalizeH="0" baseline="0" dirty="0" err="1" smtClean="0">
                <a:ln>
                  <a:noFill/>
                </a:ln>
                <a:solidFill>
                  <a:srgbClr val="333333"/>
                </a:solidFill>
                <a:effectLst/>
                <a:latin typeface="Open Sans"/>
                <a:cs typeface="Arial" pitchFamily="34" charset="0"/>
              </a:rPr>
              <a:t>hipótesis</a:t>
            </a:r>
            <a:r>
              <a:rPr kumimoji="0" lang="en-US" sz="2000" b="0" i="0" u="none" strike="noStrike" cap="none" normalizeH="0" baseline="0" dirty="0" smtClean="0">
                <a:ln>
                  <a:noFill/>
                </a:ln>
                <a:solidFill>
                  <a:srgbClr val="333333"/>
                </a:solidFill>
                <a:effectLst/>
                <a:latin typeface="Open Sans"/>
                <a:cs typeface="Arial" pitchFamily="34" charset="0"/>
              </a:rPr>
              <a:t> </a:t>
            </a:r>
            <a:r>
              <a:rPr kumimoji="0" lang="en-US" sz="2000" b="0" i="0" u="none" strike="noStrike" cap="none" normalizeH="0" baseline="0" dirty="0" err="1" smtClean="0">
                <a:ln>
                  <a:noFill/>
                </a:ln>
                <a:solidFill>
                  <a:srgbClr val="333333"/>
                </a:solidFill>
                <a:effectLst/>
                <a:latin typeface="Open Sans"/>
                <a:cs typeface="Arial" pitchFamily="34" charset="0"/>
              </a:rPr>
              <a:t>alternativa</a:t>
            </a:r>
            <a:r>
              <a:rPr kumimoji="0" lang="en-US" sz="2000" b="0" i="0" u="none" strike="noStrike" cap="none" normalizeH="0" baseline="0" dirty="0" smtClean="0">
                <a:ln>
                  <a:noFill/>
                </a:ln>
                <a:solidFill>
                  <a:srgbClr val="333333"/>
                </a:solidFill>
                <a:effectLst/>
                <a:latin typeface="Open Sans"/>
                <a:cs typeface="Arial" pitchFamily="34" charset="0"/>
              </a:rPr>
              <a:t> </a:t>
            </a:r>
            <a:r>
              <a:rPr kumimoji="0" lang="en-US" sz="2000" b="0" i="0" u="none" strike="noStrike" cap="none" normalizeH="0" baseline="0" dirty="0" err="1" smtClean="0">
                <a:ln>
                  <a:noFill/>
                </a:ln>
                <a:solidFill>
                  <a:srgbClr val="333333"/>
                </a:solidFill>
                <a:effectLst/>
                <a:latin typeface="Open Sans"/>
                <a:cs typeface="Arial" pitchFamily="34" charset="0"/>
              </a:rPr>
              <a:t>es</a:t>
            </a:r>
            <a:r>
              <a:rPr kumimoji="0" lang="en-US" sz="2000" b="0" i="0" u="none" strike="noStrike" cap="none" normalizeH="0" baseline="0" dirty="0" smtClean="0">
                <a:ln>
                  <a:noFill/>
                </a:ln>
                <a:solidFill>
                  <a:srgbClr val="333333"/>
                </a:solidFill>
                <a:effectLst/>
                <a:latin typeface="Open Sans"/>
                <a:cs typeface="Arial" pitchFamily="34" charset="0"/>
              </a:rPr>
              <a:t> lo </a:t>
            </a:r>
            <a:r>
              <a:rPr kumimoji="0" lang="en-US" sz="2000" b="0" i="0" u="none" strike="noStrike" cap="none" normalizeH="0" baseline="0" dirty="0" err="1" smtClean="0">
                <a:ln>
                  <a:noFill/>
                </a:ln>
                <a:solidFill>
                  <a:srgbClr val="333333"/>
                </a:solidFill>
                <a:effectLst/>
                <a:latin typeface="Open Sans"/>
                <a:cs typeface="Arial" pitchFamily="34" charset="0"/>
              </a:rPr>
              <a:t>que</a:t>
            </a:r>
            <a:r>
              <a:rPr kumimoji="0" lang="en-US" sz="2000" b="0" i="0" u="none" strike="noStrike" cap="none" normalizeH="0" baseline="0" dirty="0" smtClean="0">
                <a:ln>
                  <a:noFill/>
                </a:ln>
                <a:solidFill>
                  <a:srgbClr val="333333"/>
                </a:solidFill>
                <a:effectLst/>
                <a:latin typeface="Open Sans"/>
                <a:cs typeface="Arial" pitchFamily="34" charset="0"/>
              </a:rPr>
              <a:t> </a:t>
            </a:r>
            <a:r>
              <a:rPr kumimoji="0" lang="en-US" sz="2000" b="0" i="0" u="none" strike="noStrike" cap="none" normalizeH="0" baseline="0" dirty="0" err="1" smtClean="0">
                <a:ln>
                  <a:noFill/>
                </a:ln>
                <a:solidFill>
                  <a:srgbClr val="333333"/>
                </a:solidFill>
                <a:effectLst/>
                <a:latin typeface="Open Sans"/>
                <a:cs typeface="Arial" pitchFamily="34" charset="0"/>
              </a:rPr>
              <a:t>usted</a:t>
            </a:r>
            <a:r>
              <a:rPr kumimoji="0" lang="en-US" sz="2000" b="0" i="0" u="none" strike="noStrike" cap="none" normalizeH="0" baseline="0" dirty="0" smtClean="0">
                <a:ln>
                  <a:noFill/>
                </a:ln>
                <a:solidFill>
                  <a:srgbClr val="333333"/>
                </a:solidFill>
                <a:effectLst/>
                <a:latin typeface="Open Sans"/>
                <a:cs typeface="Arial" pitchFamily="34" charset="0"/>
              </a:rPr>
              <a:t> </a:t>
            </a:r>
            <a:r>
              <a:rPr kumimoji="0" lang="en-US" sz="2000" b="0" i="0" u="none" strike="noStrike" cap="none" normalizeH="0" baseline="0" dirty="0" err="1" smtClean="0">
                <a:ln>
                  <a:noFill/>
                </a:ln>
                <a:solidFill>
                  <a:srgbClr val="333333"/>
                </a:solidFill>
                <a:effectLst/>
                <a:latin typeface="Open Sans"/>
                <a:cs typeface="Arial" pitchFamily="34" charset="0"/>
              </a:rPr>
              <a:t>podría</a:t>
            </a:r>
            <a:r>
              <a:rPr kumimoji="0" lang="en-US" sz="2000" b="0" i="0" u="none" strike="noStrike" cap="none" normalizeH="0" baseline="0" dirty="0" smtClean="0">
                <a:ln>
                  <a:noFill/>
                </a:ln>
                <a:solidFill>
                  <a:srgbClr val="333333"/>
                </a:solidFill>
                <a:effectLst/>
                <a:latin typeface="Open Sans"/>
                <a:cs typeface="Arial" pitchFamily="34" charset="0"/>
              </a:rPr>
              <a:t> </a:t>
            </a:r>
            <a:r>
              <a:rPr kumimoji="0" lang="en-US" sz="2000" b="0" i="0" u="none" strike="noStrike" cap="none" normalizeH="0" baseline="0" dirty="0" err="1" smtClean="0">
                <a:ln>
                  <a:noFill/>
                </a:ln>
                <a:solidFill>
                  <a:srgbClr val="333333"/>
                </a:solidFill>
                <a:effectLst/>
                <a:latin typeface="Open Sans"/>
                <a:cs typeface="Arial" pitchFamily="34" charset="0"/>
              </a:rPr>
              <a:t>pensar</a:t>
            </a:r>
            <a:r>
              <a:rPr kumimoji="0" lang="en-US" sz="2000" b="0" i="0" u="none" strike="noStrike" cap="none" normalizeH="0" baseline="0" dirty="0" smtClean="0">
                <a:ln>
                  <a:noFill/>
                </a:ln>
                <a:solidFill>
                  <a:srgbClr val="333333"/>
                </a:solidFill>
                <a:effectLst/>
                <a:latin typeface="Open Sans"/>
                <a:cs typeface="Arial" pitchFamily="34" charset="0"/>
              </a:rPr>
              <a:t> </a:t>
            </a:r>
            <a:r>
              <a:rPr kumimoji="0" lang="en-US" sz="2000" b="0" i="0" u="none" strike="noStrike" cap="none" normalizeH="0" baseline="0" dirty="0" err="1" smtClean="0">
                <a:ln>
                  <a:noFill/>
                </a:ln>
                <a:solidFill>
                  <a:srgbClr val="333333"/>
                </a:solidFill>
                <a:effectLst/>
                <a:latin typeface="Open Sans"/>
                <a:cs typeface="Arial" pitchFamily="34" charset="0"/>
              </a:rPr>
              <a:t>que</a:t>
            </a:r>
            <a:r>
              <a:rPr kumimoji="0" lang="en-US" sz="2000" b="0" i="0" u="none" strike="noStrike" cap="none" normalizeH="0" baseline="0" dirty="0" smtClean="0">
                <a:ln>
                  <a:noFill/>
                </a:ln>
                <a:solidFill>
                  <a:srgbClr val="333333"/>
                </a:solidFill>
                <a:effectLst/>
                <a:latin typeface="Open Sans"/>
                <a:cs typeface="Arial" pitchFamily="34" charset="0"/>
              </a:rPr>
              <a:t> </a:t>
            </a:r>
            <a:r>
              <a:rPr kumimoji="0" lang="en-US" sz="2000" b="0" i="0" u="none" strike="noStrike" cap="none" normalizeH="0" baseline="0" dirty="0" err="1" smtClean="0">
                <a:ln>
                  <a:noFill/>
                </a:ln>
                <a:solidFill>
                  <a:srgbClr val="333333"/>
                </a:solidFill>
                <a:effectLst/>
                <a:latin typeface="Open Sans"/>
                <a:cs typeface="Arial" pitchFamily="34" charset="0"/>
              </a:rPr>
              <a:t>es</a:t>
            </a:r>
            <a:r>
              <a:rPr kumimoji="0" lang="en-US" sz="2000" b="0" i="0" u="none" strike="noStrike" cap="none" normalizeH="0" baseline="0" dirty="0" smtClean="0">
                <a:ln>
                  <a:noFill/>
                </a:ln>
                <a:solidFill>
                  <a:srgbClr val="333333"/>
                </a:solidFill>
                <a:effectLst/>
                <a:latin typeface="Open Sans"/>
                <a:cs typeface="Arial" pitchFamily="34" charset="0"/>
              </a:rPr>
              <a:t> </a:t>
            </a:r>
            <a:r>
              <a:rPr kumimoji="0" lang="en-US" sz="2000" b="0" i="0" u="none" strike="noStrike" cap="none" normalizeH="0" baseline="0" dirty="0" err="1" smtClean="0">
                <a:ln>
                  <a:noFill/>
                </a:ln>
                <a:solidFill>
                  <a:srgbClr val="333333"/>
                </a:solidFill>
                <a:effectLst/>
                <a:latin typeface="Open Sans"/>
                <a:cs typeface="Arial" pitchFamily="34" charset="0"/>
              </a:rPr>
              <a:t>cierto</a:t>
            </a:r>
            <a:r>
              <a:rPr kumimoji="0" lang="en-US" sz="2000" b="0" i="0" u="none" strike="noStrike" cap="none" normalizeH="0" baseline="0" dirty="0" smtClean="0">
                <a:ln>
                  <a:noFill/>
                </a:ln>
                <a:solidFill>
                  <a:srgbClr val="333333"/>
                </a:solidFill>
                <a:effectLst/>
                <a:latin typeface="Open Sans"/>
                <a:cs typeface="Arial" pitchFamily="34" charset="0"/>
              </a:rPr>
              <a:t> o </a:t>
            </a:r>
            <a:r>
              <a:rPr kumimoji="0" lang="en-US" sz="2000" b="0" i="0" u="none" strike="noStrike" cap="none" normalizeH="0" baseline="0" dirty="0" err="1" smtClean="0">
                <a:ln>
                  <a:noFill/>
                </a:ln>
                <a:solidFill>
                  <a:srgbClr val="333333"/>
                </a:solidFill>
                <a:effectLst/>
                <a:latin typeface="Open Sans"/>
                <a:cs typeface="Arial" pitchFamily="34" charset="0"/>
              </a:rPr>
              <a:t>espera</a:t>
            </a:r>
            <a:r>
              <a:rPr kumimoji="0" lang="en-US" sz="2000" b="0" i="0" u="none" strike="noStrike" cap="none" normalizeH="0" baseline="0" dirty="0" smtClean="0">
                <a:ln>
                  <a:noFill/>
                </a:ln>
                <a:solidFill>
                  <a:srgbClr val="333333"/>
                </a:solidFill>
                <a:effectLst/>
                <a:latin typeface="Open Sans"/>
                <a:cs typeface="Arial" pitchFamily="34" charset="0"/>
              </a:rPr>
              <a:t> </a:t>
            </a:r>
            <a:r>
              <a:rPr kumimoji="0" lang="en-US" sz="2000" b="0" i="0" u="none" strike="noStrike" cap="none" normalizeH="0" baseline="0" dirty="0" err="1" smtClean="0">
                <a:ln>
                  <a:noFill/>
                </a:ln>
                <a:solidFill>
                  <a:srgbClr val="333333"/>
                </a:solidFill>
                <a:effectLst/>
                <a:latin typeface="Open Sans"/>
                <a:cs typeface="Arial" pitchFamily="34" charset="0"/>
              </a:rPr>
              <a:t>probar</a:t>
            </a:r>
            <a:r>
              <a:rPr kumimoji="0" lang="en-US" sz="2000" b="0" i="0" u="none" strike="noStrike" cap="none" normalizeH="0" baseline="0" dirty="0" smtClean="0">
                <a:ln>
                  <a:noFill/>
                </a:ln>
                <a:solidFill>
                  <a:srgbClr val="333333"/>
                </a:solidFill>
                <a:effectLst/>
                <a:latin typeface="Open Sans"/>
                <a:cs typeface="Arial" pitchFamily="34" charset="0"/>
              </a:rPr>
              <a:t> </a:t>
            </a:r>
            <a:r>
              <a:rPr kumimoji="0" lang="en-US" sz="2000" b="0" i="0" u="none" strike="noStrike" cap="none" normalizeH="0" baseline="0" dirty="0" err="1" smtClean="0">
                <a:ln>
                  <a:noFill/>
                </a:ln>
                <a:solidFill>
                  <a:srgbClr val="333333"/>
                </a:solidFill>
                <a:effectLst/>
                <a:latin typeface="Open Sans"/>
                <a:cs typeface="Arial" pitchFamily="34" charset="0"/>
              </a:rPr>
              <a:t>que</a:t>
            </a:r>
            <a:r>
              <a:rPr kumimoji="0" lang="en-US" sz="2000" b="0" i="0" u="none" strike="noStrike" cap="none" normalizeH="0" baseline="0" dirty="0" smtClean="0">
                <a:ln>
                  <a:noFill/>
                </a:ln>
                <a:solidFill>
                  <a:srgbClr val="333333"/>
                </a:solidFill>
                <a:effectLst/>
                <a:latin typeface="Open Sans"/>
                <a:cs typeface="Arial" pitchFamily="34" charset="0"/>
              </a:rPr>
              <a:t> </a:t>
            </a:r>
            <a:r>
              <a:rPr kumimoji="0" lang="en-US" sz="2000" b="0" i="0" u="none" strike="noStrike" cap="none" normalizeH="0" baseline="0" dirty="0" err="1" smtClean="0">
                <a:ln>
                  <a:noFill/>
                </a:ln>
                <a:solidFill>
                  <a:srgbClr val="333333"/>
                </a:solidFill>
                <a:effectLst/>
                <a:latin typeface="Open Sans"/>
                <a:cs typeface="Arial" pitchFamily="34" charset="0"/>
              </a:rPr>
              <a:t>es</a:t>
            </a:r>
            <a:r>
              <a:rPr kumimoji="0" lang="en-US" sz="2000" b="0" i="0" u="none" strike="noStrike" cap="none" normalizeH="0" baseline="0" dirty="0" smtClean="0">
                <a:ln>
                  <a:noFill/>
                </a:ln>
                <a:solidFill>
                  <a:srgbClr val="333333"/>
                </a:solidFill>
                <a:effectLst/>
                <a:latin typeface="Open Sans"/>
                <a:cs typeface="Arial" pitchFamily="34" charset="0"/>
              </a:rPr>
              <a:t> </a:t>
            </a:r>
            <a:r>
              <a:rPr kumimoji="0" lang="en-US" sz="2000" b="0" i="0" u="none" strike="noStrike" cap="none" normalizeH="0" baseline="0" dirty="0" err="1" smtClean="0">
                <a:ln>
                  <a:noFill/>
                </a:ln>
                <a:solidFill>
                  <a:srgbClr val="333333"/>
                </a:solidFill>
                <a:effectLst/>
                <a:latin typeface="Open Sans"/>
                <a:cs typeface="Arial" pitchFamily="34" charset="0"/>
              </a:rPr>
              <a:t>cierto</a:t>
            </a:r>
            <a:r>
              <a:rPr kumimoji="0" lang="en-US" sz="2000" b="0" i="0" u="none" strike="noStrike" cap="none" normalizeH="0" baseline="0" dirty="0" smtClean="0">
                <a:ln>
                  <a:noFill/>
                </a:ln>
                <a:solidFill>
                  <a:srgbClr val="333333"/>
                </a:solidFill>
                <a:effectLst/>
                <a:latin typeface="Open Sans"/>
                <a:cs typeface="Arial" pitchFamily="34" charset="0"/>
              </a:rPr>
              <a:t>.</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914400"/>
            <a:ext cx="8229600" cy="990600"/>
          </a:xfrm>
        </p:spPr>
        <p:txBody>
          <a:bodyPr/>
          <a:lstStyle/>
          <a:p>
            <a:r>
              <a:rPr lang="es-PE" sz="2400" b="1" dirty="0" smtClean="0">
                <a:solidFill>
                  <a:srgbClr val="002060"/>
                </a:solidFill>
              </a:rPr>
              <a:t>Hipótesis unilaterales y bilaterales</a:t>
            </a:r>
            <a:endParaRPr lang="en-US" b="1" dirty="0">
              <a:solidFill>
                <a:srgbClr val="002060"/>
              </a:solidFill>
            </a:endParaRPr>
          </a:p>
        </p:txBody>
      </p:sp>
      <p:sp>
        <p:nvSpPr>
          <p:cNvPr id="4" name="Title 1"/>
          <p:cNvSpPr>
            <a:spLocks noGrp="1"/>
          </p:cNvSpPr>
          <p:nvPr>
            <p:ph type="title"/>
          </p:nvPr>
        </p:nvSpPr>
        <p:spPr>
          <a:xfrm>
            <a:off x="457200" y="304800"/>
            <a:ext cx="8229600" cy="609600"/>
          </a:xfrm>
          <a:solidFill>
            <a:srgbClr val="FFC9CA"/>
          </a:solidFill>
        </p:spPr>
        <p:txBody>
          <a:bodyPr>
            <a:noAutofit/>
          </a:bodyPr>
          <a:lstStyle/>
          <a:p>
            <a:r>
              <a:rPr lang="es-PE" sz="2800" b="1" dirty="0" smtClean="0"/>
              <a:t>Tipos de hipótesis</a:t>
            </a:r>
            <a:r>
              <a:rPr lang="es-PE" sz="2800" dirty="0" smtClean="0"/>
              <a:t> </a:t>
            </a:r>
            <a:endParaRPr lang="en-US" sz="2800" b="1" dirty="0"/>
          </a:p>
        </p:txBody>
      </p:sp>
      <p:sp>
        <p:nvSpPr>
          <p:cNvPr id="48129" name="Rectangle 1"/>
          <p:cNvSpPr>
            <a:spLocks noChangeArrowheads="1"/>
          </p:cNvSpPr>
          <p:nvPr/>
        </p:nvSpPr>
        <p:spPr bwMode="auto">
          <a:xfrm>
            <a:off x="685800" y="1676400"/>
            <a:ext cx="8001000" cy="4837181"/>
          </a:xfrm>
          <a:prstGeom prst="rect">
            <a:avLst/>
          </a:prstGeom>
          <a:solidFill>
            <a:schemeClr val="accent2">
              <a:lumMod val="20000"/>
              <a:lumOff val="80000"/>
            </a:schemeClr>
          </a:solidFill>
          <a:ln w="9525">
            <a:noFill/>
            <a:miter lim="800000"/>
            <a:headEnd/>
            <a:tailEnd/>
          </a:ln>
          <a:effectLst/>
        </p:spPr>
        <p:txBody>
          <a:bodyPr vert="horz" wrap="square" lIns="76176" tIns="25392" rIns="0" bIns="10156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33333"/>
                </a:solidFill>
                <a:effectLst/>
                <a:latin typeface="Open Sans"/>
                <a:cs typeface="Arial" pitchFamily="34" charset="0"/>
              </a:rPr>
              <a:t>La </a:t>
            </a:r>
            <a:r>
              <a:rPr kumimoji="0" lang="en-US" b="0" i="0" u="none" strike="noStrike" cap="none" normalizeH="0" baseline="0" dirty="0" err="1" smtClean="0">
                <a:ln>
                  <a:noFill/>
                </a:ln>
                <a:solidFill>
                  <a:srgbClr val="333333"/>
                </a:solidFill>
                <a:effectLst/>
                <a:latin typeface="Open Sans"/>
                <a:cs typeface="Arial" pitchFamily="34" charset="0"/>
              </a:rPr>
              <a:t>hipótesis</a:t>
            </a:r>
            <a:r>
              <a:rPr kumimoji="0" lang="en-US" b="0" i="0" u="none" strike="noStrike" cap="none" normalizeH="0" baseline="0" dirty="0" smtClean="0">
                <a:ln>
                  <a:noFill/>
                </a:ln>
                <a:solidFill>
                  <a:srgbClr val="333333"/>
                </a:solidFill>
                <a:effectLst/>
                <a:latin typeface="Open Sans"/>
                <a:cs typeface="Arial" pitchFamily="34" charset="0"/>
              </a:rPr>
              <a:t> </a:t>
            </a:r>
            <a:r>
              <a:rPr kumimoji="0" lang="en-US" b="0" i="0" u="none" strike="noStrike" cap="none" normalizeH="0" baseline="0" dirty="0" err="1" smtClean="0">
                <a:ln>
                  <a:noFill/>
                </a:ln>
                <a:solidFill>
                  <a:srgbClr val="333333"/>
                </a:solidFill>
                <a:effectLst/>
                <a:latin typeface="Open Sans"/>
                <a:cs typeface="Arial" pitchFamily="34" charset="0"/>
              </a:rPr>
              <a:t>alternativa</a:t>
            </a:r>
            <a:r>
              <a:rPr kumimoji="0" lang="en-US" b="0" i="0" u="none" strike="noStrike" cap="none" normalizeH="0" baseline="0" dirty="0" smtClean="0">
                <a:ln>
                  <a:noFill/>
                </a:ln>
                <a:solidFill>
                  <a:srgbClr val="333333"/>
                </a:solidFill>
                <a:effectLst/>
                <a:latin typeface="Open Sans"/>
                <a:cs typeface="Arial" pitchFamily="34" charset="0"/>
              </a:rPr>
              <a:t> </a:t>
            </a:r>
            <a:r>
              <a:rPr kumimoji="0" lang="en-US" b="0" i="0" u="none" strike="noStrike" cap="none" normalizeH="0" baseline="0" dirty="0" err="1" smtClean="0">
                <a:ln>
                  <a:noFill/>
                </a:ln>
                <a:solidFill>
                  <a:srgbClr val="333333"/>
                </a:solidFill>
                <a:effectLst/>
                <a:latin typeface="Open Sans"/>
                <a:cs typeface="Arial" pitchFamily="34" charset="0"/>
              </a:rPr>
              <a:t>puede</a:t>
            </a:r>
            <a:r>
              <a:rPr kumimoji="0" lang="en-US" b="0" i="0" u="none" strike="noStrike" cap="none" normalizeH="0" baseline="0" dirty="0" smtClean="0">
                <a:ln>
                  <a:noFill/>
                </a:ln>
                <a:solidFill>
                  <a:srgbClr val="333333"/>
                </a:solidFill>
                <a:effectLst/>
                <a:latin typeface="Open Sans"/>
                <a:cs typeface="Arial" pitchFamily="34" charset="0"/>
              </a:rPr>
              <a:t> ser unilateral o bilateral.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rgbClr val="333333"/>
              </a:solidFill>
              <a:effectLst/>
              <a:latin typeface="Open Sans"/>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333333"/>
                </a:solidFill>
                <a:effectLst/>
                <a:latin typeface="Open Sans"/>
                <a:cs typeface="Arial" pitchFamily="34" charset="0"/>
              </a:rPr>
              <a:t>Bilateral</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err="1" smtClean="0">
                <a:ln>
                  <a:noFill/>
                </a:ln>
                <a:solidFill>
                  <a:srgbClr val="333333"/>
                </a:solidFill>
                <a:effectLst/>
                <a:latin typeface="Open Sans"/>
                <a:cs typeface="Arial" pitchFamily="34" charset="0"/>
              </a:rPr>
              <a:t>Utilice</a:t>
            </a:r>
            <a:r>
              <a:rPr kumimoji="0" lang="en-US" b="0" i="0" u="none" strike="noStrike" cap="none" normalizeH="0" baseline="0" dirty="0" smtClean="0">
                <a:ln>
                  <a:noFill/>
                </a:ln>
                <a:solidFill>
                  <a:srgbClr val="333333"/>
                </a:solidFill>
                <a:effectLst/>
                <a:latin typeface="Open Sans"/>
                <a:cs typeface="Arial" pitchFamily="34" charset="0"/>
              </a:rPr>
              <a:t> </a:t>
            </a:r>
            <a:r>
              <a:rPr kumimoji="0" lang="en-US" b="0" i="0" u="none" strike="noStrike" cap="none" normalizeH="0" baseline="0" dirty="0" err="1" smtClean="0">
                <a:ln>
                  <a:noFill/>
                </a:ln>
                <a:solidFill>
                  <a:srgbClr val="333333"/>
                </a:solidFill>
                <a:effectLst/>
                <a:latin typeface="Open Sans"/>
                <a:cs typeface="Arial" pitchFamily="34" charset="0"/>
              </a:rPr>
              <a:t>una</a:t>
            </a:r>
            <a:r>
              <a:rPr kumimoji="0" lang="en-US" b="0" i="0" u="none" strike="noStrike" cap="none" normalizeH="0" baseline="0" dirty="0" smtClean="0">
                <a:ln>
                  <a:noFill/>
                </a:ln>
                <a:solidFill>
                  <a:srgbClr val="333333"/>
                </a:solidFill>
                <a:effectLst/>
                <a:latin typeface="Open Sans"/>
                <a:cs typeface="Arial" pitchFamily="34" charset="0"/>
              </a:rPr>
              <a:t> </a:t>
            </a:r>
            <a:r>
              <a:rPr kumimoji="0" lang="en-US" b="0" i="0" u="none" strike="noStrike" cap="none" normalizeH="0" baseline="0" dirty="0" err="1" smtClean="0">
                <a:ln>
                  <a:noFill/>
                </a:ln>
                <a:solidFill>
                  <a:srgbClr val="333333"/>
                </a:solidFill>
                <a:effectLst/>
                <a:latin typeface="Open Sans"/>
                <a:cs typeface="Arial" pitchFamily="34" charset="0"/>
              </a:rPr>
              <a:t>hipótesis</a:t>
            </a:r>
            <a:r>
              <a:rPr kumimoji="0" lang="en-US" b="0" i="0" u="none" strike="noStrike" cap="none" normalizeH="0" baseline="0" dirty="0" smtClean="0">
                <a:ln>
                  <a:noFill/>
                </a:ln>
                <a:solidFill>
                  <a:srgbClr val="333333"/>
                </a:solidFill>
                <a:effectLst/>
                <a:latin typeface="Open Sans"/>
                <a:cs typeface="Arial" pitchFamily="34" charset="0"/>
              </a:rPr>
              <a:t> </a:t>
            </a:r>
            <a:r>
              <a:rPr kumimoji="0" lang="en-US" b="0" i="0" u="none" strike="noStrike" cap="none" normalizeH="0" baseline="0" dirty="0" err="1" smtClean="0">
                <a:ln>
                  <a:noFill/>
                </a:ln>
                <a:solidFill>
                  <a:srgbClr val="333333"/>
                </a:solidFill>
                <a:effectLst/>
                <a:latin typeface="Open Sans"/>
                <a:cs typeface="Arial" pitchFamily="34" charset="0"/>
              </a:rPr>
              <a:t>alternativa</a:t>
            </a:r>
            <a:r>
              <a:rPr kumimoji="0" lang="en-US" b="0" i="0" u="none" strike="noStrike" cap="none" normalizeH="0" baseline="0" dirty="0" smtClean="0">
                <a:ln>
                  <a:noFill/>
                </a:ln>
                <a:solidFill>
                  <a:srgbClr val="333333"/>
                </a:solidFill>
                <a:effectLst/>
                <a:latin typeface="Open Sans"/>
                <a:cs typeface="Arial" pitchFamily="34" charset="0"/>
              </a:rPr>
              <a:t> bilateral (</a:t>
            </a:r>
            <a:r>
              <a:rPr kumimoji="0" lang="en-US" b="0" i="0" u="none" strike="noStrike" cap="none" normalizeH="0" baseline="0" dirty="0" err="1" smtClean="0">
                <a:ln>
                  <a:noFill/>
                </a:ln>
                <a:solidFill>
                  <a:srgbClr val="333333"/>
                </a:solidFill>
                <a:effectLst/>
                <a:latin typeface="Open Sans"/>
                <a:cs typeface="Arial" pitchFamily="34" charset="0"/>
              </a:rPr>
              <a:t>también</a:t>
            </a:r>
            <a:r>
              <a:rPr kumimoji="0" lang="en-US" b="0" i="0" u="none" strike="noStrike" cap="none" normalizeH="0" baseline="0" dirty="0" smtClean="0">
                <a:ln>
                  <a:noFill/>
                </a:ln>
                <a:solidFill>
                  <a:srgbClr val="333333"/>
                </a:solidFill>
                <a:effectLst/>
                <a:latin typeface="Open Sans"/>
                <a:cs typeface="Arial" pitchFamily="34" charset="0"/>
              </a:rPr>
              <a:t> </a:t>
            </a:r>
            <a:r>
              <a:rPr kumimoji="0" lang="en-US" b="0" i="0" u="none" strike="noStrike" cap="none" normalizeH="0" baseline="0" dirty="0" err="1" smtClean="0">
                <a:ln>
                  <a:noFill/>
                </a:ln>
                <a:solidFill>
                  <a:srgbClr val="333333"/>
                </a:solidFill>
                <a:effectLst/>
                <a:latin typeface="Open Sans"/>
                <a:cs typeface="Arial" pitchFamily="34" charset="0"/>
              </a:rPr>
              <a:t>conocida</a:t>
            </a:r>
            <a:r>
              <a:rPr kumimoji="0" lang="en-US" b="0" i="0" u="none" strike="noStrike" cap="none" normalizeH="0" baseline="0" dirty="0" smtClean="0">
                <a:ln>
                  <a:noFill/>
                </a:ln>
                <a:solidFill>
                  <a:srgbClr val="333333"/>
                </a:solidFill>
                <a:effectLst/>
                <a:latin typeface="Open Sans"/>
                <a:cs typeface="Arial" pitchFamily="34" charset="0"/>
              </a:rPr>
              <a:t> </a:t>
            </a:r>
            <a:r>
              <a:rPr kumimoji="0" lang="en-US" b="0" i="0" u="none" strike="noStrike" cap="none" normalizeH="0" baseline="0" dirty="0" err="1" smtClean="0">
                <a:ln>
                  <a:noFill/>
                </a:ln>
                <a:solidFill>
                  <a:srgbClr val="333333"/>
                </a:solidFill>
                <a:effectLst/>
                <a:latin typeface="Open Sans"/>
                <a:cs typeface="Arial" pitchFamily="34" charset="0"/>
              </a:rPr>
              <a:t>como</a:t>
            </a:r>
            <a:r>
              <a:rPr kumimoji="0" lang="en-US" b="0" i="0" u="none" strike="noStrike" cap="none" normalizeH="0" baseline="0" dirty="0" smtClean="0">
                <a:ln>
                  <a:noFill/>
                </a:ln>
                <a:solidFill>
                  <a:srgbClr val="333333"/>
                </a:solidFill>
                <a:effectLst/>
                <a:latin typeface="Open Sans"/>
                <a:cs typeface="Arial" pitchFamily="34" charset="0"/>
              </a:rPr>
              <a:t> </a:t>
            </a:r>
            <a:r>
              <a:rPr kumimoji="0" lang="en-US" b="0" i="0" u="none" strike="noStrike" cap="none" normalizeH="0" baseline="0" dirty="0" err="1" smtClean="0">
                <a:ln>
                  <a:noFill/>
                </a:ln>
                <a:solidFill>
                  <a:srgbClr val="333333"/>
                </a:solidFill>
                <a:effectLst/>
                <a:latin typeface="Open Sans"/>
                <a:cs typeface="Arial" pitchFamily="34" charset="0"/>
              </a:rPr>
              <a:t>hipótesis</a:t>
            </a:r>
            <a:r>
              <a:rPr kumimoji="0" lang="en-US" b="0" i="0" u="none" strike="noStrike" cap="none" normalizeH="0" baseline="0" dirty="0" smtClean="0">
                <a:ln>
                  <a:noFill/>
                </a:ln>
                <a:solidFill>
                  <a:srgbClr val="333333"/>
                </a:solidFill>
                <a:effectLst/>
                <a:latin typeface="Open Sans"/>
                <a:cs typeface="Arial" pitchFamily="34" charset="0"/>
              </a:rPr>
              <a:t> no </a:t>
            </a:r>
            <a:r>
              <a:rPr kumimoji="0" lang="en-US" b="0" i="0" u="none" strike="noStrike" cap="none" normalizeH="0" baseline="0" dirty="0" err="1" smtClean="0">
                <a:ln>
                  <a:noFill/>
                </a:ln>
                <a:solidFill>
                  <a:srgbClr val="333333"/>
                </a:solidFill>
                <a:effectLst/>
                <a:latin typeface="Open Sans"/>
                <a:cs typeface="Arial" pitchFamily="34" charset="0"/>
              </a:rPr>
              <a:t>direccional</a:t>
            </a:r>
            <a:r>
              <a:rPr kumimoji="0" lang="en-US" b="0" i="0" u="none" strike="noStrike" cap="none" normalizeH="0" baseline="0" dirty="0" smtClean="0">
                <a:ln>
                  <a:noFill/>
                </a:ln>
                <a:solidFill>
                  <a:srgbClr val="333333"/>
                </a:solidFill>
                <a:effectLst/>
                <a:latin typeface="Open Sans"/>
                <a:cs typeface="Arial" pitchFamily="34" charset="0"/>
              </a:rPr>
              <a:t>) </a:t>
            </a:r>
            <a:r>
              <a:rPr kumimoji="0" lang="en-US" b="0" i="0" u="none" strike="noStrike" cap="none" normalizeH="0" baseline="0" dirty="0" err="1" smtClean="0">
                <a:ln>
                  <a:noFill/>
                </a:ln>
                <a:solidFill>
                  <a:srgbClr val="333333"/>
                </a:solidFill>
                <a:effectLst/>
                <a:latin typeface="Open Sans"/>
                <a:cs typeface="Arial" pitchFamily="34" charset="0"/>
              </a:rPr>
              <a:t>para</a:t>
            </a:r>
            <a:r>
              <a:rPr kumimoji="0" lang="en-US" b="0" i="0" u="none" strike="noStrike" cap="none" normalizeH="0" baseline="0" dirty="0" smtClean="0">
                <a:ln>
                  <a:noFill/>
                </a:ln>
                <a:solidFill>
                  <a:srgbClr val="333333"/>
                </a:solidFill>
                <a:effectLst/>
                <a:latin typeface="Open Sans"/>
                <a:cs typeface="Arial" pitchFamily="34" charset="0"/>
              </a:rPr>
              <a:t> </a:t>
            </a:r>
            <a:r>
              <a:rPr kumimoji="0" lang="en-US" b="0" i="0" u="none" strike="noStrike" cap="none" normalizeH="0" baseline="0" dirty="0" err="1" smtClean="0">
                <a:ln>
                  <a:noFill/>
                </a:ln>
                <a:solidFill>
                  <a:srgbClr val="333333"/>
                </a:solidFill>
                <a:effectLst/>
                <a:latin typeface="Open Sans"/>
                <a:cs typeface="Arial" pitchFamily="34" charset="0"/>
              </a:rPr>
              <a:t>determinar</a:t>
            </a:r>
            <a:r>
              <a:rPr kumimoji="0" lang="en-US" b="0" i="0" u="none" strike="noStrike" cap="none" normalizeH="0" baseline="0" dirty="0" smtClean="0">
                <a:ln>
                  <a:noFill/>
                </a:ln>
                <a:solidFill>
                  <a:srgbClr val="333333"/>
                </a:solidFill>
                <a:effectLst/>
                <a:latin typeface="Open Sans"/>
                <a:cs typeface="Arial" pitchFamily="34" charset="0"/>
              </a:rPr>
              <a:t> </a:t>
            </a:r>
            <a:r>
              <a:rPr kumimoji="0" lang="en-US" b="0" i="0" u="none" strike="noStrike" cap="none" normalizeH="0" baseline="0" dirty="0" err="1" smtClean="0">
                <a:ln>
                  <a:noFill/>
                </a:ln>
                <a:solidFill>
                  <a:srgbClr val="333333"/>
                </a:solidFill>
                <a:effectLst/>
                <a:latin typeface="Open Sans"/>
                <a:cs typeface="Arial" pitchFamily="34" charset="0"/>
              </a:rPr>
              <a:t>si</a:t>
            </a:r>
            <a:r>
              <a:rPr kumimoji="0" lang="en-US" b="0" i="0" u="none" strike="noStrike" cap="none" normalizeH="0" baseline="0" dirty="0" smtClean="0">
                <a:ln>
                  <a:noFill/>
                </a:ln>
                <a:solidFill>
                  <a:srgbClr val="333333"/>
                </a:solidFill>
                <a:effectLst/>
                <a:latin typeface="Open Sans"/>
                <a:cs typeface="Arial" pitchFamily="34" charset="0"/>
              </a:rPr>
              <a:t> el </a:t>
            </a:r>
            <a:r>
              <a:rPr kumimoji="0" lang="en-US" b="0" i="0" u="none" strike="noStrike" cap="none" normalizeH="0" baseline="0" dirty="0" err="1" smtClean="0">
                <a:ln>
                  <a:noFill/>
                </a:ln>
                <a:solidFill>
                  <a:srgbClr val="333333"/>
                </a:solidFill>
                <a:effectLst/>
                <a:latin typeface="Open Sans"/>
                <a:cs typeface="Arial" pitchFamily="34" charset="0"/>
              </a:rPr>
              <a:t>parámetro</a:t>
            </a:r>
            <a:r>
              <a:rPr kumimoji="0" lang="en-US" b="0" i="0" u="none" strike="noStrike" cap="none" normalizeH="0" baseline="0" dirty="0" smtClean="0">
                <a:ln>
                  <a:noFill/>
                </a:ln>
                <a:solidFill>
                  <a:srgbClr val="333333"/>
                </a:solidFill>
                <a:effectLst/>
                <a:latin typeface="Open Sans"/>
                <a:cs typeface="Arial" pitchFamily="34" charset="0"/>
              </a:rPr>
              <a:t> de </a:t>
            </a:r>
            <a:r>
              <a:rPr kumimoji="0" lang="en-US" b="0" i="0" u="none" strike="noStrike" cap="none" normalizeH="0" baseline="0" dirty="0" err="1" smtClean="0">
                <a:ln>
                  <a:noFill/>
                </a:ln>
                <a:solidFill>
                  <a:srgbClr val="333333"/>
                </a:solidFill>
                <a:effectLst/>
                <a:latin typeface="Open Sans"/>
                <a:cs typeface="Arial" pitchFamily="34" charset="0"/>
              </a:rPr>
              <a:t>población</a:t>
            </a:r>
            <a:r>
              <a:rPr kumimoji="0" lang="en-US" b="0" i="0" u="none" strike="noStrike" cap="none" normalizeH="0" baseline="0" dirty="0" smtClean="0">
                <a:ln>
                  <a:noFill/>
                </a:ln>
                <a:solidFill>
                  <a:srgbClr val="333333"/>
                </a:solidFill>
                <a:effectLst/>
                <a:latin typeface="Open Sans"/>
                <a:cs typeface="Arial" pitchFamily="34" charset="0"/>
              </a:rPr>
              <a:t> </a:t>
            </a:r>
            <a:r>
              <a:rPr kumimoji="0" lang="en-US" b="0" i="0" u="none" strike="noStrike" cap="none" normalizeH="0" baseline="0" dirty="0" err="1" smtClean="0">
                <a:ln>
                  <a:noFill/>
                </a:ln>
                <a:solidFill>
                  <a:srgbClr val="333333"/>
                </a:solidFill>
                <a:effectLst/>
                <a:latin typeface="Open Sans"/>
                <a:cs typeface="Arial" pitchFamily="34" charset="0"/>
              </a:rPr>
              <a:t>es</a:t>
            </a:r>
            <a:r>
              <a:rPr kumimoji="0" lang="en-US" b="0" i="0" u="none" strike="noStrike" cap="none" normalizeH="0" baseline="0" dirty="0" smtClean="0">
                <a:ln>
                  <a:noFill/>
                </a:ln>
                <a:solidFill>
                  <a:srgbClr val="333333"/>
                </a:solidFill>
                <a:effectLst/>
                <a:latin typeface="Open Sans"/>
                <a:cs typeface="Arial" pitchFamily="34" charset="0"/>
              </a:rPr>
              <a:t> mayor </a:t>
            </a:r>
            <a:r>
              <a:rPr kumimoji="0" lang="en-US" b="0" i="0" u="none" strike="noStrike" cap="none" normalizeH="0" baseline="0" dirty="0" err="1" smtClean="0">
                <a:ln>
                  <a:noFill/>
                </a:ln>
                <a:solidFill>
                  <a:srgbClr val="333333"/>
                </a:solidFill>
                <a:effectLst/>
                <a:latin typeface="Open Sans"/>
                <a:cs typeface="Arial" pitchFamily="34" charset="0"/>
              </a:rPr>
              <a:t>que</a:t>
            </a:r>
            <a:r>
              <a:rPr kumimoji="0" lang="en-US" b="0" i="0" u="none" strike="noStrike" cap="none" normalizeH="0" baseline="0" dirty="0" smtClean="0">
                <a:ln>
                  <a:noFill/>
                </a:ln>
                <a:solidFill>
                  <a:srgbClr val="333333"/>
                </a:solidFill>
                <a:effectLst/>
                <a:latin typeface="Open Sans"/>
                <a:cs typeface="Arial" pitchFamily="34" charset="0"/>
              </a:rPr>
              <a:t> o </a:t>
            </a:r>
            <a:r>
              <a:rPr kumimoji="0" lang="en-US" b="0" i="0" u="none" strike="noStrike" cap="none" normalizeH="0" baseline="0" dirty="0" err="1" smtClean="0">
                <a:ln>
                  <a:noFill/>
                </a:ln>
                <a:solidFill>
                  <a:srgbClr val="333333"/>
                </a:solidFill>
                <a:effectLst/>
                <a:latin typeface="Open Sans"/>
                <a:cs typeface="Arial" pitchFamily="34" charset="0"/>
              </a:rPr>
              <a:t>menor</a:t>
            </a:r>
            <a:r>
              <a:rPr kumimoji="0" lang="en-US" b="0" i="0" u="none" strike="noStrike" cap="none" normalizeH="0" baseline="0" dirty="0" smtClean="0">
                <a:ln>
                  <a:noFill/>
                </a:ln>
                <a:solidFill>
                  <a:srgbClr val="333333"/>
                </a:solidFill>
                <a:effectLst/>
                <a:latin typeface="Open Sans"/>
                <a:cs typeface="Arial" pitchFamily="34" charset="0"/>
              </a:rPr>
              <a:t> </a:t>
            </a:r>
            <a:r>
              <a:rPr kumimoji="0" lang="en-US" b="0" i="0" u="none" strike="noStrike" cap="none" normalizeH="0" baseline="0" dirty="0" err="1" smtClean="0">
                <a:ln>
                  <a:noFill/>
                </a:ln>
                <a:solidFill>
                  <a:srgbClr val="333333"/>
                </a:solidFill>
                <a:effectLst/>
                <a:latin typeface="Open Sans"/>
                <a:cs typeface="Arial" pitchFamily="34" charset="0"/>
              </a:rPr>
              <a:t>que</a:t>
            </a:r>
            <a:r>
              <a:rPr kumimoji="0" lang="en-US" b="0" i="0" u="none" strike="noStrike" cap="none" normalizeH="0" baseline="0" dirty="0" smtClean="0">
                <a:ln>
                  <a:noFill/>
                </a:ln>
                <a:solidFill>
                  <a:srgbClr val="333333"/>
                </a:solidFill>
                <a:effectLst/>
                <a:latin typeface="Open Sans"/>
                <a:cs typeface="Arial" pitchFamily="34" charset="0"/>
              </a:rPr>
              <a:t> el valor </a:t>
            </a:r>
            <a:r>
              <a:rPr kumimoji="0" lang="en-US" b="0" i="0" u="none" strike="noStrike" cap="none" normalizeH="0" baseline="0" dirty="0" err="1" smtClean="0">
                <a:ln>
                  <a:noFill/>
                </a:ln>
                <a:solidFill>
                  <a:srgbClr val="333333"/>
                </a:solidFill>
                <a:effectLst/>
                <a:latin typeface="Open Sans"/>
                <a:cs typeface="Arial" pitchFamily="34" charset="0"/>
              </a:rPr>
              <a:t>hipotético</a:t>
            </a:r>
            <a:r>
              <a:rPr kumimoji="0" lang="en-US" b="0" i="0" u="none" strike="noStrike" cap="none" normalizeH="0" baseline="0" dirty="0" smtClean="0">
                <a:ln>
                  <a:noFill/>
                </a:ln>
                <a:solidFill>
                  <a:srgbClr val="333333"/>
                </a:solidFill>
                <a:effectLst/>
                <a:latin typeface="Open Sans"/>
                <a:cs typeface="Arial" pitchFamily="34" charset="0"/>
              </a:rPr>
              <a:t>. </a:t>
            </a:r>
            <a:r>
              <a:rPr kumimoji="0" lang="en-US" b="0" i="0" u="none" strike="noStrike" cap="none" normalizeH="0" baseline="0" dirty="0" err="1" smtClean="0">
                <a:ln>
                  <a:noFill/>
                </a:ln>
                <a:solidFill>
                  <a:srgbClr val="333333"/>
                </a:solidFill>
                <a:effectLst/>
                <a:latin typeface="Open Sans"/>
                <a:cs typeface="Arial" pitchFamily="34" charset="0"/>
              </a:rPr>
              <a:t>Una</a:t>
            </a:r>
            <a:r>
              <a:rPr kumimoji="0" lang="en-US" b="0" i="0" u="none" strike="noStrike" cap="none" normalizeH="0" baseline="0" dirty="0" smtClean="0">
                <a:ln>
                  <a:noFill/>
                </a:ln>
                <a:solidFill>
                  <a:srgbClr val="333333"/>
                </a:solidFill>
                <a:effectLst/>
                <a:latin typeface="Open Sans"/>
                <a:cs typeface="Arial" pitchFamily="34" charset="0"/>
              </a:rPr>
              <a:t> </a:t>
            </a:r>
            <a:r>
              <a:rPr kumimoji="0" lang="en-US" b="0" i="0" u="none" strike="noStrike" cap="none" normalizeH="0" baseline="0" dirty="0" err="1" smtClean="0">
                <a:ln>
                  <a:noFill/>
                </a:ln>
                <a:solidFill>
                  <a:srgbClr val="333333"/>
                </a:solidFill>
                <a:effectLst/>
                <a:latin typeface="Open Sans"/>
                <a:cs typeface="Arial" pitchFamily="34" charset="0"/>
              </a:rPr>
              <a:t>prueba</a:t>
            </a:r>
            <a:r>
              <a:rPr kumimoji="0" lang="en-US" b="0" i="0" u="none" strike="noStrike" cap="none" normalizeH="0" baseline="0" dirty="0" smtClean="0">
                <a:ln>
                  <a:noFill/>
                </a:ln>
                <a:solidFill>
                  <a:srgbClr val="333333"/>
                </a:solidFill>
                <a:effectLst/>
                <a:latin typeface="Open Sans"/>
                <a:cs typeface="Arial" pitchFamily="34" charset="0"/>
              </a:rPr>
              <a:t> bilateral </a:t>
            </a:r>
            <a:r>
              <a:rPr kumimoji="0" lang="en-US" b="0" i="0" u="none" strike="noStrike" cap="none" normalizeH="0" baseline="0" dirty="0" err="1" smtClean="0">
                <a:ln>
                  <a:noFill/>
                </a:ln>
                <a:solidFill>
                  <a:srgbClr val="333333"/>
                </a:solidFill>
                <a:effectLst/>
                <a:latin typeface="Open Sans"/>
                <a:cs typeface="Arial" pitchFamily="34" charset="0"/>
              </a:rPr>
              <a:t>puede</a:t>
            </a:r>
            <a:r>
              <a:rPr kumimoji="0" lang="en-US" b="0" i="0" u="none" strike="noStrike" cap="none" normalizeH="0" baseline="0" dirty="0" smtClean="0">
                <a:ln>
                  <a:noFill/>
                </a:ln>
                <a:solidFill>
                  <a:srgbClr val="333333"/>
                </a:solidFill>
                <a:effectLst/>
                <a:latin typeface="Open Sans"/>
                <a:cs typeface="Arial" pitchFamily="34" charset="0"/>
              </a:rPr>
              <a:t> </a:t>
            </a:r>
            <a:r>
              <a:rPr kumimoji="0" lang="en-US" b="0" i="0" u="none" strike="noStrike" cap="none" normalizeH="0" baseline="0" dirty="0" err="1" smtClean="0">
                <a:ln>
                  <a:noFill/>
                </a:ln>
                <a:solidFill>
                  <a:srgbClr val="333333"/>
                </a:solidFill>
                <a:effectLst/>
                <a:latin typeface="Open Sans"/>
                <a:cs typeface="Arial" pitchFamily="34" charset="0"/>
              </a:rPr>
              <a:t>detectar</a:t>
            </a:r>
            <a:r>
              <a:rPr kumimoji="0" lang="en-US" b="0" i="0" u="none" strike="noStrike" cap="none" normalizeH="0" baseline="0" dirty="0" smtClean="0">
                <a:ln>
                  <a:noFill/>
                </a:ln>
                <a:solidFill>
                  <a:srgbClr val="333333"/>
                </a:solidFill>
                <a:effectLst/>
                <a:latin typeface="Open Sans"/>
                <a:cs typeface="Arial" pitchFamily="34" charset="0"/>
              </a:rPr>
              <a:t> </a:t>
            </a:r>
            <a:r>
              <a:rPr kumimoji="0" lang="en-US" b="0" i="0" u="none" strike="noStrike" cap="none" normalizeH="0" baseline="0" dirty="0" err="1" smtClean="0">
                <a:ln>
                  <a:noFill/>
                </a:ln>
                <a:solidFill>
                  <a:srgbClr val="333333"/>
                </a:solidFill>
                <a:effectLst/>
                <a:latin typeface="Open Sans"/>
                <a:cs typeface="Arial" pitchFamily="34" charset="0"/>
              </a:rPr>
              <a:t>cuándo</a:t>
            </a:r>
            <a:r>
              <a:rPr kumimoji="0" lang="en-US" b="0" i="0" u="none" strike="noStrike" cap="none" normalizeH="0" baseline="0" dirty="0" smtClean="0">
                <a:ln>
                  <a:noFill/>
                </a:ln>
                <a:solidFill>
                  <a:srgbClr val="333333"/>
                </a:solidFill>
                <a:effectLst/>
                <a:latin typeface="Open Sans"/>
                <a:cs typeface="Arial" pitchFamily="34" charset="0"/>
              </a:rPr>
              <a:t> el </a:t>
            </a:r>
            <a:r>
              <a:rPr kumimoji="0" lang="en-US" b="0" i="0" u="none" strike="noStrike" cap="none" normalizeH="0" baseline="0" dirty="0" err="1" smtClean="0">
                <a:ln>
                  <a:noFill/>
                </a:ln>
                <a:solidFill>
                  <a:srgbClr val="333333"/>
                </a:solidFill>
                <a:effectLst/>
                <a:latin typeface="Open Sans"/>
                <a:cs typeface="Arial" pitchFamily="34" charset="0"/>
              </a:rPr>
              <a:t>parámetro</a:t>
            </a:r>
            <a:r>
              <a:rPr kumimoji="0" lang="en-US" b="0" i="0" u="none" strike="noStrike" cap="none" normalizeH="0" baseline="0" dirty="0" smtClean="0">
                <a:ln>
                  <a:noFill/>
                </a:ln>
                <a:solidFill>
                  <a:srgbClr val="333333"/>
                </a:solidFill>
                <a:effectLst/>
                <a:latin typeface="Open Sans"/>
                <a:cs typeface="Arial" pitchFamily="34" charset="0"/>
              </a:rPr>
              <a:t> de </a:t>
            </a:r>
            <a:r>
              <a:rPr kumimoji="0" lang="en-US" b="0" i="0" u="none" strike="noStrike" cap="none" normalizeH="0" baseline="0" dirty="0" err="1" smtClean="0">
                <a:ln>
                  <a:noFill/>
                </a:ln>
                <a:solidFill>
                  <a:srgbClr val="333333"/>
                </a:solidFill>
                <a:effectLst/>
                <a:latin typeface="Open Sans"/>
                <a:cs typeface="Arial" pitchFamily="34" charset="0"/>
              </a:rPr>
              <a:t>población</a:t>
            </a:r>
            <a:r>
              <a:rPr kumimoji="0" lang="en-US" b="0" i="0" u="none" strike="noStrike" cap="none" normalizeH="0" baseline="0" dirty="0" smtClean="0">
                <a:ln>
                  <a:noFill/>
                </a:ln>
                <a:solidFill>
                  <a:srgbClr val="333333"/>
                </a:solidFill>
                <a:effectLst/>
                <a:latin typeface="Open Sans"/>
                <a:cs typeface="Arial" pitchFamily="34" charset="0"/>
              </a:rPr>
              <a:t> </a:t>
            </a:r>
            <a:r>
              <a:rPr kumimoji="0" lang="en-US" b="0" i="0" u="none" strike="noStrike" cap="none" normalizeH="0" baseline="0" dirty="0" err="1" smtClean="0">
                <a:ln>
                  <a:noFill/>
                </a:ln>
                <a:solidFill>
                  <a:srgbClr val="333333"/>
                </a:solidFill>
                <a:effectLst/>
                <a:latin typeface="Open Sans"/>
                <a:cs typeface="Arial" pitchFamily="34" charset="0"/>
              </a:rPr>
              <a:t>difiere</a:t>
            </a:r>
            <a:r>
              <a:rPr kumimoji="0" lang="en-US" b="0" i="0" u="none" strike="noStrike" cap="none" normalizeH="0" baseline="0" dirty="0" smtClean="0">
                <a:ln>
                  <a:noFill/>
                </a:ln>
                <a:solidFill>
                  <a:srgbClr val="333333"/>
                </a:solidFill>
                <a:effectLst/>
                <a:latin typeface="Open Sans"/>
                <a:cs typeface="Arial" pitchFamily="34" charset="0"/>
              </a:rPr>
              <a:t> en </a:t>
            </a:r>
            <a:r>
              <a:rPr kumimoji="0" lang="en-US" b="0" i="0" u="none" strike="noStrike" cap="none" normalizeH="0" baseline="0" dirty="0" err="1" smtClean="0">
                <a:ln>
                  <a:noFill/>
                </a:ln>
                <a:solidFill>
                  <a:srgbClr val="333333"/>
                </a:solidFill>
                <a:effectLst/>
                <a:latin typeface="Open Sans"/>
                <a:cs typeface="Arial" pitchFamily="34" charset="0"/>
              </a:rPr>
              <a:t>cualquier</a:t>
            </a:r>
            <a:r>
              <a:rPr kumimoji="0" lang="en-US" b="0" i="0" u="none" strike="noStrike" cap="none" normalizeH="0" baseline="0" dirty="0" smtClean="0">
                <a:ln>
                  <a:noFill/>
                </a:ln>
                <a:solidFill>
                  <a:srgbClr val="333333"/>
                </a:solidFill>
                <a:effectLst/>
                <a:latin typeface="Open Sans"/>
                <a:cs typeface="Arial" pitchFamily="34" charset="0"/>
              </a:rPr>
              <a:t> </a:t>
            </a:r>
            <a:r>
              <a:rPr kumimoji="0" lang="en-US" b="0" i="0" u="none" strike="noStrike" cap="none" normalizeH="0" baseline="0" dirty="0" err="1" smtClean="0">
                <a:ln>
                  <a:noFill/>
                </a:ln>
                <a:solidFill>
                  <a:srgbClr val="333333"/>
                </a:solidFill>
                <a:effectLst/>
                <a:latin typeface="Open Sans"/>
                <a:cs typeface="Arial" pitchFamily="34" charset="0"/>
              </a:rPr>
              <a:t>dirección</a:t>
            </a:r>
            <a:r>
              <a:rPr kumimoji="0" lang="en-US" b="0" i="0" u="none" strike="noStrike" cap="none" normalizeH="0" baseline="0" dirty="0" smtClean="0">
                <a:ln>
                  <a:noFill/>
                </a:ln>
                <a:solidFill>
                  <a:srgbClr val="333333"/>
                </a:solidFill>
                <a:effectLst/>
                <a:latin typeface="Open Sans"/>
                <a:cs typeface="Arial" pitchFamily="34" charset="0"/>
              </a:rPr>
              <a:t>, </a:t>
            </a:r>
            <a:r>
              <a:rPr kumimoji="0" lang="en-US" b="0" i="0" u="none" strike="noStrike" cap="none" normalizeH="0" baseline="0" dirty="0" err="1" smtClean="0">
                <a:ln>
                  <a:noFill/>
                </a:ln>
                <a:solidFill>
                  <a:srgbClr val="333333"/>
                </a:solidFill>
                <a:effectLst/>
                <a:latin typeface="Open Sans"/>
                <a:cs typeface="Arial" pitchFamily="34" charset="0"/>
              </a:rPr>
              <a:t>pero</a:t>
            </a:r>
            <a:r>
              <a:rPr kumimoji="0" lang="en-US" b="0" i="0" u="none" strike="noStrike" cap="none" normalizeH="0" baseline="0" dirty="0" smtClean="0">
                <a:ln>
                  <a:noFill/>
                </a:ln>
                <a:solidFill>
                  <a:srgbClr val="333333"/>
                </a:solidFill>
                <a:effectLst/>
                <a:latin typeface="Open Sans"/>
                <a:cs typeface="Arial" pitchFamily="34" charset="0"/>
              </a:rPr>
              <a:t> </a:t>
            </a:r>
            <a:r>
              <a:rPr kumimoji="0" lang="en-US" b="0" i="0" u="none" strike="noStrike" cap="none" normalizeH="0" baseline="0" dirty="0" err="1" smtClean="0">
                <a:ln>
                  <a:noFill/>
                </a:ln>
                <a:solidFill>
                  <a:srgbClr val="333333"/>
                </a:solidFill>
                <a:effectLst/>
                <a:latin typeface="Open Sans"/>
                <a:cs typeface="Arial" pitchFamily="34" charset="0"/>
              </a:rPr>
              <a:t>tiene</a:t>
            </a:r>
            <a:r>
              <a:rPr kumimoji="0" lang="en-US" b="0" i="0" u="none" strike="noStrike" cap="none" normalizeH="0" baseline="0" dirty="0" smtClean="0">
                <a:ln>
                  <a:noFill/>
                </a:ln>
                <a:solidFill>
                  <a:srgbClr val="333333"/>
                </a:solidFill>
                <a:effectLst/>
                <a:latin typeface="Open Sans"/>
                <a:cs typeface="Arial" pitchFamily="34" charset="0"/>
              </a:rPr>
              <a:t> </a:t>
            </a:r>
            <a:r>
              <a:rPr kumimoji="0" lang="en-US" b="0" i="0" u="none" strike="noStrike" cap="none" normalizeH="0" baseline="0" dirty="0" err="1" smtClean="0">
                <a:ln>
                  <a:noFill/>
                </a:ln>
                <a:solidFill>
                  <a:srgbClr val="333333"/>
                </a:solidFill>
                <a:effectLst/>
                <a:latin typeface="Open Sans"/>
                <a:cs typeface="Arial" pitchFamily="34" charset="0"/>
              </a:rPr>
              <a:t>menos</a:t>
            </a:r>
            <a:r>
              <a:rPr kumimoji="0" lang="en-US" b="0" i="0" u="none" strike="noStrike" cap="none" normalizeH="0" baseline="0" dirty="0" smtClean="0">
                <a:ln>
                  <a:noFill/>
                </a:ln>
                <a:solidFill>
                  <a:srgbClr val="333333"/>
                </a:solidFill>
                <a:effectLst/>
                <a:latin typeface="Open Sans"/>
                <a:cs typeface="Arial" pitchFamily="34" charset="0"/>
              </a:rPr>
              <a:t> </a:t>
            </a:r>
            <a:r>
              <a:rPr kumimoji="0" lang="en-US" b="0" i="0" u="none" strike="noStrike" cap="none" normalizeH="0" baseline="0" dirty="0" err="1" smtClean="0">
                <a:ln>
                  <a:noFill/>
                </a:ln>
                <a:solidFill>
                  <a:srgbClr val="333333"/>
                </a:solidFill>
                <a:effectLst/>
                <a:latin typeface="Open Sans"/>
                <a:cs typeface="Arial" pitchFamily="34" charset="0"/>
              </a:rPr>
              <a:t>potencia</a:t>
            </a:r>
            <a:r>
              <a:rPr kumimoji="0" lang="en-US" b="0" i="0" u="none" strike="noStrike" cap="none" normalizeH="0" baseline="0" dirty="0" smtClean="0">
                <a:ln>
                  <a:noFill/>
                </a:ln>
                <a:solidFill>
                  <a:srgbClr val="333333"/>
                </a:solidFill>
                <a:effectLst/>
                <a:latin typeface="Open Sans"/>
                <a:cs typeface="Arial" pitchFamily="34" charset="0"/>
              </a:rPr>
              <a:t> </a:t>
            </a:r>
            <a:r>
              <a:rPr kumimoji="0" lang="en-US" b="0" i="0" u="none" strike="noStrike" cap="none" normalizeH="0" baseline="0" dirty="0" err="1" smtClean="0">
                <a:ln>
                  <a:noFill/>
                </a:ln>
                <a:solidFill>
                  <a:srgbClr val="333333"/>
                </a:solidFill>
                <a:effectLst/>
                <a:latin typeface="Open Sans"/>
                <a:cs typeface="Arial" pitchFamily="34" charset="0"/>
              </a:rPr>
              <a:t>que</a:t>
            </a:r>
            <a:r>
              <a:rPr kumimoji="0" lang="en-US" b="0" i="0" u="none" strike="noStrike" cap="none" normalizeH="0" baseline="0" dirty="0" smtClean="0">
                <a:ln>
                  <a:noFill/>
                </a:ln>
                <a:solidFill>
                  <a:srgbClr val="333333"/>
                </a:solidFill>
                <a:effectLst/>
                <a:latin typeface="Open Sans"/>
                <a:cs typeface="Arial" pitchFamily="34" charset="0"/>
              </a:rPr>
              <a:t> </a:t>
            </a:r>
            <a:r>
              <a:rPr kumimoji="0" lang="en-US" b="0" i="0" u="none" strike="noStrike" cap="none" normalizeH="0" baseline="0" dirty="0" err="1" smtClean="0">
                <a:ln>
                  <a:noFill/>
                </a:ln>
                <a:solidFill>
                  <a:srgbClr val="333333"/>
                </a:solidFill>
                <a:effectLst/>
                <a:latin typeface="Open Sans"/>
                <a:cs typeface="Arial" pitchFamily="34" charset="0"/>
              </a:rPr>
              <a:t>una</a:t>
            </a:r>
            <a:r>
              <a:rPr kumimoji="0" lang="en-US" b="0" i="0" u="none" strike="noStrike" cap="none" normalizeH="0" baseline="0" dirty="0" smtClean="0">
                <a:ln>
                  <a:noFill/>
                </a:ln>
                <a:solidFill>
                  <a:srgbClr val="333333"/>
                </a:solidFill>
                <a:effectLst/>
                <a:latin typeface="Open Sans"/>
                <a:cs typeface="Arial" pitchFamily="34" charset="0"/>
              </a:rPr>
              <a:t> </a:t>
            </a:r>
            <a:r>
              <a:rPr kumimoji="0" lang="en-US" b="0" i="0" u="none" strike="noStrike" cap="none" normalizeH="0" baseline="0" dirty="0" err="1" smtClean="0">
                <a:ln>
                  <a:noFill/>
                </a:ln>
                <a:solidFill>
                  <a:srgbClr val="333333"/>
                </a:solidFill>
                <a:effectLst/>
                <a:latin typeface="Open Sans"/>
                <a:cs typeface="Arial" pitchFamily="34" charset="0"/>
              </a:rPr>
              <a:t>prueba</a:t>
            </a:r>
            <a:r>
              <a:rPr kumimoji="0" lang="en-US" b="0" i="0" u="none" strike="noStrike" cap="none" normalizeH="0" baseline="0" dirty="0" smtClean="0">
                <a:ln>
                  <a:noFill/>
                </a:ln>
                <a:solidFill>
                  <a:srgbClr val="333333"/>
                </a:solidFill>
                <a:effectLst/>
                <a:latin typeface="Open Sans"/>
                <a:cs typeface="Arial" pitchFamily="34" charset="0"/>
              </a:rPr>
              <a:t> unilateral.</a:t>
            </a:r>
          </a:p>
          <a:p>
            <a:pPr marL="457200" marR="0" lvl="1" indent="-45720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rgbClr val="333333"/>
              </a:solidFill>
              <a:effectLst/>
              <a:latin typeface="Open Sans"/>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333333"/>
                </a:solidFill>
                <a:effectLst/>
                <a:latin typeface="Open Sans"/>
                <a:cs typeface="Arial" pitchFamily="34" charset="0"/>
              </a:rPr>
              <a:t>Unilateral</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err="1" smtClean="0">
                <a:ln>
                  <a:noFill/>
                </a:ln>
                <a:solidFill>
                  <a:srgbClr val="333333"/>
                </a:solidFill>
                <a:effectLst/>
                <a:latin typeface="Open Sans"/>
                <a:cs typeface="Arial" pitchFamily="34" charset="0"/>
              </a:rPr>
              <a:t>Utilice</a:t>
            </a:r>
            <a:r>
              <a:rPr kumimoji="0" lang="en-US" b="0" i="0" u="none" strike="noStrike" cap="none" normalizeH="0" baseline="0" dirty="0" smtClean="0">
                <a:ln>
                  <a:noFill/>
                </a:ln>
                <a:solidFill>
                  <a:srgbClr val="333333"/>
                </a:solidFill>
                <a:effectLst/>
                <a:latin typeface="Open Sans"/>
                <a:cs typeface="Arial" pitchFamily="34" charset="0"/>
              </a:rPr>
              <a:t> </a:t>
            </a:r>
            <a:r>
              <a:rPr kumimoji="0" lang="en-US" b="0" i="0" u="none" strike="noStrike" cap="none" normalizeH="0" baseline="0" dirty="0" err="1" smtClean="0">
                <a:ln>
                  <a:noFill/>
                </a:ln>
                <a:solidFill>
                  <a:srgbClr val="333333"/>
                </a:solidFill>
                <a:effectLst/>
                <a:latin typeface="Open Sans"/>
                <a:cs typeface="Arial" pitchFamily="34" charset="0"/>
              </a:rPr>
              <a:t>una</a:t>
            </a:r>
            <a:r>
              <a:rPr kumimoji="0" lang="en-US" b="0" i="0" u="none" strike="noStrike" cap="none" normalizeH="0" baseline="0" dirty="0" smtClean="0">
                <a:ln>
                  <a:noFill/>
                </a:ln>
                <a:solidFill>
                  <a:srgbClr val="333333"/>
                </a:solidFill>
                <a:effectLst/>
                <a:latin typeface="Open Sans"/>
                <a:cs typeface="Arial" pitchFamily="34" charset="0"/>
              </a:rPr>
              <a:t> </a:t>
            </a:r>
            <a:r>
              <a:rPr kumimoji="0" lang="en-US" b="0" i="0" u="none" strike="noStrike" cap="none" normalizeH="0" baseline="0" dirty="0" err="1" smtClean="0">
                <a:ln>
                  <a:noFill/>
                </a:ln>
                <a:solidFill>
                  <a:srgbClr val="333333"/>
                </a:solidFill>
                <a:effectLst/>
                <a:latin typeface="Open Sans"/>
                <a:cs typeface="Arial" pitchFamily="34" charset="0"/>
              </a:rPr>
              <a:t>hipótesis</a:t>
            </a:r>
            <a:r>
              <a:rPr kumimoji="0" lang="en-US" b="0" i="0" u="none" strike="noStrike" cap="none" normalizeH="0" baseline="0" dirty="0" smtClean="0">
                <a:ln>
                  <a:noFill/>
                </a:ln>
                <a:solidFill>
                  <a:srgbClr val="333333"/>
                </a:solidFill>
                <a:effectLst/>
                <a:latin typeface="Open Sans"/>
                <a:cs typeface="Arial" pitchFamily="34" charset="0"/>
              </a:rPr>
              <a:t> </a:t>
            </a:r>
            <a:r>
              <a:rPr kumimoji="0" lang="en-US" b="0" i="0" u="none" strike="noStrike" cap="none" normalizeH="0" baseline="0" dirty="0" err="1" smtClean="0">
                <a:ln>
                  <a:noFill/>
                </a:ln>
                <a:solidFill>
                  <a:srgbClr val="333333"/>
                </a:solidFill>
                <a:effectLst/>
                <a:latin typeface="Open Sans"/>
                <a:cs typeface="Arial" pitchFamily="34" charset="0"/>
              </a:rPr>
              <a:t>alternativa</a:t>
            </a:r>
            <a:r>
              <a:rPr kumimoji="0" lang="en-US" b="0" i="0" u="none" strike="noStrike" cap="none" normalizeH="0" baseline="0" dirty="0" smtClean="0">
                <a:ln>
                  <a:noFill/>
                </a:ln>
                <a:solidFill>
                  <a:srgbClr val="333333"/>
                </a:solidFill>
                <a:effectLst/>
                <a:latin typeface="Open Sans"/>
                <a:cs typeface="Arial" pitchFamily="34" charset="0"/>
              </a:rPr>
              <a:t> unilateral (</a:t>
            </a:r>
            <a:r>
              <a:rPr kumimoji="0" lang="en-US" b="0" i="0" u="none" strike="noStrike" cap="none" normalizeH="0" baseline="0" dirty="0" err="1" smtClean="0">
                <a:ln>
                  <a:noFill/>
                </a:ln>
                <a:solidFill>
                  <a:srgbClr val="333333"/>
                </a:solidFill>
                <a:effectLst/>
                <a:latin typeface="Open Sans"/>
                <a:cs typeface="Arial" pitchFamily="34" charset="0"/>
              </a:rPr>
              <a:t>también</a:t>
            </a:r>
            <a:r>
              <a:rPr kumimoji="0" lang="en-US" b="0" i="0" u="none" strike="noStrike" cap="none" normalizeH="0" baseline="0" dirty="0" smtClean="0">
                <a:ln>
                  <a:noFill/>
                </a:ln>
                <a:solidFill>
                  <a:srgbClr val="333333"/>
                </a:solidFill>
                <a:effectLst/>
                <a:latin typeface="Open Sans"/>
                <a:cs typeface="Arial" pitchFamily="34" charset="0"/>
              </a:rPr>
              <a:t> </a:t>
            </a:r>
            <a:r>
              <a:rPr kumimoji="0" lang="en-US" b="0" i="0" u="none" strike="noStrike" cap="none" normalizeH="0" baseline="0" dirty="0" err="1" smtClean="0">
                <a:ln>
                  <a:noFill/>
                </a:ln>
                <a:solidFill>
                  <a:srgbClr val="333333"/>
                </a:solidFill>
                <a:effectLst/>
                <a:latin typeface="Open Sans"/>
                <a:cs typeface="Arial" pitchFamily="34" charset="0"/>
              </a:rPr>
              <a:t>conocida</a:t>
            </a:r>
            <a:r>
              <a:rPr kumimoji="0" lang="en-US" b="0" i="0" u="none" strike="noStrike" cap="none" normalizeH="0" baseline="0" dirty="0" smtClean="0">
                <a:ln>
                  <a:noFill/>
                </a:ln>
                <a:solidFill>
                  <a:srgbClr val="333333"/>
                </a:solidFill>
                <a:effectLst/>
                <a:latin typeface="Open Sans"/>
                <a:cs typeface="Arial" pitchFamily="34" charset="0"/>
              </a:rPr>
              <a:t> </a:t>
            </a:r>
            <a:r>
              <a:rPr kumimoji="0" lang="en-US" b="0" i="0" u="none" strike="noStrike" cap="none" normalizeH="0" baseline="0" dirty="0" err="1" smtClean="0">
                <a:ln>
                  <a:noFill/>
                </a:ln>
                <a:solidFill>
                  <a:srgbClr val="333333"/>
                </a:solidFill>
                <a:effectLst/>
                <a:latin typeface="Open Sans"/>
                <a:cs typeface="Arial" pitchFamily="34" charset="0"/>
              </a:rPr>
              <a:t>como</a:t>
            </a:r>
            <a:r>
              <a:rPr kumimoji="0" lang="en-US" b="0" i="0" u="none" strike="noStrike" cap="none" normalizeH="0" baseline="0" dirty="0" smtClean="0">
                <a:ln>
                  <a:noFill/>
                </a:ln>
                <a:solidFill>
                  <a:srgbClr val="333333"/>
                </a:solidFill>
                <a:effectLst/>
                <a:latin typeface="Open Sans"/>
                <a:cs typeface="Arial" pitchFamily="34" charset="0"/>
              </a:rPr>
              <a:t> </a:t>
            </a:r>
            <a:r>
              <a:rPr kumimoji="0" lang="en-US" b="0" i="0" u="none" strike="noStrike" cap="none" normalizeH="0" baseline="0" dirty="0" err="1" smtClean="0">
                <a:ln>
                  <a:noFill/>
                </a:ln>
                <a:solidFill>
                  <a:srgbClr val="333333"/>
                </a:solidFill>
                <a:effectLst/>
                <a:latin typeface="Open Sans"/>
                <a:cs typeface="Arial" pitchFamily="34" charset="0"/>
              </a:rPr>
              <a:t>hipótesis</a:t>
            </a:r>
            <a:r>
              <a:rPr kumimoji="0" lang="en-US" b="0" i="0" u="none" strike="noStrike" cap="none" normalizeH="0" baseline="0" dirty="0" smtClean="0">
                <a:ln>
                  <a:noFill/>
                </a:ln>
                <a:solidFill>
                  <a:srgbClr val="333333"/>
                </a:solidFill>
                <a:effectLst/>
                <a:latin typeface="Open Sans"/>
                <a:cs typeface="Arial" pitchFamily="34" charset="0"/>
              </a:rPr>
              <a:t> </a:t>
            </a:r>
            <a:r>
              <a:rPr kumimoji="0" lang="en-US" b="0" i="0" u="none" strike="noStrike" cap="none" normalizeH="0" baseline="0" dirty="0" err="1" smtClean="0">
                <a:ln>
                  <a:noFill/>
                </a:ln>
                <a:solidFill>
                  <a:srgbClr val="333333"/>
                </a:solidFill>
                <a:effectLst/>
                <a:latin typeface="Open Sans"/>
                <a:cs typeface="Arial" pitchFamily="34" charset="0"/>
              </a:rPr>
              <a:t>direccional</a:t>
            </a:r>
            <a:r>
              <a:rPr kumimoji="0" lang="en-US" b="0" i="0" u="none" strike="noStrike" cap="none" normalizeH="0" baseline="0" dirty="0" smtClean="0">
                <a:ln>
                  <a:noFill/>
                </a:ln>
                <a:solidFill>
                  <a:srgbClr val="333333"/>
                </a:solidFill>
                <a:effectLst/>
                <a:latin typeface="Open Sans"/>
                <a:cs typeface="Arial" pitchFamily="34" charset="0"/>
              </a:rPr>
              <a:t>) </a:t>
            </a:r>
            <a:r>
              <a:rPr kumimoji="0" lang="en-US" b="0" i="0" u="none" strike="noStrike" cap="none" normalizeH="0" baseline="0" dirty="0" err="1" smtClean="0">
                <a:ln>
                  <a:noFill/>
                </a:ln>
                <a:solidFill>
                  <a:srgbClr val="333333"/>
                </a:solidFill>
                <a:effectLst/>
                <a:latin typeface="Open Sans"/>
                <a:cs typeface="Arial" pitchFamily="34" charset="0"/>
              </a:rPr>
              <a:t>para</a:t>
            </a:r>
            <a:r>
              <a:rPr kumimoji="0" lang="en-US" b="0" i="0" u="none" strike="noStrike" cap="none" normalizeH="0" baseline="0" dirty="0" smtClean="0">
                <a:ln>
                  <a:noFill/>
                </a:ln>
                <a:solidFill>
                  <a:srgbClr val="333333"/>
                </a:solidFill>
                <a:effectLst/>
                <a:latin typeface="Open Sans"/>
                <a:cs typeface="Arial" pitchFamily="34" charset="0"/>
              </a:rPr>
              <a:t> </a:t>
            </a:r>
            <a:r>
              <a:rPr kumimoji="0" lang="en-US" b="0" i="0" u="none" strike="noStrike" cap="none" normalizeH="0" baseline="0" dirty="0" err="1" smtClean="0">
                <a:ln>
                  <a:noFill/>
                </a:ln>
                <a:solidFill>
                  <a:srgbClr val="333333"/>
                </a:solidFill>
                <a:effectLst/>
                <a:latin typeface="Open Sans"/>
                <a:cs typeface="Arial" pitchFamily="34" charset="0"/>
              </a:rPr>
              <a:t>determinar</a:t>
            </a:r>
            <a:r>
              <a:rPr kumimoji="0" lang="en-US" b="0" i="0" u="none" strike="noStrike" cap="none" normalizeH="0" baseline="0" dirty="0" smtClean="0">
                <a:ln>
                  <a:noFill/>
                </a:ln>
                <a:solidFill>
                  <a:srgbClr val="333333"/>
                </a:solidFill>
                <a:effectLst/>
                <a:latin typeface="Open Sans"/>
                <a:cs typeface="Arial" pitchFamily="34" charset="0"/>
              </a:rPr>
              <a:t> </a:t>
            </a:r>
            <a:r>
              <a:rPr kumimoji="0" lang="en-US" b="0" i="0" u="none" strike="noStrike" cap="none" normalizeH="0" baseline="0" dirty="0" err="1" smtClean="0">
                <a:ln>
                  <a:noFill/>
                </a:ln>
                <a:solidFill>
                  <a:srgbClr val="333333"/>
                </a:solidFill>
                <a:effectLst/>
                <a:latin typeface="Open Sans"/>
                <a:cs typeface="Arial" pitchFamily="34" charset="0"/>
              </a:rPr>
              <a:t>si</a:t>
            </a:r>
            <a:r>
              <a:rPr kumimoji="0" lang="en-US" b="0" i="0" u="none" strike="noStrike" cap="none" normalizeH="0" baseline="0" dirty="0" smtClean="0">
                <a:ln>
                  <a:noFill/>
                </a:ln>
                <a:solidFill>
                  <a:srgbClr val="333333"/>
                </a:solidFill>
                <a:effectLst/>
                <a:latin typeface="Open Sans"/>
                <a:cs typeface="Arial" pitchFamily="34" charset="0"/>
              </a:rPr>
              <a:t> el </a:t>
            </a:r>
            <a:r>
              <a:rPr kumimoji="0" lang="en-US" b="0" i="0" u="none" strike="noStrike" cap="none" normalizeH="0" baseline="0" dirty="0" err="1" smtClean="0">
                <a:ln>
                  <a:noFill/>
                </a:ln>
                <a:solidFill>
                  <a:srgbClr val="333333"/>
                </a:solidFill>
                <a:effectLst/>
                <a:latin typeface="Open Sans"/>
                <a:cs typeface="Arial" pitchFamily="34" charset="0"/>
              </a:rPr>
              <a:t>parámetro</a:t>
            </a:r>
            <a:r>
              <a:rPr kumimoji="0" lang="en-US" b="0" i="0" u="none" strike="noStrike" cap="none" normalizeH="0" baseline="0" dirty="0" smtClean="0">
                <a:ln>
                  <a:noFill/>
                </a:ln>
                <a:solidFill>
                  <a:srgbClr val="333333"/>
                </a:solidFill>
                <a:effectLst/>
                <a:latin typeface="Open Sans"/>
                <a:cs typeface="Arial" pitchFamily="34" charset="0"/>
              </a:rPr>
              <a:t> de </a:t>
            </a:r>
            <a:r>
              <a:rPr kumimoji="0" lang="en-US" b="0" i="0" u="none" strike="noStrike" cap="none" normalizeH="0" baseline="0" dirty="0" err="1" smtClean="0">
                <a:ln>
                  <a:noFill/>
                </a:ln>
                <a:solidFill>
                  <a:srgbClr val="333333"/>
                </a:solidFill>
                <a:effectLst/>
                <a:latin typeface="Open Sans"/>
                <a:cs typeface="Arial" pitchFamily="34" charset="0"/>
              </a:rPr>
              <a:t>población</a:t>
            </a:r>
            <a:r>
              <a:rPr kumimoji="0" lang="en-US" b="0" i="0" u="none" strike="noStrike" cap="none" normalizeH="0" baseline="0" dirty="0" smtClean="0">
                <a:ln>
                  <a:noFill/>
                </a:ln>
                <a:solidFill>
                  <a:srgbClr val="333333"/>
                </a:solidFill>
                <a:effectLst/>
                <a:latin typeface="Open Sans"/>
                <a:cs typeface="Arial" pitchFamily="34" charset="0"/>
              </a:rPr>
              <a:t> </a:t>
            </a:r>
            <a:r>
              <a:rPr kumimoji="0" lang="en-US" b="0" i="0" u="none" strike="noStrike" cap="none" normalizeH="0" baseline="0" dirty="0" err="1" smtClean="0">
                <a:ln>
                  <a:noFill/>
                </a:ln>
                <a:solidFill>
                  <a:srgbClr val="333333"/>
                </a:solidFill>
                <a:effectLst/>
                <a:latin typeface="Open Sans"/>
                <a:cs typeface="Arial" pitchFamily="34" charset="0"/>
              </a:rPr>
              <a:t>difiere</a:t>
            </a:r>
            <a:r>
              <a:rPr kumimoji="0" lang="en-US" b="0" i="0" u="none" strike="noStrike" cap="none" normalizeH="0" baseline="0" dirty="0" smtClean="0">
                <a:ln>
                  <a:noFill/>
                </a:ln>
                <a:solidFill>
                  <a:srgbClr val="333333"/>
                </a:solidFill>
                <a:effectLst/>
                <a:latin typeface="Open Sans"/>
                <a:cs typeface="Arial" pitchFamily="34" charset="0"/>
              </a:rPr>
              <a:t> del valor </a:t>
            </a:r>
            <a:r>
              <a:rPr kumimoji="0" lang="en-US" b="0" i="0" u="none" strike="noStrike" cap="none" normalizeH="0" baseline="0" dirty="0" err="1" smtClean="0">
                <a:ln>
                  <a:noFill/>
                </a:ln>
                <a:solidFill>
                  <a:srgbClr val="333333"/>
                </a:solidFill>
                <a:effectLst/>
                <a:latin typeface="Open Sans"/>
                <a:cs typeface="Arial" pitchFamily="34" charset="0"/>
              </a:rPr>
              <a:t>hipotético</a:t>
            </a:r>
            <a:r>
              <a:rPr kumimoji="0" lang="en-US" b="0" i="0" u="none" strike="noStrike" cap="none" normalizeH="0" baseline="0" dirty="0" smtClean="0">
                <a:ln>
                  <a:noFill/>
                </a:ln>
                <a:solidFill>
                  <a:srgbClr val="333333"/>
                </a:solidFill>
                <a:effectLst/>
                <a:latin typeface="Open Sans"/>
                <a:cs typeface="Arial" pitchFamily="34" charset="0"/>
              </a:rPr>
              <a:t> en </a:t>
            </a:r>
            <a:r>
              <a:rPr kumimoji="0" lang="en-US" b="0" i="0" u="none" strike="noStrike" cap="none" normalizeH="0" baseline="0" dirty="0" err="1" smtClean="0">
                <a:ln>
                  <a:noFill/>
                </a:ln>
                <a:solidFill>
                  <a:srgbClr val="333333"/>
                </a:solidFill>
                <a:effectLst/>
                <a:latin typeface="Open Sans"/>
                <a:cs typeface="Arial" pitchFamily="34" charset="0"/>
              </a:rPr>
              <a:t>una</a:t>
            </a:r>
            <a:r>
              <a:rPr kumimoji="0" lang="en-US" b="0" i="0" u="none" strike="noStrike" cap="none" normalizeH="0" baseline="0" dirty="0" smtClean="0">
                <a:ln>
                  <a:noFill/>
                </a:ln>
                <a:solidFill>
                  <a:srgbClr val="333333"/>
                </a:solidFill>
                <a:effectLst/>
                <a:latin typeface="Open Sans"/>
                <a:cs typeface="Arial" pitchFamily="34" charset="0"/>
              </a:rPr>
              <a:t> </a:t>
            </a:r>
            <a:r>
              <a:rPr kumimoji="0" lang="en-US" b="0" i="0" u="none" strike="noStrike" cap="none" normalizeH="0" baseline="0" dirty="0" err="1" smtClean="0">
                <a:ln>
                  <a:noFill/>
                </a:ln>
                <a:solidFill>
                  <a:srgbClr val="333333"/>
                </a:solidFill>
                <a:effectLst/>
                <a:latin typeface="Open Sans"/>
                <a:cs typeface="Arial" pitchFamily="34" charset="0"/>
              </a:rPr>
              <a:t>dirección</a:t>
            </a:r>
            <a:r>
              <a:rPr kumimoji="0" lang="en-US" b="0" i="0" u="none" strike="noStrike" cap="none" normalizeH="0" baseline="0" dirty="0" smtClean="0">
                <a:ln>
                  <a:noFill/>
                </a:ln>
                <a:solidFill>
                  <a:srgbClr val="333333"/>
                </a:solidFill>
                <a:effectLst/>
                <a:latin typeface="Open Sans"/>
                <a:cs typeface="Arial" pitchFamily="34" charset="0"/>
              </a:rPr>
              <a:t> </a:t>
            </a:r>
            <a:r>
              <a:rPr kumimoji="0" lang="en-US" b="0" i="0" u="none" strike="noStrike" cap="none" normalizeH="0" baseline="0" dirty="0" err="1" smtClean="0">
                <a:ln>
                  <a:noFill/>
                </a:ln>
                <a:solidFill>
                  <a:srgbClr val="333333"/>
                </a:solidFill>
                <a:effectLst/>
                <a:latin typeface="Open Sans"/>
                <a:cs typeface="Arial" pitchFamily="34" charset="0"/>
              </a:rPr>
              <a:t>específica</a:t>
            </a:r>
            <a:r>
              <a:rPr kumimoji="0" lang="en-US" b="0" i="0" u="none" strike="noStrike" cap="none" normalizeH="0" baseline="0" dirty="0" smtClean="0">
                <a:ln>
                  <a:noFill/>
                </a:ln>
                <a:solidFill>
                  <a:srgbClr val="333333"/>
                </a:solidFill>
                <a:effectLst/>
                <a:latin typeface="Open Sans"/>
                <a:cs typeface="Arial" pitchFamily="34" charset="0"/>
              </a:rPr>
              <a:t>. </a:t>
            </a:r>
            <a:r>
              <a:rPr kumimoji="0" lang="en-US" b="0" i="0" u="none" strike="noStrike" cap="none" normalizeH="0" baseline="0" dirty="0" err="1" smtClean="0">
                <a:ln>
                  <a:noFill/>
                </a:ln>
                <a:solidFill>
                  <a:srgbClr val="333333"/>
                </a:solidFill>
                <a:effectLst/>
                <a:latin typeface="Open Sans"/>
                <a:cs typeface="Arial" pitchFamily="34" charset="0"/>
              </a:rPr>
              <a:t>Usted</a:t>
            </a:r>
            <a:r>
              <a:rPr kumimoji="0" lang="en-US" b="0" i="0" u="none" strike="noStrike" cap="none" normalizeH="0" baseline="0" dirty="0" smtClean="0">
                <a:ln>
                  <a:noFill/>
                </a:ln>
                <a:solidFill>
                  <a:srgbClr val="333333"/>
                </a:solidFill>
                <a:effectLst/>
                <a:latin typeface="Open Sans"/>
                <a:cs typeface="Arial" pitchFamily="34" charset="0"/>
              </a:rPr>
              <a:t> </a:t>
            </a:r>
            <a:r>
              <a:rPr kumimoji="0" lang="en-US" b="0" i="0" u="none" strike="noStrike" cap="none" normalizeH="0" baseline="0" dirty="0" err="1" smtClean="0">
                <a:ln>
                  <a:noFill/>
                </a:ln>
                <a:solidFill>
                  <a:srgbClr val="333333"/>
                </a:solidFill>
                <a:effectLst/>
                <a:latin typeface="Open Sans"/>
                <a:cs typeface="Arial" pitchFamily="34" charset="0"/>
              </a:rPr>
              <a:t>puede</a:t>
            </a:r>
            <a:r>
              <a:rPr kumimoji="0" lang="en-US" b="0" i="0" u="none" strike="noStrike" cap="none" normalizeH="0" baseline="0" dirty="0" smtClean="0">
                <a:ln>
                  <a:noFill/>
                </a:ln>
                <a:solidFill>
                  <a:srgbClr val="333333"/>
                </a:solidFill>
                <a:effectLst/>
                <a:latin typeface="Open Sans"/>
                <a:cs typeface="Arial" pitchFamily="34" charset="0"/>
              </a:rPr>
              <a:t> </a:t>
            </a:r>
            <a:r>
              <a:rPr kumimoji="0" lang="en-US" b="0" i="0" u="none" strike="noStrike" cap="none" normalizeH="0" baseline="0" dirty="0" err="1" smtClean="0">
                <a:ln>
                  <a:noFill/>
                </a:ln>
                <a:solidFill>
                  <a:srgbClr val="333333"/>
                </a:solidFill>
                <a:effectLst/>
                <a:latin typeface="Open Sans"/>
                <a:cs typeface="Arial" pitchFamily="34" charset="0"/>
              </a:rPr>
              <a:t>especificar</a:t>
            </a:r>
            <a:r>
              <a:rPr kumimoji="0" lang="en-US" b="0" i="0" u="none" strike="noStrike" cap="none" normalizeH="0" baseline="0" dirty="0" smtClean="0">
                <a:ln>
                  <a:noFill/>
                </a:ln>
                <a:solidFill>
                  <a:srgbClr val="333333"/>
                </a:solidFill>
                <a:effectLst/>
                <a:latin typeface="Open Sans"/>
                <a:cs typeface="Arial" pitchFamily="34" charset="0"/>
              </a:rPr>
              <a:t> la </a:t>
            </a:r>
            <a:r>
              <a:rPr kumimoji="0" lang="en-US" b="0" i="0" u="none" strike="noStrike" cap="none" normalizeH="0" baseline="0" dirty="0" err="1" smtClean="0">
                <a:ln>
                  <a:noFill/>
                </a:ln>
                <a:solidFill>
                  <a:srgbClr val="333333"/>
                </a:solidFill>
                <a:effectLst/>
                <a:latin typeface="Open Sans"/>
                <a:cs typeface="Arial" pitchFamily="34" charset="0"/>
              </a:rPr>
              <a:t>dirección</a:t>
            </a:r>
            <a:r>
              <a:rPr kumimoji="0" lang="en-US" b="0" i="0" u="none" strike="noStrike" cap="none" normalizeH="0" baseline="0" dirty="0" smtClean="0">
                <a:ln>
                  <a:noFill/>
                </a:ln>
                <a:solidFill>
                  <a:srgbClr val="333333"/>
                </a:solidFill>
                <a:effectLst/>
                <a:latin typeface="Open Sans"/>
                <a:cs typeface="Arial" pitchFamily="34" charset="0"/>
              </a:rPr>
              <a:t> </a:t>
            </a:r>
            <a:r>
              <a:rPr kumimoji="0" lang="en-US" b="0" i="0" u="none" strike="noStrike" cap="none" normalizeH="0" baseline="0" dirty="0" err="1" smtClean="0">
                <a:ln>
                  <a:noFill/>
                </a:ln>
                <a:solidFill>
                  <a:srgbClr val="333333"/>
                </a:solidFill>
                <a:effectLst/>
                <a:latin typeface="Open Sans"/>
                <a:cs typeface="Arial" pitchFamily="34" charset="0"/>
              </a:rPr>
              <a:t>para</a:t>
            </a:r>
            <a:r>
              <a:rPr kumimoji="0" lang="en-US" b="0" i="0" u="none" strike="noStrike" cap="none" normalizeH="0" baseline="0" dirty="0" smtClean="0">
                <a:ln>
                  <a:noFill/>
                </a:ln>
                <a:solidFill>
                  <a:srgbClr val="333333"/>
                </a:solidFill>
                <a:effectLst/>
                <a:latin typeface="Open Sans"/>
                <a:cs typeface="Arial" pitchFamily="34" charset="0"/>
              </a:rPr>
              <a:t> </a:t>
            </a:r>
            <a:r>
              <a:rPr kumimoji="0" lang="en-US" b="0" i="0" u="none" strike="noStrike" cap="none" normalizeH="0" baseline="0" dirty="0" err="1" smtClean="0">
                <a:ln>
                  <a:noFill/>
                </a:ln>
                <a:solidFill>
                  <a:srgbClr val="333333"/>
                </a:solidFill>
                <a:effectLst/>
                <a:latin typeface="Open Sans"/>
                <a:cs typeface="Arial" pitchFamily="34" charset="0"/>
              </a:rPr>
              <a:t>que</a:t>
            </a:r>
            <a:r>
              <a:rPr kumimoji="0" lang="en-US" b="0" i="0" u="none" strike="noStrike" cap="none" normalizeH="0" baseline="0" dirty="0" smtClean="0">
                <a:ln>
                  <a:noFill/>
                </a:ln>
                <a:solidFill>
                  <a:srgbClr val="333333"/>
                </a:solidFill>
                <a:effectLst/>
                <a:latin typeface="Open Sans"/>
                <a:cs typeface="Arial" pitchFamily="34" charset="0"/>
              </a:rPr>
              <a:t> sea mayor </a:t>
            </a:r>
            <a:r>
              <a:rPr kumimoji="0" lang="en-US" b="0" i="0" u="none" strike="noStrike" cap="none" normalizeH="0" baseline="0" dirty="0" err="1" smtClean="0">
                <a:ln>
                  <a:noFill/>
                </a:ln>
                <a:solidFill>
                  <a:srgbClr val="333333"/>
                </a:solidFill>
                <a:effectLst/>
                <a:latin typeface="Open Sans"/>
                <a:cs typeface="Arial" pitchFamily="34" charset="0"/>
              </a:rPr>
              <a:t>que</a:t>
            </a:r>
            <a:r>
              <a:rPr kumimoji="0" lang="en-US" b="0" i="0" u="none" strike="noStrike" cap="none" normalizeH="0" baseline="0" dirty="0" smtClean="0">
                <a:ln>
                  <a:noFill/>
                </a:ln>
                <a:solidFill>
                  <a:srgbClr val="333333"/>
                </a:solidFill>
                <a:effectLst/>
                <a:latin typeface="Open Sans"/>
                <a:cs typeface="Arial" pitchFamily="34" charset="0"/>
              </a:rPr>
              <a:t> o </a:t>
            </a:r>
            <a:r>
              <a:rPr kumimoji="0" lang="en-US" b="0" i="0" u="none" strike="noStrike" cap="none" normalizeH="0" baseline="0" dirty="0" err="1" smtClean="0">
                <a:ln>
                  <a:noFill/>
                </a:ln>
                <a:solidFill>
                  <a:srgbClr val="333333"/>
                </a:solidFill>
                <a:effectLst/>
                <a:latin typeface="Open Sans"/>
                <a:cs typeface="Arial" pitchFamily="34" charset="0"/>
              </a:rPr>
              <a:t>menor</a:t>
            </a:r>
            <a:r>
              <a:rPr kumimoji="0" lang="en-US" b="0" i="0" u="none" strike="noStrike" cap="none" normalizeH="0" baseline="0" dirty="0" smtClean="0">
                <a:ln>
                  <a:noFill/>
                </a:ln>
                <a:solidFill>
                  <a:srgbClr val="333333"/>
                </a:solidFill>
                <a:effectLst/>
                <a:latin typeface="Open Sans"/>
                <a:cs typeface="Arial" pitchFamily="34" charset="0"/>
              </a:rPr>
              <a:t> </a:t>
            </a:r>
            <a:r>
              <a:rPr kumimoji="0" lang="en-US" b="0" i="0" u="none" strike="noStrike" cap="none" normalizeH="0" baseline="0" dirty="0" err="1" smtClean="0">
                <a:ln>
                  <a:noFill/>
                </a:ln>
                <a:solidFill>
                  <a:srgbClr val="333333"/>
                </a:solidFill>
                <a:effectLst/>
                <a:latin typeface="Open Sans"/>
                <a:cs typeface="Arial" pitchFamily="34" charset="0"/>
              </a:rPr>
              <a:t>que</a:t>
            </a:r>
            <a:r>
              <a:rPr kumimoji="0" lang="en-US" b="0" i="0" u="none" strike="noStrike" cap="none" normalizeH="0" baseline="0" dirty="0" smtClean="0">
                <a:ln>
                  <a:noFill/>
                </a:ln>
                <a:solidFill>
                  <a:srgbClr val="333333"/>
                </a:solidFill>
                <a:effectLst/>
                <a:latin typeface="Open Sans"/>
                <a:cs typeface="Arial" pitchFamily="34" charset="0"/>
              </a:rPr>
              <a:t> el valor </a:t>
            </a:r>
            <a:r>
              <a:rPr kumimoji="0" lang="en-US" b="0" i="0" u="none" strike="noStrike" cap="none" normalizeH="0" baseline="0" dirty="0" err="1" smtClean="0">
                <a:ln>
                  <a:noFill/>
                </a:ln>
                <a:solidFill>
                  <a:srgbClr val="333333"/>
                </a:solidFill>
                <a:effectLst/>
                <a:latin typeface="Open Sans"/>
                <a:cs typeface="Arial" pitchFamily="34" charset="0"/>
              </a:rPr>
              <a:t>hipotético</a:t>
            </a:r>
            <a:r>
              <a:rPr kumimoji="0" lang="en-US" b="0" i="0" u="none" strike="noStrike" cap="none" normalizeH="0" baseline="0" dirty="0" smtClean="0">
                <a:ln>
                  <a:noFill/>
                </a:ln>
                <a:solidFill>
                  <a:srgbClr val="333333"/>
                </a:solidFill>
                <a:effectLst/>
                <a:latin typeface="Open Sans"/>
                <a:cs typeface="Arial" pitchFamily="34" charset="0"/>
              </a:rPr>
              <a:t>. </a:t>
            </a:r>
            <a:r>
              <a:rPr kumimoji="0" lang="en-US" b="0" i="0" u="none" strike="noStrike" cap="none" normalizeH="0" baseline="0" dirty="0" err="1" smtClean="0">
                <a:ln>
                  <a:noFill/>
                </a:ln>
                <a:solidFill>
                  <a:srgbClr val="333333"/>
                </a:solidFill>
                <a:effectLst/>
                <a:latin typeface="Open Sans"/>
                <a:cs typeface="Arial" pitchFamily="34" charset="0"/>
              </a:rPr>
              <a:t>Una</a:t>
            </a:r>
            <a:r>
              <a:rPr kumimoji="0" lang="en-US" b="0" i="0" u="none" strike="noStrike" cap="none" normalizeH="0" baseline="0" dirty="0" smtClean="0">
                <a:ln>
                  <a:noFill/>
                </a:ln>
                <a:solidFill>
                  <a:srgbClr val="333333"/>
                </a:solidFill>
                <a:effectLst/>
                <a:latin typeface="Open Sans"/>
                <a:cs typeface="Arial" pitchFamily="34" charset="0"/>
              </a:rPr>
              <a:t> </a:t>
            </a:r>
            <a:r>
              <a:rPr kumimoji="0" lang="en-US" b="0" i="0" u="none" strike="noStrike" cap="none" normalizeH="0" baseline="0" dirty="0" err="1" smtClean="0">
                <a:ln>
                  <a:noFill/>
                </a:ln>
                <a:solidFill>
                  <a:srgbClr val="333333"/>
                </a:solidFill>
                <a:effectLst/>
                <a:latin typeface="Open Sans"/>
                <a:cs typeface="Arial" pitchFamily="34" charset="0"/>
              </a:rPr>
              <a:t>prueba</a:t>
            </a:r>
            <a:r>
              <a:rPr kumimoji="0" lang="en-US" b="0" i="0" u="none" strike="noStrike" cap="none" normalizeH="0" baseline="0" dirty="0" smtClean="0">
                <a:ln>
                  <a:noFill/>
                </a:ln>
                <a:solidFill>
                  <a:srgbClr val="333333"/>
                </a:solidFill>
                <a:effectLst/>
                <a:latin typeface="Open Sans"/>
                <a:cs typeface="Arial" pitchFamily="34" charset="0"/>
              </a:rPr>
              <a:t> unilateral </a:t>
            </a:r>
            <a:r>
              <a:rPr kumimoji="0" lang="en-US" b="0" i="0" u="none" strike="noStrike" cap="none" normalizeH="0" baseline="0" dirty="0" err="1" smtClean="0">
                <a:ln>
                  <a:noFill/>
                </a:ln>
                <a:solidFill>
                  <a:srgbClr val="333333"/>
                </a:solidFill>
                <a:effectLst/>
                <a:latin typeface="Open Sans"/>
                <a:cs typeface="Arial" pitchFamily="34" charset="0"/>
              </a:rPr>
              <a:t>tiene</a:t>
            </a:r>
            <a:r>
              <a:rPr kumimoji="0" lang="en-US" b="0" i="0" u="none" strike="noStrike" cap="none" normalizeH="0" baseline="0" dirty="0" smtClean="0">
                <a:ln>
                  <a:noFill/>
                </a:ln>
                <a:solidFill>
                  <a:srgbClr val="333333"/>
                </a:solidFill>
                <a:effectLst/>
                <a:latin typeface="Open Sans"/>
                <a:cs typeface="Arial" pitchFamily="34" charset="0"/>
              </a:rPr>
              <a:t> mayor </a:t>
            </a:r>
            <a:r>
              <a:rPr kumimoji="0" lang="en-US" b="0" i="0" u="none" strike="noStrike" cap="none" normalizeH="0" baseline="0" dirty="0" err="1" smtClean="0">
                <a:ln>
                  <a:noFill/>
                </a:ln>
                <a:solidFill>
                  <a:srgbClr val="333333"/>
                </a:solidFill>
                <a:effectLst/>
                <a:latin typeface="Open Sans"/>
                <a:cs typeface="Arial" pitchFamily="34" charset="0"/>
              </a:rPr>
              <a:t>potencia</a:t>
            </a:r>
            <a:r>
              <a:rPr kumimoji="0" lang="en-US" b="0" i="0" u="none" strike="noStrike" cap="none" normalizeH="0" baseline="0" dirty="0" smtClean="0">
                <a:ln>
                  <a:noFill/>
                </a:ln>
                <a:solidFill>
                  <a:srgbClr val="333333"/>
                </a:solidFill>
                <a:effectLst/>
                <a:latin typeface="Open Sans"/>
                <a:cs typeface="Arial" pitchFamily="34" charset="0"/>
              </a:rPr>
              <a:t> </a:t>
            </a:r>
            <a:r>
              <a:rPr kumimoji="0" lang="en-US" b="0" i="0" u="none" strike="noStrike" cap="none" normalizeH="0" baseline="0" dirty="0" err="1" smtClean="0">
                <a:ln>
                  <a:noFill/>
                </a:ln>
                <a:solidFill>
                  <a:srgbClr val="333333"/>
                </a:solidFill>
                <a:effectLst/>
                <a:latin typeface="Open Sans"/>
                <a:cs typeface="Arial" pitchFamily="34" charset="0"/>
              </a:rPr>
              <a:t>que</a:t>
            </a:r>
            <a:r>
              <a:rPr kumimoji="0" lang="en-US" b="0" i="0" u="none" strike="noStrike" cap="none" normalizeH="0" baseline="0" dirty="0" smtClean="0">
                <a:ln>
                  <a:noFill/>
                </a:ln>
                <a:solidFill>
                  <a:srgbClr val="333333"/>
                </a:solidFill>
                <a:effectLst/>
                <a:latin typeface="Open Sans"/>
                <a:cs typeface="Arial" pitchFamily="34" charset="0"/>
              </a:rPr>
              <a:t> </a:t>
            </a:r>
            <a:r>
              <a:rPr kumimoji="0" lang="en-US" b="0" i="0" u="none" strike="noStrike" cap="none" normalizeH="0" baseline="0" dirty="0" err="1" smtClean="0">
                <a:ln>
                  <a:noFill/>
                </a:ln>
                <a:solidFill>
                  <a:srgbClr val="333333"/>
                </a:solidFill>
                <a:effectLst/>
                <a:latin typeface="Open Sans"/>
                <a:cs typeface="Arial" pitchFamily="34" charset="0"/>
              </a:rPr>
              <a:t>una</a:t>
            </a:r>
            <a:r>
              <a:rPr kumimoji="0" lang="en-US" b="0" i="0" u="none" strike="noStrike" cap="none" normalizeH="0" baseline="0" dirty="0" smtClean="0">
                <a:ln>
                  <a:noFill/>
                </a:ln>
                <a:solidFill>
                  <a:srgbClr val="333333"/>
                </a:solidFill>
                <a:effectLst/>
                <a:latin typeface="Open Sans"/>
                <a:cs typeface="Arial" pitchFamily="34" charset="0"/>
              </a:rPr>
              <a:t> </a:t>
            </a:r>
            <a:r>
              <a:rPr kumimoji="0" lang="en-US" b="0" i="0" u="none" strike="noStrike" cap="none" normalizeH="0" baseline="0" dirty="0" err="1" smtClean="0">
                <a:ln>
                  <a:noFill/>
                </a:ln>
                <a:solidFill>
                  <a:srgbClr val="333333"/>
                </a:solidFill>
                <a:effectLst/>
                <a:latin typeface="Open Sans"/>
                <a:cs typeface="Arial" pitchFamily="34" charset="0"/>
              </a:rPr>
              <a:t>prueba</a:t>
            </a:r>
            <a:r>
              <a:rPr kumimoji="0" lang="en-US" b="0" i="0" u="none" strike="noStrike" cap="none" normalizeH="0" baseline="0" dirty="0" smtClean="0">
                <a:ln>
                  <a:noFill/>
                </a:ln>
                <a:solidFill>
                  <a:srgbClr val="333333"/>
                </a:solidFill>
                <a:effectLst/>
                <a:latin typeface="Open Sans"/>
                <a:cs typeface="Arial" pitchFamily="34" charset="0"/>
              </a:rPr>
              <a:t> bilateral, </a:t>
            </a:r>
            <a:r>
              <a:rPr kumimoji="0" lang="en-US" b="0" i="0" u="none" strike="noStrike" cap="none" normalizeH="0" baseline="0" dirty="0" err="1" smtClean="0">
                <a:ln>
                  <a:noFill/>
                </a:ln>
                <a:solidFill>
                  <a:srgbClr val="333333"/>
                </a:solidFill>
                <a:effectLst/>
                <a:latin typeface="Open Sans"/>
                <a:cs typeface="Arial" pitchFamily="34" charset="0"/>
              </a:rPr>
              <a:t>pero</a:t>
            </a:r>
            <a:r>
              <a:rPr kumimoji="0" lang="en-US" b="0" i="0" u="none" strike="noStrike" cap="none" normalizeH="0" baseline="0" dirty="0" smtClean="0">
                <a:ln>
                  <a:noFill/>
                </a:ln>
                <a:solidFill>
                  <a:srgbClr val="333333"/>
                </a:solidFill>
                <a:effectLst/>
                <a:latin typeface="Open Sans"/>
                <a:cs typeface="Arial" pitchFamily="34" charset="0"/>
              </a:rPr>
              <a:t> no </a:t>
            </a:r>
            <a:r>
              <a:rPr kumimoji="0" lang="en-US" b="0" i="0" u="none" strike="noStrike" cap="none" normalizeH="0" baseline="0" dirty="0" err="1" smtClean="0">
                <a:ln>
                  <a:noFill/>
                </a:ln>
                <a:solidFill>
                  <a:srgbClr val="333333"/>
                </a:solidFill>
                <a:effectLst/>
                <a:latin typeface="Open Sans"/>
                <a:cs typeface="Arial" pitchFamily="34" charset="0"/>
              </a:rPr>
              <a:t>puede</a:t>
            </a:r>
            <a:r>
              <a:rPr kumimoji="0" lang="en-US" b="0" i="0" u="none" strike="noStrike" cap="none" normalizeH="0" baseline="0" dirty="0" smtClean="0">
                <a:ln>
                  <a:noFill/>
                </a:ln>
                <a:solidFill>
                  <a:srgbClr val="333333"/>
                </a:solidFill>
                <a:effectLst/>
                <a:latin typeface="Open Sans"/>
                <a:cs typeface="Arial" pitchFamily="34" charset="0"/>
              </a:rPr>
              <a:t> </a:t>
            </a:r>
            <a:r>
              <a:rPr kumimoji="0" lang="en-US" b="0" i="0" u="none" strike="noStrike" cap="none" normalizeH="0" baseline="0" dirty="0" err="1" smtClean="0">
                <a:ln>
                  <a:noFill/>
                </a:ln>
                <a:solidFill>
                  <a:srgbClr val="333333"/>
                </a:solidFill>
                <a:effectLst/>
                <a:latin typeface="Open Sans"/>
                <a:cs typeface="Arial" pitchFamily="34" charset="0"/>
              </a:rPr>
              <a:t>detectar</a:t>
            </a:r>
            <a:r>
              <a:rPr kumimoji="0" lang="en-US" b="0" i="0" u="none" strike="noStrike" cap="none" normalizeH="0" baseline="0" dirty="0" smtClean="0">
                <a:ln>
                  <a:noFill/>
                </a:ln>
                <a:solidFill>
                  <a:srgbClr val="333333"/>
                </a:solidFill>
                <a:effectLst/>
                <a:latin typeface="Open Sans"/>
                <a:cs typeface="Arial" pitchFamily="34" charset="0"/>
              </a:rPr>
              <a:t> </a:t>
            </a:r>
            <a:r>
              <a:rPr kumimoji="0" lang="en-US" b="0" i="0" u="none" strike="noStrike" cap="none" normalizeH="0" baseline="0" dirty="0" err="1" smtClean="0">
                <a:ln>
                  <a:noFill/>
                </a:ln>
                <a:solidFill>
                  <a:srgbClr val="333333"/>
                </a:solidFill>
                <a:effectLst/>
                <a:latin typeface="Open Sans"/>
                <a:cs typeface="Arial" pitchFamily="34" charset="0"/>
              </a:rPr>
              <a:t>si</a:t>
            </a:r>
            <a:r>
              <a:rPr kumimoji="0" lang="en-US" b="0" i="0" u="none" strike="noStrike" cap="none" normalizeH="0" baseline="0" dirty="0" smtClean="0">
                <a:ln>
                  <a:noFill/>
                </a:ln>
                <a:solidFill>
                  <a:srgbClr val="333333"/>
                </a:solidFill>
                <a:effectLst/>
                <a:latin typeface="Open Sans"/>
                <a:cs typeface="Arial" pitchFamily="34" charset="0"/>
              </a:rPr>
              <a:t> el </a:t>
            </a:r>
            <a:r>
              <a:rPr kumimoji="0" lang="en-US" b="0" i="0" u="none" strike="noStrike" cap="none" normalizeH="0" baseline="0" dirty="0" err="1" smtClean="0">
                <a:ln>
                  <a:noFill/>
                </a:ln>
                <a:solidFill>
                  <a:srgbClr val="333333"/>
                </a:solidFill>
                <a:effectLst/>
                <a:latin typeface="Open Sans"/>
                <a:cs typeface="Arial" pitchFamily="34" charset="0"/>
              </a:rPr>
              <a:t>parámetro</a:t>
            </a:r>
            <a:r>
              <a:rPr kumimoji="0" lang="en-US" b="0" i="0" u="none" strike="noStrike" cap="none" normalizeH="0" baseline="0" dirty="0" smtClean="0">
                <a:ln>
                  <a:noFill/>
                </a:ln>
                <a:solidFill>
                  <a:srgbClr val="333333"/>
                </a:solidFill>
                <a:effectLst/>
                <a:latin typeface="Open Sans"/>
                <a:cs typeface="Arial" pitchFamily="34" charset="0"/>
              </a:rPr>
              <a:t> de </a:t>
            </a:r>
            <a:r>
              <a:rPr kumimoji="0" lang="en-US" b="0" i="0" u="none" strike="noStrike" cap="none" normalizeH="0" baseline="0" dirty="0" err="1" smtClean="0">
                <a:ln>
                  <a:noFill/>
                </a:ln>
                <a:solidFill>
                  <a:srgbClr val="333333"/>
                </a:solidFill>
                <a:effectLst/>
                <a:latin typeface="Open Sans"/>
                <a:cs typeface="Arial" pitchFamily="34" charset="0"/>
              </a:rPr>
              <a:t>población</a:t>
            </a:r>
            <a:r>
              <a:rPr kumimoji="0" lang="en-US" b="0" i="0" u="none" strike="noStrike" cap="none" normalizeH="0" baseline="0" dirty="0" smtClean="0">
                <a:ln>
                  <a:noFill/>
                </a:ln>
                <a:solidFill>
                  <a:srgbClr val="333333"/>
                </a:solidFill>
                <a:effectLst/>
                <a:latin typeface="Open Sans"/>
                <a:cs typeface="Arial" pitchFamily="34" charset="0"/>
              </a:rPr>
              <a:t> </a:t>
            </a:r>
            <a:r>
              <a:rPr kumimoji="0" lang="en-US" b="0" i="0" u="none" strike="noStrike" cap="none" normalizeH="0" baseline="0" dirty="0" err="1" smtClean="0">
                <a:ln>
                  <a:noFill/>
                </a:ln>
                <a:solidFill>
                  <a:srgbClr val="333333"/>
                </a:solidFill>
                <a:effectLst/>
                <a:latin typeface="Open Sans"/>
                <a:cs typeface="Arial" pitchFamily="34" charset="0"/>
              </a:rPr>
              <a:t>difiere</a:t>
            </a:r>
            <a:r>
              <a:rPr kumimoji="0" lang="en-US" b="0" i="0" u="none" strike="noStrike" cap="none" normalizeH="0" baseline="0" dirty="0" smtClean="0">
                <a:ln>
                  <a:noFill/>
                </a:ln>
                <a:solidFill>
                  <a:srgbClr val="333333"/>
                </a:solidFill>
                <a:effectLst/>
                <a:latin typeface="Open Sans"/>
                <a:cs typeface="Arial" pitchFamily="34" charset="0"/>
              </a:rPr>
              <a:t> en la </a:t>
            </a:r>
            <a:r>
              <a:rPr kumimoji="0" lang="en-US" b="0" i="0" u="none" strike="noStrike" cap="none" normalizeH="0" baseline="0" dirty="0" err="1" smtClean="0">
                <a:ln>
                  <a:noFill/>
                </a:ln>
                <a:solidFill>
                  <a:srgbClr val="333333"/>
                </a:solidFill>
                <a:effectLst/>
                <a:latin typeface="Open Sans"/>
                <a:cs typeface="Arial" pitchFamily="34" charset="0"/>
              </a:rPr>
              <a:t>dirección</a:t>
            </a:r>
            <a:r>
              <a:rPr kumimoji="0" lang="en-US" b="0" i="0" u="none" strike="noStrike" cap="none" normalizeH="0" baseline="0" dirty="0" smtClean="0">
                <a:ln>
                  <a:noFill/>
                </a:ln>
                <a:solidFill>
                  <a:srgbClr val="333333"/>
                </a:solidFill>
                <a:effectLst/>
                <a:latin typeface="Open Sans"/>
                <a:cs typeface="Arial" pitchFamily="34" charset="0"/>
              </a:rPr>
              <a:t> </a:t>
            </a:r>
            <a:r>
              <a:rPr kumimoji="0" lang="en-US" b="0" i="0" u="none" strike="noStrike" cap="none" normalizeH="0" baseline="0" dirty="0" err="1" smtClean="0">
                <a:ln>
                  <a:noFill/>
                </a:ln>
                <a:solidFill>
                  <a:srgbClr val="333333"/>
                </a:solidFill>
                <a:effectLst/>
                <a:latin typeface="Open Sans"/>
                <a:cs typeface="Arial" pitchFamily="34" charset="0"/>
              </a:rPr>
              <a:t>opuesta</a:t>
            </a:r>
            <a:r>
              <a:rPr kumimoji="0" lang="en-US" b="0" i="0" u="none" strike="noStrike" cap="none" normalizeH="0" baseline="0" dirty="0" smtClean="0">
                <a:ln>
                  <a:noFill/>
                </a:ln>
                <a:solidFill>
                  <a:srgbClr val="333333"/>
                </a:solidFill>
                <a:effectLst/>
                <a:latin typeface="Open Sans"/>
                <a:cs typeface="Arial" pitchFamily="34" charset="0"/>
              </a:rPr>
              <a:t>.</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8129"/>
                                        </p:tgtEl>
                                        <p:attrNameLst>
                                          <p:attrName>style.visibility</p:attrName>
                                        </p:attrNameLst>
                                      </p:cBhvr>
                                      <p:to>
                                        <p:strVal val="visible"/>
                                      </p:to>
                                    </p:set>
                                    <p:animEffect transition="in" filter="blinds(horizontal)">
                                      <p:cBhvr>
                                        <p:cTn id="7" dur="500"/>
                                        <p:tgtEl>
                                          <p:spTgt spid="48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09600" y="381000"/>
            <a:ext cx="8077200" cy="1938992"/>
          </a:xfrm>
          <a:prstGeom prst="rect">
            <a:avLst/>
          </a:prstGeom>
          <a:solidFill>
            <a:schemeClr val="accent2">
              <a:lumMod val="20000"/>
              <a:lumOff val="80000"/>
            </a:schemeClr>
          </a:solidFill>
        </p:spPr>
        <p:txBody>
          <a:bodyPr wrap="square">
            <a:spAutoFit/>
          </a:bodyPr>
          <a:lstStyle/>
          <a:p>
            <a:pPr algn="ctr"/>
            <a:r>
              <a:rPr lang="es-ES" sz="2400" b="1" dirty="0" smtClean="0">
                <a:solidFill>
                  <a:srgbClr val="002060"/>
                </a:solidFill>
              </a:rPr>
              <a:t>Metodología de la Investigación Científica </a:t>
            </a:r>
            <a:r>
              <a:rPr lang="es-ES" sz="2400" dirty="0" smtClean="0">
                <a:solidFill>
                  <a:srgbClr val="0070C0"/>
                </a:solidFill>
              </a:rPr>
              <a:t>(MIC) se la define como una ciencia que provee al </a:t>
            </a:r>
            <a:r>
              <a:rPr lang="es-ES" sz="2400" b="1" dirty="0" smtClean="0">
                <a:solidFill>
                  <a:srgbClr val="C00000"/>
                </a:solidFill>
              </a:rPr>
              <a:t>investigador</a:t>
            </a:r>
            <a:r>
              <a:rPr lang="es-ES" sz="2400" dirty="0" smtClean="0">
                <a:solidFill>
                  <a:srgbClr val="0070C0"/>
                </a:solidFill>
              </a:rPr>
              <a:t> una serie de conceptos, principios y leyes que permiten encaminar eficientemente y con tendencia a la excelencia un proceso investigativo.</a:t>
            </a:r>
            <a:endParaRPr lang="en-US" sz="2400" dirty="0">
              <a:solidFill>
                <a:srgbClr val="0070C0"/>
              </a:solidFill>
            </a:endParaRPr>
          </a:p>
        </p:txBody>
      </p:sp>
      <p:pic>
        <p:nvPicPr>
          <p:cNvPr id="122881" name="Picture 1"/>
          <p:cNvPicPr>
            <a:picLocks noChangeAspect="1" noChangeArrowheads="1"/>
          </p:cNvPicPr>
          <p:nvPr/>
        </p:nvPicPr>
        <p:blipFill>
          <a:blip r:embed="rId2">
            <a:lum bright="-14000" contrast="38000"/>
          </a:blip>
          <a:srcRect/>
          <a:stretch>
            <a:fillRect/>
          </a:stretch>
        </p:blipFill>
        <p:spPr bwMode="auto">
          <a:xfrm>
            <a:off x="1219200" y="2438399"/>
            <a:ext cx="7212038" cy="4137251"/>
          </a:xfrm>
          <a:prstGeom prst="rect">
            <a:avLst/>
          </a:prstGeom>
          <a:noFill/>
          <a:ln w="9525">
            <a:noFill/>
            <a:miter lim="800000"/>
            <a:headEnd/>
            <a:tailEnd/>
          </a:ln>
          <a:effectLst/>
        </p:spPr>
      </p:pic>
      <p:sp>
        <p:nvSpPr>
          <p:cNvPr id="9" name="Rectangle 8"/>
          <p:cNvSpPr/>
          <p:nvPr/>
        </p:nvSpPr>
        <p:spPr>
          <a:xfrm>
            <a:off x="5105400" y="6443246"/>
            <a:ext cx="3825086" cy="338554"/>
          </a:xfrm>
          <a:prstGeom prst="rect">
            <a:avLst/>
          </a:prstGeom>
        </p:spPr>
        <p:txBody>
          <a:bodyPr wrap="none">
            <a:spAutoFit/>
          </a:bodyPr>
          <a:lstStyle/>
          <a:p>
            <a:r>
              <a:rPr lang="en-US" sz="800" dirty="0" err="1" smtClean="0"/>
              <a:t>Autor</a:t>
            </a:r>
            <a:r>
              <a:rPr lang="en-US" sz="800" dirty="0" smtClean="0"/>
              <a:t>: Abigail </a:t>
            </a:r>
            <a:r>
              <a:rPr lang="en-US" sz="800" dirty="0" err="1" smtClean="0"/>
              <a:t>Godínez</a:t>
            </a:r>
            <a:r>
              <a:rPr lang="en-US" sz="800" dirty="0" smtClean="0"/>
              <a:t> (</a:t>
            </a:r>
            <a:r>
              <a:rPr lang="en-US" sz="800" dirty="0" err="1" smtClean="0"/>
              <a:t>España</a:t>
            </a:r>
            <a:r>
              <a:rPr lang="en-US" sz="800" dirty="0" smtClean="0"/>
              <a:t>)</a:t>
            </a:r>
          </a:p>
          <a:p>
            <a:r>
              <a:rPr lang="en-US" sz="800" dirty="0" smtClean="0">
                <a:hlinkClick r:id="rId3"/>
              </a:rPr>
              <a:t>https://www.slideshare.net/Abi1121/metodologia-la-investigacion-cientifica-1-exposicion</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2881"/>
                                        </p:tgtEl>
                                        <p:attrNameLst>
                                          <p:attrName>style.visibility</p:attrName>
                                        </p:attrNameLst>
                                      </p:cBhvr>
                                      <p:to>
                                        <p:strVal val="visible"/>
                                      </p:to>
                                    </p:set>
                                    <p:animEffect transition="in" filter="blinds(horizontal)">
                                      <p:cBhvr>
                                        <p:cTn id="12" dur="500"/>
                                        <p:tgtEl>
                                          <p:spTgt spid="1228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60000"/>
              <a:lumOff val="40000"/>
            </a:schemeClr>
          </a:solidFill>
        </p:spPr>
        <p:txBody>
          <a:bodyPr>
            <a:normAutofit fontScale="90000"/>
          </a:bodyPr>
          <a:lstStyle/>
          <a:p>
            <a:r>
              <a:rPr lang="es-ES" dirty="0" smtClean="0"/>
              <a:t>Ejemplos de hipótesis bilaterales y unilaterales</a:t>
            </a:r>
            <a:endParaRPr lang="en-US" dirty="0"/>
          </a:p>
        </p:txBody>
      </p:sp>
      <p:sp>
        <p:nvSpPr>
          <p:cNvPr id="3" name="Content Placeholder 2"/>
          <p:cNvSpPr>
            <a:spLocks noGrp="1"/>
          </p:cNvSpPr>
          <p:nvPr>
            <p:ph sz="quarter" idx="1"/>
          </p:nvPr>
        </p:nvSpPr>
        <p:spPr>
          <a:solidFill>
            <a:schemeClr val="accent2">
              <a:lumMod val="20000"/>
              <a:lumOff val="80000"/>
            </a:schemeClr>
          </a:solidFill>
        </p:spPr>
        <p:txBody>
          <a:bodyPr>
            <a:normAutofit fontScale="77500" lnSpcReduction="20000"/>
          </a:bodyPr>
          <a:lstStyle/>
          <a:p>
            <a:r>
              <a:rPr lang="es-ES" b="1" dirty="0" smtClean="0"/>
              <a:t>Bilateral </a:t>
            </a:r>
          </a:p>
          <a:p>
            <a:r>
              <a:rPr lang="es-ES" dirty="0" smtClean="0"/>
              <a:t>Un investigador tiene los resultados de una muestra de estudiantes que presentaron un examen nacional en una escuela secundaria. El investigador desea saber si las calificaciones de esa escuela difieren del promedio nacional de 850. Una hipótesis alternativa bilateral (también conocida como hipótesis no direccional) es adecuada porque el investigador está interesado en determinar si las calificaciones son menores que o mayores que el promedio nacional. (H</a:t>
            </a:r>
            <a:r>
              <a:rPr lang="es-ES" baseline="-25000" dirty="0" smtClean="0"/>
              <a:t>0</a:t>
            </a:r>
            <a:r>
              <a:rPr lang="es-ES" dirty="0" smtClean="0"/>
              <a:t>: μ = 850 vs. H</a:t>
            </a:r>
            <a:r>
              <a:rPr lang="es-ES" baseline="-25000" dirty="0" smtClean="0"/>
              <a:t>1</a:t>
            </a:r>
            <a:r>
              <a:rPr lang="es-ES" dirty="0" smtClean="0"/>
              <a:t>: μ≠ 850)</a:t>
            </a:r>
          </a:p>
          <a:p>
            <a:r>
              <a:rPr lang="es-ES" b="1" dirty="0" smtClean="0"/>
              <a:t>Unilateral</a:t>
            </a:r>
          </a:p>
          <a:p>
            <a:r>
              <a:rPr lang="es-ES" dirty="0" smtClean="0"/>
              <a:t>Un investigador tiene los resultados de una muestra de estudiantes que tomaron un curso de preparación para un examen nacional. El investigador desea saber si los estudiantes preparados tuvieron puntuaciones por encima del promedio nacional de 850. Una hipótesis alternativa unilateral (también conocida como hipótesis direccional) se puede utilizar porque el investigador plantea la hipótesis de que las puntuaciones de los estudiantes preparados son mayores que el promedio nacional. (H</a:t>
            </a:r>
            <a:r>
              <a:rPr lang="es-ES" baseline="-25000" dirty="0" smtClean="0"/>
              <a:t>0</a:t>
            </a:r>
            <a:r>
              <a:rPr lang="es-ES" dirty="0" smtClean="0"/>
              <a:t>: μ = 850 vs. H</a:t>
            </a:r>
            <a:r>
              <a:rPr lang="es-ES" baseline="-25000" dirty="0" smtClean="0"/>
              <a:t>1</a:t>
            </a:r>
            <a:r>
              <a:rPr lang="es-ES" dirty="0" smtClean="0"/>
              <a:t>: μ &gt; 850)</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85800"/>
          </a:xfrm>
          <a:solidFill>
            <a:srgbClr val="FFC9CA"/>
          </a:solidFill>
        </p:spPr>
        <p:txBody>
          <a:bodyPr>
            <a:normAutofit/>
          </a:bodyPr>
          <a:lstStyle/>
          <a:p>
            <a:r>
              <a:rPr lang="en-US" dirty="0" smtClean="0"/>
              <a:t>6. </a:t>
            </a:r>
            <a:r>
              <a:rPr lang="es-PE" dirty="0" smtClean="0"/>
              <a:t>Establecimiento de  la metodología:</a:t>
            </a:r>
            <a:endParaRPr lang="en-US" dirty="0"/>
          </a:p>
        </p:txBody>
      </p:sp>
      <p:sp>
        <p:nvSpPr>
          <p:cNvPr id="3" name="Content Placeholder 2"/>
          <p:cNvSpPr>
            <a:spLocks noGrp="1"/>
          </p:cNvSpPr>
          <p:nvPr>
            <p:ph sz="quarter" idx="1"/>
          </p:nvPr>
        </p:nvSpPr>
        <p:spPr>
          <a:xfrm>
            <a:off x="457200" y="1219200"/>
            <a:ext cx="8229600" cy="533400"/>
          </a:xfrm>
        </p:spPr>
        <p:txBody>
          <a:bodyPr/>
          <a:lstStyle/>
          <a:p>
            <a:r>
              <a:rPr lang="es-PE" b="1" dirty="0" smtClean="0">
                <a:solidFill>
                  <a:srgbClr val="002060"/>
                </a:solidFill>
              </a:rPr>
              <a:t>Organización y planteamiento consistente</a:t>
            </a:r>
            <a:endParaRPr lang="en-US" b="1" dirty="0">
              <a:solidFill>
                <a:srgbClr val="002060"/>
              </a:solidFill>
            </a:endParaRPr>
          </a:p>
        </p:txBody>
      </p:sp>
      <p:sp>
        <p:nvSpPr>
          <p:cNvPr id="4" name="TextBox 3"/>
          <p:cNvSpPr txBox="1"/>
          <p:nvPr/>
        </p:nvSpPr>
        <p:spPr>
          <a:xfrm>
            <a:off x="762000" y="1828800"/>
            <a:ext cx="7696200" cy="1384995"/>
          </a:xfrm>
          <a:prstGeom prst="rect">
            <a:avLst/>
          </a:prstGeom>
          <a:solidFill>
            <a:srgbClr val="FFFF00"/>
          </a:solidFill>
        </p:spPr>
        <p:txBody>
          <a:bodyPr wrap="square" rtlCol="0">
            <a:spAutoFit/>
          </a:bodyPr>
          <a:lstStyle/>
          <a:p>
            <a:pPr algn="ctr"/>
            <a:r>
              <a:rPr lang="es-PE" sz="2800" b="1" dirty="0" smtClean="0"/>
              <a:t>Consiste en definir claramente los pasos a seguir para desarrollar el trabajo de investigación</a:t>
            </a:r>
            <a:endParaRPr lang="es-PE" sz="2800" b="1" dirty="0"/>
          </a:p>
        </p:txBody>
      </p:sp>
      <p:sp>
        <p:nvSpPr>
          <p:cNvPr id="5" name="Rectangle 4"/>
          <p:cNvSpPr/>
          <p:nvPr/>
        </p:nvSpPr>
        <p:spPr>
          <a:xfrm>
            <a:off x="838200" y="3276600"/>
            <a:ext cx="7620000" cy="923330"/>
          </a:xfrm>
          <a:prstGeom prst="rect">
            <a:avLst/>
          </a:prstGeom>
          <a:solidFill>
            <a:schemeClr val="accent6">
              <a:lumMod val="40000"/>
              <a:lumOff val="60000"/>
            </a:schemeClr>
          </a:solidFill>
        </p:spPr>
        <p:txBody>
          <a:bodyPr wrap="square">
            <a:spAutoFit/>
          </a:bodyPr>
          <a:lstStyle/>
          <a:p>
            <a:r>
              <a:rPr lang="es-ES" dirty="0"/>
              <a:t>Se define como tareas que requieren habilidades, conocimientos o cuidados específicos. Alternativamente puede definirse la metodología como el estudio o elección de un método pertinente para un determinado objetivo.</a:t>
            </a:r>
            <a:endParaRPr lang="en-US" dirty="0"/>
          </a:p>
        </p:txBody>
      </p:sp>
      <p:pic>
        <p:nvPicPr>
          <p:cNvPr id="30722" name="Picture 2" descr="Image result for metodologia"/>
          <p:cNvPicPr>
            <a:picLocks noChangeAspect="1" noChangeArrowheads="1"/>
          </p:cNvPicPr>
          <p:nvPr/>
        </p:nvPicPr>
        <p:blipFill>
          <a:blip r:embed="rId2"/>
          <a:srcRect/>
          <a:stretch>
            <a:fillRect/>
          </a:stretch>
        </p:blipFill>
        <p:spPr bwMode="auto">
          <a:xfrm>
            <a:off x="2590800" y="4267200"/>
            <a:ext cx="3810000" cy="2438400"/>
          </a:xfrm>
          <a:prstGeom prst="rect">
            <a:avLst/>
          </a:prstGeo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838200" y="1066800"/>
            <a:ext cx="7696200" cy="4401205"/>
          </a:xfrm>
          <a:prstGeom prst="rect">
            <a:avLst/>
          </a:prstGeom>
          <a:solidFill>
            <a:schemeClr val="accent3">
              <a:lumMod val="20000"/>
              <a:lumOff val="80000"/>
            </a:schemeClr>
          </a:solidFill>
        </p:spPr>
        <p:txBody>
          <a:bodyPr wrap="square">
            <a:spAutoFit/>
          </a:bodyPr>
          <a:lstStyle/>
          <a:p>
            <a:r>
              <a:rPr lang="en-US" sz="2800" b="1" dirty="0" err="1" smtClean="0"/>
              <a:t>Está</a:t>
            </a:r>
            <a:r>
              <a:rPr lang="en-US" sz="2800" b="1" dirty="0" smtClean="0"/>
              <a:t> </a:t>
            </a:r>
            <a:r>
              <a:rPr lang="en-US" sz="2800" b="1" dirty="0" err="1" smtClean="0"/>
              <a:t>basado</a:t>
            </a:r>
            <a:r>
              <a:rPr lang="en-US" sz="2800" b="1" dirty="0" smtClean="0"/>
              <a:t> en el </a:t>
            </a:r>
            <a:r>
              <a:rPr lang="en-US" sz="2800" b="1" dirty="0" err="1" smtClean="0"/>
              <a:t>Método</a:t>
            </a:r>
            <a:r>
              <a:rPr lang="en-US" sz="2800" b="1" dirty="0" smtClean="0"/>
              <a:t> </a:t>
            </a:r>
            <a:r>
              <a:rPr lang="en-US" sz="2800" b="1" dirty="0" err="1" smtClean="0"/>
              <a:t>Científico</a:t>
            </a:r>
            <a:r>
              <a:rPr lang="en-US" sz="2800" b="1" dirty="0" smtClean="0"/>
              <a:t>, </a:t>
            </a:r>
            <a:r>
              <a:rPr lang="en-US" sz="2800" b="1" dirty="0" err="1" smtClean="0"/>
              <a:t>que</a:t>
            </a:r>
            <a:r>
              <a:rPr lang="en-US" sz="2800" b="1" dirty="0" smtClean="0"/>
              <a:t> </a:t>
            </a:r>
            <a:r>
              <a:rPr lang="en-US" sz="2800" b="1" dirty="0" err="1" smtClean="0"/>
              <a:t>sigue</a:t>
            </a:r>
            <a:r>
              <a:rPr lang="en-US" sz="2800" b="1" dirty="0" smtClean="0"/>
              <a:t> </a:t>
            </a:r>
            <a:r>
              <a:rPr lang="en-US" sz="2800" b="1" dirty="0" err="1" smtClean="0"/>
              <a:t>estos</a:t>
            </a:r>
            <a:r>
              <a:rPr lang="en-US" sz="2800" b="1" dirty="0" smtClean="0"/>
              <a:t> </a:t>
            </a:r>
            <a:r>
              <a:rPr lang="en-US" sz="2800" b="1" dirty="0" err="1" smtClean="0"/>
              <a:t>pasos</a:t>
            </a:r>
            <a:r>
              <a:rPr lang="en-US" sz="2800" b="1" dirty="0" smtClean="0"/>
              <a:t> </a:t>
            </a:r>
            <a:r>
              <a:rPr lang="en-US" sz="2800" b="1" dirty="0" err="1" smtClean="0"/>
              <a:t>principales</a:t>
            </a:r>
            <a:r>
              <a:rPr lang="en-US" sz="2800" b="1" dirty="0" smtClean="0"/>
              <a:t>:</a:t>
            </a:r>
          </a:p>
          <a:p>
            <a:endParaRPr lang="en-US" sz="2800" b="1" dirty="0" smtClean="0"/>
          </a:p>
          <a:p>
            <a:r>
              <a:rPr lang="en-US" sz="2800" dirty="0" smtClean="0"/>
              <a:t></a:t>
            </a:r>
            <a:r>
              <a:rPr lang="en-US" sz="2800" b="1" dirty="0" err="1" smtClean="0"/>
              <a:t>Formular</a:t>
            </a:r>
            <a:r>
              <a:rPr lang="en-US" sz="2800" b="1" dirty="0" smtClean="0"/>
              <a:t> </a:t>
            </a:r>
            <a:r>
              <a:rPr lang="en-US" sz="2800" b="1" dirty="0" err="1" smtClean="0"/>
              <a:t>correctamente</a:t>
            </a:r>
            <a:r>
              <a:rPr lang="en-US" sz="2800" b="1" dirty="0" smtClean="0"/>
              <a:t> el </a:t>
            </a:r>
            <a:r>
              <a:rPr lang="en-US" sz="2800" b="1" dirty="0" err="1" smtClean="0"/>
              <a:t>problema</a:t>
            </a:r>
            <a:endParaRPr lang="en-US" sz="2800" b="1" dirty="0" smtClean="0"/>
          </a:p>
          <a:p>
            <a:r>
              <a:rPr lang="en-US" sz="2800" dirty="0" smtClean="0"/>
              <a:t></a:t>
            </a:r>
            <a:r>
              <a:rPr lang="en-US" sz="2800" b="1" dirty="0" err="1" smtClean="0"/>
              <a:t>Proponer</a:t>
            </a:r>
            <a:r>
              <a:rPr lang="en-US" sz="2800" b="1" dirty="0" smtClean="0"/>
              <a:t> </a:t>
            </a:r>
            <a:r>
              <a:rPr lang="en-US" sz="2800" b="1" dirty="0" err="1" smtClean="0"/>
              <a:t>una</a:t>
            </a:r>
            <a:r>
              <a:rPr lang="en-US" sz="2800" b="1" dirty="0" smtClean="0"/>
              <a:t> </a:t>
            </a:r>
            <a:r>
              <a:rPr lang="en-US" sz="2800" b="1" dirty="0" err="1" smtClean="0"/>
              <a:t>tentativa</a:t>
            </a:r>
            <a:r>
              <a:rPr lang="en-US" sz="2800" b="1" dirty="0" smtClean="0"/>
              <a:t> de </a:t>
            </a:r>
            <a:r>
              <a:rPr lang="en-US" sz="2800" b="1" dirty="0" err="1" smtClean="0"/>
              <a:t>explicación</a:t>
            </a:r>
            <a:endParaRPr lang="en-US" sz="2800" b="1" dirty="0" smtClean="0"/>
          </a:p>
          <a:p>
            <a:r>
              <a:rPr lang="en-US" sz="2800" dirty="0" smtClean="0"/>
              <a:t></a:t>
            </a:r>
            <a:r>
              <a:rPr lang="en-US" sz="2800" b="1" dirty="0" err="1" smtClean="0"/>
              <a:t>Elegir</a:t>
            </a:r>
            <a:r>
              <a:rPr lang="en-US" sz="2800" b="1" dirty="0" smtClean="0"/>
              <a:t> los </a:t>
            </a:r>
            <a:r>
              <a:rPr lang="en-US" sz="2800" b="1" dirty="0" err="1" smtClean="0"/>
              <a:t>instrumentos</a:t>
            </a:r>
            <a:r>
              <a:rPr lang="en-US" sz="2800" b="1" dirty="0" smtClean="0"/>
              <a:t> </a:t>
            </a:r>
            <a:r>
              <a:rPr lang="en-US" sz="2800" b="1" dirty="0" err="1" smtClean="0"/>
              <a:t>metodológicos</a:t>
            </a:r>
            <a:endParaRPr lang="en-US" sz="2800" b="1" dirty="0" smtClean="0"/>
          </a:p>
          <a:p>
            <a:r>
              <a:rPr lang="en-US" sz="2800" dirty="0" smtClean="0"/>
              <a:t></a:t>
            </a:r>
            <a:r>
              <a:rPr lang="en-US" sz="2800" b="1" dirty="0" err="1" smtClean="0"/>
              <a:t>Someter</a:t>
            </a:r>
            <a:r>
              <a:rPr lang="en-US" sz="2800" b="1" dirty="0" smtClean="0"/>
              <a:t> a </a:t>
            </a:r>
            <a:r>
              <a:rPr lang="en-US" sz="2800" b="1" dirty="0" err="1" smtClean="0"/>
              <a:t>prueba</a:t>
            </a:r>
            <a:r>
              <a:rPr lang="en-US" sz="2800" b="1" dirty="0" smtClean="0"/>
              <a:t> </a:t>
            </a:r>
            <a:r>
              <a:rPr lang="en-US" sz="2800" b="1" dirty="0" err="1" smtClean="0"/>
              <a:t>dichos</a:t>
            </a:r>
            <a:r>
              <a:rPr lang="en-US" sz="2800" b="1" dirty="0" smtClean="0"/>
              <a:t> </a:t>
            </a:r>
            <a:r>
              <a:rPr lang="en-US" sz="2800" b="1" dirty="0" err="1" smtClean="0"/>
              <a:t>instrumentos</a:t>
            </a:r>
            <a:endParaRPr lang="en-US" sz="2800" b="1" dirty="0" smtClean="0"/>
          </a:p>
          <a:p>
            <a:r>
              <a:rPr lang="en-US" sz="2800" dirty="0" smtClean="0"/>
              <a:t></a:t>
            </a:r>
            <a:r>
              <a:rPr lang="en-US" sz="2800" b="1" dirty="0" err="1" smtClean="0"/>
              <a:t>Obtener</a:t>
            </a:r>
            <a:r>
              <a:rPr lang="en-US" sz="2800" b="1" dirty="0" smtClean="0"/>
              <a:t> los </a:t>
            </a:r>
            <a:r>
              <a:rPr lang="en-US" sz="2800" b="1" dirty="0" err="1" smtClean="0"/>
              <a:t>datos</a:t>
            </a:r>
            <a:endParaRPr lang="en-US" sz="2800" b="1" dirty="0" smtClean="0"/>
          </a:p>
          <a:p>
            <a:r>
              <a:rPr lang="en-US" sz="2800" dirty="0" smtClean="0"/>
              <a:t></a:t>
            </a:r>
            <a:r>
              <a:rPr lang="en-US" sz="2800" b="1" dirty="0" err="1" smtClean="0"/>
              <a:t>Analiza</a:t>
            </a:r>
            <a:r>
              <a:rPr lang="en-US" sz="2800" b="1" dirty="0" smtClean="0"/>
              <a:t> </a:t>
            </a:r>
            <a:r>
              <a:rPr lang="en-US" sz="2800" b="1" dirty="0" err="1" smtClean="0"/>
              <a:t>reinterpretar</a:t>
            </a:r>
            <a:r>
              <a:rPr lang="en-US" sz="2800" b="1" dirty="0" smtClean="0"/>
              <a:t> los </a:t>
            </a:r>
            <a:r>
              <a:rPr lang="en-US" sz="2800" b="1" dirty="0" err="1" smtClean="0"/>
              <a:t>datos</a:t>
            </a:r>
            <a:r>
              <a:rPr lang="en-US" sz="2800" b="1" dirty="0" smtClean="0"/>
              <a:t> </a:t>
            </a:r>
            <a:r>
              <a:rPr lang="en-US" sz="2800" b="1" dirty="0" err="1" smtClean="0"/>
              <a:t>recopilados</a:t>
            </a:r>
            <a:endParaRPr lang="en-US" sz="2800" b="1" dirty="0" smtClean="0"/>
          </a:p>
          <a:p>
            <a:r>
              <a:rPr lang="en-US" sz="2800" dirty="0" smtClean="0"/>
              <a:t></a:t>
            </a:r>
            <a:r>
              <a:rPr lang="en-US" sz="2800" b="1" dirty="0" err="1" smtClean="0"/>
              <a:t>Evaluar</a:t>
            </a:r>
            <a:r>
              <a:rPr lang="en-US" sz="2800" b="1" dirty="0" smtClean="0"/>
              <a:t> la </a:t>
            </a:r>
            <a:r>
              <a:rPr lang="en-US" sz="2800" b="1" dirty="0" err="1" smtClean="0"/>
              <a:t>validez</a:t>
            </a:r>
            <a:r>
              <a:rPr lang="en-US" sz="2800" b="1" dirty="0" smtClean="0"/>
              <a:t> del </a:t>
            </a:r>
            <a:r>
              <a:rPr lang="en-US" sz="2800" b="1" dirty="0" err="1" smtClean="0"/>
              <a:t>estudio</a:t>
            </a:r>
            <a:endParaRPr lang="en-US" sz="2800" b="1" dirty="0"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p:spPr>
        <p:txBody>
          <a:bodyPr/>
          <a:lstStyle/>
          <a:p>
            <a:r>
              <a:rPr lang="en-US" b="1" dirty="0" smtClean="0"/>
              <a:t>METODOS DE INVESTIGACION</a:t>
            </a:r>
            <a:endParaRPr lang="en-US" b="1" dirty="0"/>
          </a:p>
        </p:txBody>
      </p:sp>
      <p:sp>
        <p:nvSpPr>
          <p:cNvPr id="3" name="Content Placeholder 2"/>
          <p:cNvSpPr>
            <a:spLocks noGrp="1"/>
          </p:cNvSpPr>
          <p:nvPr>
            <p:ph sz="quarter" idx="1"/>
          </p:nvPr>
        </p:nvSpPr>
        <p:spPr/>
        <p:txBody>
          <a:bodyPr/>
          <a:lstStyle/>
          <a:p>
            <a:endParaRPr lang="en-US" dirty="0"/>
          </a:p>
        </p:txBody>
      </p:sp>
      <p:pic>
        <p:nvPicPr>
          <p:cNvPr id="98306" name="Picture 2"/>
          <p:cNvPicPr>
            <a:picLocks noChangeAspect="1" noChangeArrowheads="1"/>
          </p:cNvPicPr>
          <p:nvPr/>
        </p:nvPicPr>
        <p:blipFill>
          <a:blip r:embed="rId2"/>
          <a:srcRect/>
          <a:stretch>
            <a:fillRect/>
          </a:stretch>
        </p:blipFill>
        <p:spPr bwMode="auto">
          <a:xfrm>
            <a:off x="381000" y="1295400"/>
            <a:ext cx="8382000" cy="544558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p:spPr>
        <p:txBody>
          <a:bodyPr/>
          <a:lstStyle/>
          <a:p>
            <a:r>
              <a:rPr lang="es-PE" dirty="0" smtClean="0"/>
              <a:t>Métodos de Investigación</a:t>
            </a:r>
            <a:endParaRPr lang="es-PE" dirty="0"/>
          </a:p>
        </p:txBody>
      </p:sp>
      <p:sp>
        <p:nvSpPr>
          <p:cNvPr id="3" name="Content Placeholder 2"/>
          <p:cNvSpPr>
            <a:spLocks noGrp="1"/>
          </p:cNvSpPr>
          <p:nvPr>
            <p:ph sz="quarter" idx="1"/>
          </p:nvPr>
        </p:nvSpPr>
        <p:spPr/>
        <p:txBody>
          <a:bodyPr/>
          <a:lstStyle/>
          <a:p>
            <a:endParaRPr lang="en-US" dirty="0" smtClean="0"/>
          </a:p>
          <a:p>
            <a:pPr>
              <a:buNone/>
            </a:pPr>
            <a:r>
              <a:rPr lang="en-US" b="1" dirty="0" err="1" smtClean="0"/>
              <a:t>Categorías</a:t>
            </a:r>
            <a:r>
              <a:rPr lang="en-US" b="1" dirty="0" smtClean="0"/>
              <a:t> </a:t>
            </a:r>
            <a:r>
              <a:rPr lang="en-US" b="1" dirty="0" err="1" smtClean="0"/>
              <a:t>Oposicionales</a:t>
            </a:r>
            <a:endParaRPr lang="en-US" b="1" dirty="0" smtClean="0"/>
          </a:p>
          <a:p>
            <a:r>
              <a:rPr lang="en-US" dirty="0" smtClean="0"/>
              <a:t>General y Particular</a:t>
            </a:r>
          </a:p>
          <a:p>
            <a:r>
              <a:rPr lang="en-US" dirty="0" err="1" smtClean="0"/>
              <a:t>Inductivo</a:t>
            </a:r>
            <a:r>
              <a:rPr lang="en-US" dirty="0" smtClean="0"/>
              <a:t> </a:t>
            </a:r>
            <a:r>
              <a:rPr lang="en-US" dirty="0" err="1" smtClean="0"/>
              <a:t>yDeductivo</a:t>
            </a:r>
            <a:endParaRPr lang="en-US" dirty="0" smtClean="0"/>
          </a:p>
          <a:p>
            <a:r>
              <a:rPr lang="en-US" dirty="0" err="1" smtClean="0"/>
              <a:t>Cualitativo</a:t>
            </a:r>
            <a:r>
              <a:rPr lang="en-US" dirty="0" smtClean="0"/>
              <a:t> y </a:t>
            </a:r>
            <a:r>
              <a:rPr lang="en-US" dirty="0" err="1" smtClean="0"/>
              <a:t>Cuantitativo</a:t>
            </a:r>
            <a:endParaRPr lang="en-US" dirty="0" smtClean="0"/>
          </a:p>
          <a:p>
            <a:r>
              <a:rPr lang="en-US" dirty="0" err="1" smtClean="0"/>
              <a:t>Teórico</a:t>
            </a:r>
            <a:r>
              <a:rPr lang="en-US" dirty="0" smtClean="0"/>
              <a:t> Conceptual y Experimental</a:t>
            </a:r>
          </a:p>
          <a:p>
            <a:r>
              <a:rPr lang="en-US" dirty="0" err="1" smtClean="0"/>
              <a:t>Análisis</a:t>
            </a:r>
            <a:r>
              <a:rPr lang="en-US" dirty="0" smtClean="0"/>
              <a:t> y </a:t>
            </a:r>
            <a:r>
              <a:rPr lang="en-US" dirty="0" err="1" smtClean="0"/>
              <a:t>Síntesis</a:t>
            </a:r>
            <a:endParaRPr lang="en-US" dirty="0" smtClean="0"/>
          </a:p>
          <a:p>
            <a:r>
              <a:rPr lang="en-US" dirty="0" err="1" smtClean="0"/>
              <a:t>Integrar</a:t>
            </a:r>
            <a:r>
              <a:rPr lang="en-US" dirty="0" smtClean="0"/>
              <a:t> y </a:t>
            </a:r>
            <a:r>
              <a:rPr lang="en-US" dirty="0" err="1" smtClean="0"/>
              <a:t>Descomponer</a:t>
            </a:r>
            <a:endParaRPr lang="en-US" dirty="0" smtClean="0"/>
          </a:p>
          <a:p>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p:spPr>
        <p:txBody>
          <a:bodyPr>
            <a:normAutofit fontScale="90000"/>
          </a:bodyPr>
          <a:lstStyle/>
          <a:p>
            <a:r>
              <a:rPr lang="en-US" b="1" dirty="0" err="1" smtClean="0"/>
              <a:t>Relación</a:t>
            </a:r>
            <a:r>
              <a:rPr lang="en-US" b="1" dirty="0" smtClean="0"/>
              <a:t> entre </a:t>
            </a:r>
            <a:r>
              <a:rPr lang="en-US" b="1" dirty="0" err="1" smtClean="0"/>
              <a:t>las</a:t>
            </a:r>
            <a:r>
              <a:rPr lang="en-US" b="1" dirty="0" smtClean="0"/>
              <a:t> variables de la </a:t>
            </a:r>
            <a:r>
              <a:rPr lang="en-US" b="1" dirty="0" err="1" smtClean="0"/>
              <a:t>investigación</a:t>
            </a:r>
            <a:endParaRPr lang="en-US" dirty="0"/>
          </a:p>
        </p:txBody>
      </p:sp>
      <p:sp>
        <p:nvSpPr>
          <p:cNvPr id="3" name="Content Placeholder 2"/>
          <p:cNvSpPr>
            <a:spLocks noGrp="1"/>
          </p:cNvSpPr>
          <p:nvPr>
            <p:ph sz="quarter" idx="1"/>
          </p:nvPr>
        </p:nvSpPr>
        <p:spPr>
          <a:xfrm>
            <a:off x="457200" y="1371600"/>
            <a:ext cx="8229600" cy="4937760"/>
          </a:xfrm>
        </p:spPr>
        <p:txBody>
          <a:bodyPr/>
          <a:lstStyle/>
          <a:p>
            <a:pPr>
              <a:buNone/>
            </a:pPr>
            <a:r>
              <a:rPr lang="en-US" b="1" dirty="0" err="1" smtClean="0"/>
              <a:t>Relación</a:t>
            </a:r>
            <a:r>
              <a:rPr lang="en-US" b="1" dirty="0" smtClean="0"/>
              <a:t> entre </a:t>
            </a:r>
            <a:r>
              <a:rPr lang="en-US" b="1" dirty="0" err="1" smtClean="0"/>
              <a:t>las</a:t>
            </a:r>
            <a:r>
              <a:rPr lang="en-US" b="1" dirty="0" smtClean="0"/>
              <a:t> variables de la </a:t>
            </a:r>
            <a:r>
              <a:rPr lang="en-US" b="1" dirty="0" err="1" smtClean="0"/>
              <a:t>investigación</a:t>
            </a:r>
            <a:endParaRPr lang="en-US" b="1" dirty="0" smtClean="0"/>
          </a:p>
          <a:p>
            <a:r>
              <a:rPr lang="en-US" dirty="0" err="1" smtClean="0"/>
              <a:t>Definir</a:t>
            </a:r>
            <a:r>
              <a:rPr lang="en-US" dirty="0" smtClean="0"/>
              <a:t> la variable </a:t>
            </a:r>
            <a:r>
              <a:rPr lang="en-US" dirty="0" err="1" smtClean="0"/>
              <a:t>dependiente</a:t>
            </a:r>
            <a:r>
              <a:rPr lang="en-US" dirty="0" smtClean="0"/>
              <a:t>: la </a:t>
            </a:r>
            <a:r>
              <a:rPr lang="en-US" dirty="0" err="1" smtClean="0"/>
              <a:t>respuesta</a:t>
            </a:r>
            <a:r>
              <a:rPr lang="en-US" dirty="0" smtClean="0"/>
              <a:t>, el </a:t>
            </a:r>
            <a:r>
              <a:rPr lang="en-US" dirty="0" err="1" smtClean="0"/>
              <a:t>indicador</a:t>
            </a:r>
            <a:r>
              <a:rPr lang="en-US" dirty="0" smtClean="0"/>
              <a:t>, etc.</a:t>
            </a:r>
          </a:p>
          <a:p>
            <a:r>
              <a:rPr lang="en-US" dirty="0" err="1" smtClean="0"/>
              <a:t>Definir</a:t>
            </a:r>
            <a:r>
              <a:rPr lang="en-US" dirty="0" smtClean="0"/>
              <a:t> </a:t>
            </a:r>
            <a:r>
              <a:rPr lang="en-US" dirty="0" err="1" smtClean="0"/>
              <a:t>las</a:t>
            </a:r>
            <a:r>
              <a:rPr lang="en-US" dirty="0" smtClean="0"/>
              <a:t> variables </a:t>
            </a:r>
            <a:r>
              <a:rPr lang="en-US" dirty="0" err="1" smtClean="0"/>
              <a:t>independientes</a:t>
            </a:r>
            <a:r>
              <a:rPr lang="en-US" dirty="0" smtClean="0"/>
              <a:t>:</a:t>
            </a:r>
          </a:p>
          <a:p>
            <a:r>
              <a:rPr lang="en-US" dirty="0" err="1" smtClean="0"/>
              <a:t>Controlables</a:t>
            </a:r>
            <a:r>
              <a:rPr lang="en-US" dirty="0" smtClean="0"/>
              <a:t>:  </a:t>
            </a:r>
            <a:r>
              <a:rPr lang="en-US" dirty="0" err="1" smtClean="0"/>
              <a:t>factores</a:t>
            </a:r>
            <a:endParaRPr lang="en-US" dirty="0" smtClean="0"/>
          </a:p>
          <a:p>
            <a:r>
              <a:rPr lang="en-US" dirty="0" smtClean="0"/>
              <a:t>No </a:t>
            </a:r>
            <a:r>
              <a:rPr lang="en-US" dirty="0" err="1" smtClean="0"/>
              <a:t>controlables</a:t>
            </a:r>
            <a:r>
              <a:rPr lang="en-US" dirty="0" smtClean="0"/>
              <a:t>: </a:t>
            </a:r>
            <a:r>
              <a:rPr lang="en-US" dirty="0" err="1" smtClean="0"/>
              <a:t>bloques</a:t>
            </a:r>
            <a:endParaRPr lang="en-US" dirty="0" smtClean="0"/>
          </a:p>
          <a:p>
            <a:endParaRPr lang="en-US" dirty="0" smtClean="0"/>
          </a:p>
          <a:p>
            <a:endParaRPr lang="en-US" dirty="0" smtClean="0"/>
          </a:p>
          <a:p>
            <a:pPr>
              <a:buNone/>
            </a:pPr>
            <a:r>
              <a:rPr lang="es-ES" dirty="0" smtClean="0"/>
              <a:t>Factores que influyen poco de carácter aleatorio</a:t>
            </a:r>
            <a:endParaRPr lang="en-US" dirty="0"/>
          </a:p>
        </p:txBody>
      </p:sp>
      <p:pic>
        <p:nvPicPr>
          <p:cNvPr id="99331" name="Picture 3"/>
          <p:cNvPicPr>
            <a:picLocks noChangeAspect="1" noChangeArrowheads="1"/>
          </p:cNvPicPr>
          <p:nvPr/>
        </p:nvPicPr>
        <p:blipFill>
          <a:blip r:embed="rId2"/>
          <a:srcRect/>
          <a:stretch>
            <a:fillRect/>
          </a:stretch>
        </p:blipFill>
        <p:spPr bwMode="auto">
          <a:xfrm>
            <a:off x="2971800" y="4343400"/>
            <a:ext cx="2695575" cy="571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219200"/>
            <a:ext cx="8229600" cy="533400"/>
          </a:xfrm>
        </p:spPr>
        <p:txBody>
          <a:bodyPr/>
          <a:lstStyle/>
          <a:p>
            <a:r>
              <a:rPr lang="es-PE" b="1" dirty="0" smtClean="0">
                <a:solidFill>
                  <a:srgbClr val="002060"/>
                </a:solidFill>
              </a:rPr>
              <a:t>Variables de control y respuesta</a:t>
            </a:r>
            <a:endParaRPr lang="en-US" b="1" dirty="0">
              <a:solidFill>
                <a:srgbClr val="002060"/>
              </a:solidFill>
            </a:endParaRPr>
          </a:p>
        </p:txBody>
      </p:sp>
      <p:sp>
        <p:nvSpPr>
          <p:cNvPr id="4" name="Title 1"/>
          <p:cNvSpPr>
            <a:spLocks noGrp="1"/>
          </p:cNvSpPr>
          <p:nvPr>
            <p:ph type="title"/>
          </p:nvPr>
        </p:nvSpPr>
        <p:spPr>
          <a:solidFill>
            <a:srgbClr val="FFC9CA"/>
          </a:solidFill>
        </p:spPr>
        <p:txBody>
          <a:bodyPr>
            <a:normAutofit/>
          </a:bodyPr>
          <a:lstStyle/>
          <a:p>
            <a:r>
              <a:rPr lang="es-PE" dirty="0" smtClean="0"/>
              <a:t>Matriz </a:t>
            </a:r>
            <a:r>
              <a:rPr lang="es-419" dirty="0" smtClean="0"/>
              <a:t>operacional de la variable</a:t>
            </a:r>
            <a:r>
              <a:rPr lang="es-PE" dirty="0" smtClean="0"/>
              <a:t>:</a:t>
            </a:r>
            <a:endParaRPr lang="en-US" dirty="0"/>
          </a:p>
        </p:txBody>
      </p:sp>
      <p:pic>
        <p:nvPicPr>
          <p:cNvPr id="47105" name="Picture 1"/>
          <p:cNvPicPr>
            <a:picLocks noChangeAspect="1" noChangeArrowheads="1"/>
          </p:cNvPicPr>
          <p:nvPr/>
        </p:nvPicPr>
        <p:blipFill>
          <a:blip r:embed="rId2"/>
          <a:srcRect/>
          <a:stretch>
            <a:fillRect/>
          </a:stretch>
        </p:blipFill>
        <p:spPr bwMode="auto">
          <a:xfrm>
            <a:off x="1371600" y="1905000"/>
            <a:ext cx="6248400" cy="44476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8370" name="Picture 2"/>
          <p:cNvPicPr>
            <a:picLocks noChangeAspect="1" noChangeArrowheads="1"/>
          </p:cNvPicPr>
          <p:nvPr/>
        </p:nvPicPr>
        <p:blipFill>
          <a:blip r:embed="rId2"/>
          <a:srcRect/>
          <a:stretch>
            <a:fillRect/>
          </a:stretch>
        </p:blipFill>
        <p:spPr bwMode="auto">
          <a:xfrm>
            <a:off x="457200" y="609600"/>
            <a:ext cx="8322612" cy="53101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57346" name="Picture 2"/>
          <p:cNvPicPr>
            <a:picLocks noChangeAspect="1" noChangeArrowheads="1"/>
          </p:cNvPicPr>
          <p:nvPr/>
        </p:nvPicPr>
        <p:blipFill>
          <a:blip r:embed="rId2"/>
          <a:srcRect/>
          <a:stretch>
            <a:fillRect/>
          </a:stretch>
        </p:blipFill>
        <p:spPr bwMode="auto">
          <a:xfrm>
            <a:off x="609600" y="609600"/>
            <a:ext cx="7858125" cy="5143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a:srcRect/>
          <a:stretch>
            <a:fillRect/>
          </a:stretch>
        </p:blipFill>
        <p:spPr bwMode="auto">
          <a:xfrm>
            <a:off x="652463" y="338138"/>
            <a:ext cx="7839075" cy="6181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0" y="762000"/>
            <a:ext cx="8534400" cy="2554545"/>
          </a:xfrm>
          <a:prstGeom prst="rect">
            <a:avLst/>
          </a:prstGeom>
          <a:solidFill>
            <a:srgbClr val="002060"/>
          </a:solidFill>
        </p:spPr>
        <p:txBody>
          <a:bodyPr wrap="square">
            <a:spAutoFit/>
          </a:bodyPr>
          <a:lstStyle/>
          <a:p>
            <a:pPr algn="ctr"/>
            <a:r>
              <a:rPr lang="es-ES" sz="4000" dirty="0" smtClean="0">
                <a:solidFill>
                  <a:schemeClr val="bg1"/>
                </a:solidFill>
              </a:rPr>
              <a:t>La importancia de la </a:t>
            </a:r>
            <a:r>
              <a:rPr lang="es-ES" sz="4000" b="1" dirty="0" smtClean="0">
                <a:solidFill>
                  <a:srgbClr val="FF0000"/>
                </a:solidFill>
              </a:rPr>
              <a:t>MIC</a:t>
            </a:r>
            <a:r>
              <a:rPr lang="es-ES" sz="4000" dirty="0" smtClean="0">
                <a:solidFill>
                  <a:schemeClr val="bg1"/>
                </a:solidFill>
              </a:rPr>
              <a:t> </a:t>
            </a:r>
          </a:p>
          <a:p>
            <a:pPr algn="ctr"/>
            <a:r>
              <a:rPr lang="es-ES" sz="2400" dirty="0" smtClean="0">
                <a:solidFill>
                  <a:schemeClr val="bg1"/>
                </a:solidFill>
              </a:rPr>
              <a:t>radica en el ser un </a:t>
            </a:r>
            <a:r>
              <a:rPr lang="es-ES" sz="2400" b="1" dirty="0" smtClean="0">
                <a:solidFill>
                  <a:srgbClr val="FF0000"/>
                </a:solidFill>
              </a:rPr>
              <a:t>medio indispensable</a:t>
            </a:r>
            <a:r>
              <a:rPr lang="es-ES" sz="2400" dirty="0" smtClean="0">
                <a:solidFill>
                  <a:schemeClr val="bg1"/>
                </a:solidFill>
              </a:rPr>
              <a:t> para canalizar y orientar diversas herramientas teóricas- prácticas para solucionar problemas a través del </a:t>
            </a:r>
            <a:r>
              <a:rPr lang="es-ES" sz="2400" b="1" dirty="0" smtClean="0">
                <a:solidFill>
                  <a:srgbClr val="92D050"/>
                </a:solidFill>
              </a:rPr>
              <a:t>método científico</a:t>
            </a:r>
            <a:r>
              <a:rPr lang="es-ES" sz="2400" dirty="0" smtClean="0">
                <a:solidFill>
                  <a:schemeClr val="bg1"/>
                </a:solidFill>
              </a:rPr>
              <a:t>, dichos conocimientos representan una actividad de racionalización del entorno investigativo sistemático de la realidad.</a:t>
            </a:r>
            <a:endParaRPr lang="en-US" sz="2400" dirty="0">
              <a:solidFill>
                <a:schemeClr val="bg1"/>
              </a:solidFill>
            </a:endParaRPr>
          </a:p>
        </p:txBody>
      </p:sp>
      <p:pic>
        <p:nvPicPr>
          <p:cNvPr id="6" name="Picture 2" descr="Resultado de imagen de investigar cientificamente&quot;"/>
          <p:cNvPicPr>
            <a:picLocks noChangeAspect="1" noChangeArrowheads="1"/>
          </p:cNvPicPr>
          <p:nvPr/>
        </p:nvPicPr>
        <p:blipFill>
          <a:blip r:embed="rId2">
            <a:lum bright="-24000" contrast="61000"/>
          </a:blip>
          <a:srcRect/>
          <a:stretch>
            <a:fillRect/>
          </a:stretch>
        </p:blipFill>
        <p:spPr bwMode="auto">
          <a:xfrm>
            <a:off x="2971800" y="3429000"/>
            <a:ext cx="3052664" cy="321678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64514" name="Picture 2"/>
          <p:cNvPicPr>
            <a:picLocks noChangeAspect="1" noChangeArrowheads="1"/>
          </p:cNvPicPr>
          <p:nvPr/>
        </p:nvPicPr>
        <p:blipFill>
          <a:blip r:embed="rId2"/>
          <a:srcRect/>
          <a:stretch>
            <a:fillRect/>
          </a:stretch>
        </p:blipFill>
        <p:spPr bwMode="auto">
          <a:xfrm>
            <a:off x="80963" y="52388"/>
            <a:ext cx="8982075" cy="67532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2050" name="Picture 2"/>
          <p:cNvPicPr>
            <a:picLocks noChangeAspect="1" noChangeArrowheads="1"/>
          </p:cNvPicPr>
          <p:nvPr/>
        </p:nvPicPr>
        <p:blipFill>
          <a:blip r:embed="rId2"/>
          <a:srcRect/>
          <a:stretch>
            <a:fillRect/>
          </a:stretch>
        </p:blipFill>
        <p:spPr bwMode="auto">
          <a:xfrm>
            <a:off x="1828800" y="152400"/>
            <a:ext cx="7162800" cy="64299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0418" name="Picture 2"/>
          <p:cNvPicPr>
            <a:picLocks noChangeAspect="1" noChangeArrowheads="1"/>
          </p:cNvPicPr>
          <p:nvPr/>
        </p:nvPicPr>
        <p:blipFill>
          <a:blip r:embed="rId2"/>
          <a:srcRect/>
          <a:stretch>
            <a:fillRect/>
          </a:stretch>
        </p:blipFill>
        <p:spPr bwMode="auto">
          <a:xfrm>
            <a:off x="685800" y="685800"/>
            <a:ext cx="7772400" cy="4648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42" name="Picture 2"/>
          <p:cNvPicPr>
            <a:picLocks noChangeAspect="1" noChangeArrowheads="1"/>
          </p:cNvPicPr>
          <p:nvPr/>
        </p:nvPicPr>
        <p:blipFill>
          <a:blip r:embed="rId2"/>
          <a:srcRect/>
          <a:stretch>
            <a:fillRect/>
          </a:stretch>
        </p:blipFill>
        <p:spPr bwMode="auto">
          <a:xfrm>
            <a:off x="457200" y="219075"/>
            <a:ext cx="8229600" cy="6419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2466" name="Picture 2"/>
          <p:cNvPicPr>
            <a:picLocks noChangeAspect="1" noChangeArrowheads="1"/>
          </p:cNvPicPr>
          <p:nvPr/>
        </p:nvPicPr>
        <p:blipFill>
          <a:blip r:embed="rId2"/>
          <a:srcRect/>
          <a:stretch>
            <a:fillRect/>
          </a:stretch>
        </p:blipFill>
        <p:spPr bwMode="auto">
          <a:xfrm>
            <a:off x="95250" y="485775"/>
            <a:ext cx="8953500" cy="5886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3490" name="Picture 2"/>
          <p:cNvPicPr>
            <a:picLocks noChangeAspect="1" noChangeArrowheads="1"/>
          </p:cNvPicPr>
          <p:nvPr/>
        </p:nvPicPr>
        <p:blipFill>
          <a:blip r:embed="rId2"/>
          <a:srcRect/>
          <a:stretch>
            <a:fillRect/>
          </a:stretch>
        </p:blipFill>
        <p:spPr bwMode="auto">
          <a:xfrm>
            <a:off x="33338" y="1052513"/>
            <a:ext cx="9077325" cy="47529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65538" name="Picture 2"/>
          <p:cNvPicPr>
            <a:picLocks noChangeAspect="1" noChangeArrowheads="1"/>
          </p:cNvPicPr>
          <p:nvPr/>
        </p:nvPicPr>
        <p:blipFill>
          <a:blip r:embed="rId2"/>
          <a:srcRect/>
          <a:stretch>
            <a:fillRect/>
          </a:stretch>
        </p:blipFill>
        <p:spPr bwMode="auto">
          <a:xfrm>
            <a:off x="161925" y="328613"/>
            <a:ext cx="8820150" cy="62007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graphicFrame>
        <p:nvGraphicFramePr>
          <p:cNvPr id="4" name="Marcador de contenido 4"/>
          <p:cNvGraphicFramePr>
            <a:graphicFrameLocks/>
          </p:cNvGraphicFramePr>
          <p:nvPr>
            <p:extLst>
              <p:ext uri="{D42A27DB-BD31-4B8C-83A1-F6EECF244321}">
                <p14:modId xmlns="" xmlns:p14="http://schemas.microsoft.com/office/powerpoint/2010/main" val="1093968901"/>
              </p:ext>
            </p:extLst>
          </p:nvPr>
        </p:nvGraphicFramePr>
        <p:xfrm>
          <a:off x="228600" y="447040"/>
          <a:ext cx="8746957" cy="6258560"/>
        </p:xfrm>
        <a:graphic>
          <a:graphicData uri="http://schemas.openxmlformats.org/drawingml/2006/table">
            <a:tbl>
              <a:tblPr firstRow="1" bandRow="1">
                <a:tableStyleId>{5C22544A-7EE6-4342-B048-85BDC9FD1C3A}</a:tableStyleId>
              </a:tblPr>
              <a:tblGrid>
                <a:gridCol w="1752600">
                  <a:extLst>
                    <a:ext uri="{9D8B030D-6E8A-4147-A177-3AD203B41FA5}">
                      <a16:colId xmlns="" xmlns:a16="http://schemas.microsoft.com/office/drawing/2014/main" val="357666203"/>
                    </a:ext>
                  </a:extLst>
                </a:gridCol>
                <a:gridCol w="2286000">
                  <a:extLst>
                    <a:ext uri="{9D8B030D-6E8A-4147-A177-3AD203B41FA5}">
                      <a16:colId xmlns="" xmlns:a16="http://schemas.microsoft.com/office/drawing/2014/main" val="3007903997"/>
                    </a:ext>
                  </a:extLst>
                </a:gridCol>
                <a:gridCol w="1969410">
                  <a:extLst>
                    <a:ext uri="{9D8B030D-6E8A-4147-A177-3AD203B41FA5}">
                      <a16:colId xmlns="" xmlns:a16="http://schemas.microsoft.com/office/drawing/2014/main" val="1341075858"/>
                    </a:ext>
                  </a:extLst>
                </a:gridCol>
                <a:gridCol w="2738947">
                  <a:extLst>
                    <a:ext uri="{9D8B030D-6E8A-4147-A177-3AD203B41FA5}">
                      <a16:colId xmlns="" xmlns:a16="http://schemas.microsoft.com/office/drawing/2014/main" val="3266269491"/>
                    </a:ext>
                  </a:extLst>
                </a:gridCol>
              </a:tblGrid>
              <a:tr h="210129">
                <a:tc>
                  <a:txBody>
                    <a:bodyPr/>
                    <a:lstStyle/>
                    <a:p>
                      <a:r>
                        <a:rPr lang="es-PE" sz="1100" b="1" kern="1200" dirty="0" smtClean="0">
                          <a:solidFill>
                            <a:schemeClr val="lt1"/>
                          </a:solidFill>
                          <a:effectLst/>
                          <a:latin typeface="+mn-lt"/>
                          <a:ea typeface="+mn-ea"/>
                          <a:cs typeface="+mn-cs"/>
                        </a:rPr>
                        <a:t>PROBLEMA</a:t>
                      </a:r>
                      <a:endParaRPr lang="es-PE" sz="1100" dirty="0"/>
                    </a:p>
                  </a:txBody>
                  <a:tcPr/>
                </a:tc>
                <a:tc>
                  <a:txBody>
                    <a:bodyPr/>
                    <a:lstStyle/>
                    <a:p>
                      <a:r>
                        <a:rPr lang="es-PE" sz="1100" b="1" kern="1200" dirty="0" smtClean="0">
                          <a:solidFill>
                            <a:schemeClr val="lt1"/>
                          </a:solidFill>
                          <a:effectLst/>
                          <a:latin typeface="+mn-lt"/>
                          <a:ea typeface="+mn-ea"/>
                          <a:cs typeface="+mn-cs"/>
                        </a:rPr>
                        <a:t>OBJETIVOS</a:t>
                      </a:r>
                      <a:endParaRPr lang="es-PE" sz="1100" dirty="0"/>
                    </a:p>
                  </a:txBody>
                  <a:tcPr/>
                </a:tc>
                <a:tc>
                  <a:txBody>
                    <a:bodyPr/>
                    <a:lstStyle/>
                    <a:p>
                      <a:r>
                        <a:rPr lang="es-PE" sz="1100" b="1" kern="1200" dirty="0" smtClean="0">
                          <a:solidFill>
                            <a:schemeClr val="lt1"/>
                          </a:solidFill>
                          <a:effectLst/>
                          <a:latin typeface="+mn-lt"/>
                          <a:ea typeface="+mn-ea"/>
                          <a:cs typeface="+mn-cs"/>
                        </a:rPr>
                        <a:t>HIPÓTESIS</a:t>
                      </a:r>
                      <a:endParaRPr lang="es-PE" sz="1100" dirty="0"/>
                    </a:p>
                  </a:txBody>
                  <a:tcPr/>
                </a:tc>
                <a:tc>
                  <a:txBody>
                    <a:bodyPr/>
                    <a:lstStyle/>
                    <a:p>
                      <a:r>
                        <a:rPr lang="es-PE" sz="1100" b="1" kern="1200" dirty="0" smtClean="0">
                          <a:solidFill>
                            <a:schemeClr val="lt1"/>
                          </a:solidFill>
                          <a:effectLst/>
                          <a:latin typeface="+mn-lt"/>
                          <a:ea typeface="+mn-ea"/>
                          <a:cs typeface="+mn-cs"/>
                        </a:rPr>
                        <a:t>MÉTODOS</a:t>
                      </a:r>
                      <a:endParaRPr lang="es-PE" sz="1100" dirty="0"/>
                    </a:p>
                  </a:txBody>
                  <a:tcPr/>
                </a:tc>
                <a:extLst>
                  <a:ext uri="{0D108BD9-81ED-4DB2-BD59-A6C34878D82A}">
                    <a16:rowId xmlns="" xmlns:a16="http://schemas.microsoft.com/office/drawing/2014/main" val="4179199424"/>
                  </a:ext>
                </a:extLst>
              </a:tr>
              <a:tr h="5648770">
                <a:tc>
                  <a:txBody>
                    <a:bodyPr/>
                    <a:lstStyle/>
                    <a:p>
                      <a:r>
                        <a:rPr lang="es-PE" sz="1100" b="1" kern="1200" dirty="0" smtClean="0">
                          <a:solidFill>
                            <a:schemeClr val="dk1"/>
                          </a:solidFill>
                          <a:effectLst/>
                          <a:latin typeface="+mn-lt"/>
                          <a:ea typeface="+mn-ea"/>
                          <a:cs typeface="+mn-cs"/>
                        </a:rPr>
                        <a:t>Problema general</a:t>
                      </a:r>
                    </a:p>
                    <a:p>
                      <a:endParaRPr lang="es-PE" sz="1100" kern="1200" dirty="0" smtClean="0">
                        <a:solidFill>
                          <a:schemeClr val="dk1"/>
                        </a:solidFill>
                        <a:effectLst/>
                        <a:latin typeface="+mn-lt"/>
                        <a:ea typeface="+mn-ea"/>
                        <a:cs typeface="+mn-cs"/>
                      </a:endParaRPr>
                    </a:p>
                    <a:p>
                      <a:r>
                        <a:rPr lang="es-PE" sz="1100" kern="1200" dirty="0" smtClean="0">
                          <a:solidFill>
                            <a:schemeClr val="dk1"/>
                          </a:solidFill>
                          <a:effectLst/>
                          <a:latin typeface="+mn-lt"/>
                          <a:ea typeface="+mn-ea"/>
                          <a:cs typeface="+mn-cs"/>
                        </a:rPr>
                        <a:t>¿Cómo debe ser el proceso que permita obtener galletas con alto valor proteico a partir de las hojas de quinua (</a:t>
                      </a:r>
                      <a:r>
                        <a:rPr lang="es-PE" sz="1100" i="1" kern="1200" dirty="0" smtClean="0">
                          <a:solidFill>
                            <a:schemeClr val="dk1"/>
                          </a:solidFill>
                          <a:effectLst/>
                          <a:latin typeface="+mn-lt"/>
                          <a:ea typeface="+mn-ea"/>
                          <a:cs typeface="+mn-cs"/>
                        </a:rPr>
                        <a:t>Chenopodium </a:t>
                      </a:r>
                      <a:r>
                        <a:rPr lang="es-PE" sz="1100" i="1" kern="1200" dirty="0" err="1" smtClean="0">
                          <a:solidFill>
                            <a:schemeClr val="dk1"/>
                          </a:solidFill>
                          <a:effectLst/>
                          <a:latin typeface="+mn-lt"/>
                          <a:ea typeface="+mn-ea"/>
                          <a:cs typeface="+mn-cs"/>
                        </a:rPr>
                        <a:t>quinoa</a:t>
                      </a:r>
                      <a:r>
                        <a:rPr lang="es-PE" sz="1100" kern="1200" dirty="0" smtClean="0">
                          <a:solidFill>
                            <a:schemeClr val="dk1"/>
                          </a:solidFill>
                          <a:effectLst/>
                          <a:latin typeface="+mn-lt"/>
                          <a:ea typeface="+mn-ea"/>
                          <a:cs typeface="+mn-cs"/>
                        </a:rPr>
                        <a:t>) y que cumpla con las demandas de calidad para el mercado interno como para el mercado de exportación?</a:t>
                      </a:r>
                    </a:p>
                    <a:p>
                      <a:r>
                        <a:rPr lang="es-PE" sz="1100" b="1" kern="1200" dirty="0" smtClean="0">
                          <a:solidFill>
                            <a:schemeClr val="dk1"/>
                          </a:solidFill>
                          <a:effectLst/>
                          <a:latin typeface="+mn-lt"/>
                          <a:ea typeface="+mn-ea"/>
                          <a:cs typeface="+mn-cs"/>
                        </a:rPr>
                        <a:t> </a:t>
                      </a:r>
                      <a:endParaRPr lang="es-PE" sz="1100" kern="1200" dirty="0" smtClean="0">
                        <a:solidFill>
                          <a:schemeClr val="dk1"/>
                        </a:solidFill>
                        <a:effectLst/>
                        <a:latin typeface="+mn-lt"/>
                        <a:ea typeface="+mn-ea"/>
                        <a:cs typeface="+mn-cs"/>
                      </a:endParaRPr>
                    </a:p>
                    <a:p>
                      <a:r>
                        <a:rPr lang="es-PE" sz="1100" b="1" kern="1200" dirty="0" smtClean="0">
                          <a:solidFill>
                            <a:schemeClr val="dk1"/>
                          </a:solidFill>
                          <a:effectLst/>
                          <a:latin typeface="+mn-lt"/>
                          <a:ea typeface="+mn-ea"/>
                          <a:cs typeface="+mn-cs"/>
                        </a:rPr>
                        <a:t>Problema específico</a:t>
                      </a:r>
                    </a:p>
                    <a:p>
                      <a:endParaRPr lang="es-PE" sz="1100" kern="1200" dirty="0" smtClean="0">
                        <a:solidFill>
                          <a:schemeClr val="dk1"/>
                        </a:solidFill>
                        <a:effectLst/>
                        <a:latin typeface="+mn-lt"/>
                        <a:ea typeface="+mn-ea"/>
                        <a:cs typeface="+mn-cs"/>
                      </a:endParaRPr>
                    </a:p>
                    <a:p>
                      <a:r>
                        <a:rPr lang="es-PE" sz="1100" kern="1200" dirty="0" smtClean="0">
                          <a:solidFill>
                            <a:schemeClr val="dk1"/>
                          </a:solidFill>
                          <a:effectLst/>
                          <a:latin typeface="+mn-lt"/>
                          <a:ea typeface="+mn-ea"/>
                          <a:cs typeface="+mn-cs"/>
                        </a:rPr>
                        <a:t>¿Cuál será el máximo aumento del porcentaje de proteínas de las galletas fortificadas con hojas de </a:t>
                      </a:r>
                      <a:r>
                        <a:rPr lang="es-PE" sz="1100" i="1" kern="1200" dirty="0" smtClean="0">
                          <a:solidFill>
                            <a:schemeClr val="dk1"/>
                          </a:solidFill>
                          <a:effectLst/>
                          <a:latin typeface="+mn-lt"/>
                          <a:ea typeface="+mn-ea"/>
                          <a:cs typeface="+mn-cs"/>
                        </a:rPr>
                        <a:t>Chenopodium </a:t>
                      </a:r>
                      <a:r>
                        <a:rPr lang="es-PE" sz="1100" i="1" kern="1200" dirty="0" err="1" smtClean="0">
                          <a:solidFill>
                            <a:schemeClr val="dk1"/>
                          </a:solidFill>
                          <a:effectLst/>
                          <a:latin typeface="+mn-lt"/>
                          <a:ea typeface="+mn-ea"/>
                          <a:cs typeface="+mn-cs"/>
                        </a:rPr>
                        <a:t>quinoa</a:t>
                      </a:r>
                      <a:r>
                        <a:rPr lang="es-PE" sz="1100" kern="1200" dirty="0" smtClean="0">
                          <a:solidFill>
                            <a:schemeClr val="dk1"/>
                          </a:solidFill>
                          <a:effectLst/>
                          <a:latin typeface="+mn-lt"/>
                          <a:ea typeface="+mn-ea"/>
                          <a:cs typeface="+mn-cs"/>
                        </a:rPr>
                        <a:t>?</a:t>
                      </a:r>
                    </a:p>
                    <a:p>
                      <a:r>
                        <a:rPr lang="es-PE" sz="1100" kern="1200" dirty="0" smtClean="0">
                          <a:solidFill>
                            <a:schemeClr val="dk1"/>
                          </a:solidFill>
                          <a:effectLst/>
                          <a:latin typeface="+mn-lt"/>
                          <a:ea typeface="+mn-ea"/>
                          <a:cs typeface="+mn-cs"/>
                        </a:rPr>
                        <a:t> </a:t>
                      </a:r>
                    </a:p>
                    <a:p>
                      <a:r>
                        <a:rPr lang="es-PE" sz="1100" kern="1200" dirty="0" smtClean="0">
                          <a:solidFill>
                            <a:schemeClr val="dk1"/>
                          </a:solidFill>
                          <a:effectLst/>
                          <a:latin typeface="+mn-lt"/>
                          <a:ea typeface="+mn-ea"/>
                          <a:cs typeface="+mn-cs"/>
                        </a:rPr>
                        <a:t>¿Cuál sería la máxima sustitución de la harina de trigo por harina de hojas de </a:t>
                      </a:r>
                      <a:r>
                        <a:rPr lang="es-PE" sz="1100" i="1" kern="1200" dirty="0" smtClean="0">
                          <a:solidFill>
                            <a:schemeClr val="dk1"/>
                          </a:solidFill>
                          <a:effectLst/>
                          <a:latin typeface="+mn-lt"/>
                          <a:ea typeface="+mn-ea"/>
                          <a:cs typeface="+mn-cs"/>
                        </a:rPr>
                        <a:t>Chenopodium </a:t>
                      </a:r>
                      <a:r>
                        <a:rPr lang="es-PE" sz="1100" i="1" kern="1200" dirty="0" err="1" smtClean="0">
                          <a:solidFill>
                            <a:schemeClr val="dk1"/>
                          </a:solidFill>
                          <a:effectLst/>
                          <a:latin typeface="+mn-lt"/>
                          <a:ea typeface="+mn-ea"/>
                          <a:cs typeface="+mn-cs"/>
                        </a:rPr>
                        <a:t>quinoa</a:t>
                      </a:r>
                      <a:r>
                        <a:rPr lang="es-PE" sz="1100" kern="1200" dirty="0" smtClean="0">
                          <a:solidFill>
                            <a:schemeClr val="dk1"/>
                          </a:solidFill>
                          <a:effectLst/>
                          <a:latin typeface="+mn-lt"/>
                          <a:ea typeface="+mn-ea"/>
                          <a:cs typeface="+mn-cs"/>
                        </a:rPr>
                        <a:t> para la producción de galletas fortificadas?</a:t>
                      </a:r>
                    </a:p>
                    <a:p>
                      <a:endParaRPr lang="es-PE" sz="1100" dirty="0"/>
                    </a:p>
                  </a:txBody>
                  <a:tcPr/>
                </a:tc>
                <a:tc>
                  <a:txBody>
                    <a:bodyPr/>
                    <a:lstStyle/>
                    <a:p>
                      <a:r>
                        <a:rPr lang="es-PE" sz="1100" b="1" kern="1200" dirty="0" smtClean="0">
                          <a:solidFill>
                            <a:schemeClr val="dk1"/>
                          </a:solidFill>
                          <a:effectLst/>
                          <a:latin typeface="+mn-lt"/>
                          <a:ea typeface="+mn-ea"/>
                          <a:cs typeface="+mn-cs"/>
                        </a:rPr>
                        <a:t>Objetivo general</a:t>
                      </a:r>
                    </a:p>
                    <a:p>
                      <a:endParaRPr lang="es-PE" sz="1100" kern="1200" dirty="0" smtClean="0">
                        <a:solidFill>
                          <a:schemeClr val="dk1"/>
                        </a:solidFill>
                        <a:effectLst/>
                        <a:latin typeface="+mn-lt"/>
                        <a:ea typeface="+mn-ea"/>
                        <a:cs typeface="+mn-cs"/>
                      </a:endParaRPr>
                    </a:p>
                    <a:p>
                      <a:r>
                        <a:rPr lang="es-PE" sz="1100" kern="1200" dirty="0" smtClean="0">
                          <a:solidFill>
                            <a:schemeClr val="dk1"/>
                          </a:solidFill>
                          <a:effectLst/>
                          <a:latin typeface="+mn-lt"/>
                          <a:ea typeface="+mn-ea"/>
                          <a:cs typeface="+mn-cs"/>
                        </a:rPr>
                        <a:t>Producir una galleta con alto contenido proteico a base de las hojas de quinua que cumpla con las demandas de calidad tanto para el mercado interno como para el mercado de exportación diseñando un proceso productivo optimizado.</a:t>
                      </a:r>
                    </a:p>
                    <a:p>
                      <a:endParaRPr lang="es-PE" sz="1100" kern="1200" dirty="0" smtClean="0">
                        <a:solidFill>
                          <a:schemeClr val="dk1"/>
                        </a:solidFill>
                        <a:effectLst/>
                        <a:latin typeface="+mn-lt"/>
                        <a:ea typeface="+mn-ea"/>
                        <a:cs typeface="+mn-cs"/>
                      </a:endParaRPr>
                    </a:p>
                    <a:p>
                      <a:r>
                        <a:rPr lang="es-PE" sz="1100" b="1" kern="1200" dirty="0" smtClean="0">
                          <a:solidFill>
                            <a:schemeClr val="dk1"/>
                          </a:solidFill>
                          <a:effectLst/>
                          <a:latin typeface="+mn-lt"/>
                          <a:ea typeface="+mn-ea"/>
                          <a:cs typeface="+mn-cs"/>
                        </a:rPr>
                        <a:t>Objetivos específicos</a:t>
                      </a:r>
                    </a:p>
                    <a:p>
                      <a:endParaRPr lang="es-PE" sz="1100" kern="1200" dirty="0" smtClean="0">
                        <a:solidFill>
                          <a:schemeClr val="dk1"/>
                        </a:solidFill>
                        <a:effectLst/>
                        <a:latin typeface="+mn-lt"/>
                        <a:ea typeface="+mn-ea"/>
                        <a:cs typeface="+mn-cs"/>
                      </a:endParaRPr>
                    </a:p>
                    <a:p>
                      <a:pPr marL="171450" indent="-171450">
                        <a:buFontTx/>
                        <a:buChar char="-"/>
                      </a:pPr>
                      <a:r>
                        <a:rPr lang="es-PE" sz="1100" kern="1200" dirty="0" smtClean="0">
                          <a:solidFill>
                            <a:schemeClr val="dk1"/>
                          </a:solidFill>
                          <a:effectLst/>
                          <a:latin typeface="+mn-lt"/>
                          <a:ea typeface="+mn-ea"/>
                          <a:cs typeface="+mn-cs"/>
                        </a:rPr>
                        <a:t>Determinar el proceso de selección y pre tratamiento de las hojas de quinua para la preparación de la harina de tal forma que conserve sus propiedades nutricionales.</a:t>
                      </a:r>
                    </a:p>
                    <a:p>
                      <a:pPr marL="0" indent="0">
                        <a:buFontTx/>
                        <a:buNone/>
                      </a:pPr>
                      <a:endParaRPr lang="es-PE" sz="1100" kern="1200" dirty="0" smtClean="0">
                        <a:solidFill>
                          <a:schemeClr val="dk1"/>
                        </a:solidFill>
                        <a:effectLst/>
                        <a:latin typeface="+mn-lt"/>
                        <a:ea typeface="+mn-ea"/>
                        <a:cs typeface="+mn-cs"/>
                      </a:endParaRPr>
                    </a:p>
                    <a:p>
                      <a:pPr marL="171450" indent="-171450">
                        <a:buFontTx/>
                        <a:buChar char="-"/>
                      </a:pPr>
                      <a:r>
                        <a:rPr lang="es-PE" sz="1100" kern="1200" dirty="0" smtClean="0">
                          <a:solidFill>
                            <a:schemeClr val="dk1"/>
                          </a:solidFill>
                          <a:effectLst/>
                          <a:latin typeface="+mn-lt"/>
                          <a:ea typeface="+mn-ea"/>
                          <a:cs typeface="+mn-cs"/>
                        </a:rPr>
                        <a:t>Determinar las condiciones de proceso que permitan obtener una galleta a partir de harina de hojas de quinua conservando su calidad proteica y con características organolépticas aceptables.</a:t>
                      </a:r>
                    </a:p>
                    <a:p>
                      <a:pPr marL="0" indent="0">
                        <a:buFontTx/>
                        <a:buNone/>
                      </a:pPr>
                      <a:endParaRPr lang="es-PE" sz="1100" kern="1200" dirty="0" smtClean="0">
                        <a:solidFill>
                          <a:schemeClr val="dk1"/>
                        </a:solidFill>
                        <a:effectLst/>
                        <a:latin typeface="+mn-lt"/>
                        <a:ea typeface="+mn-ea"/>
                        <a:cs typeface="+mn-cs"/>
                      </a:endParaRPr>
                    </a:p>
                    <a:p>
                      <a:pPr marL="171450" indent="-171450">
                        <a:buFontTx/>
                        <a:buChar char="-"/>
                      </a:pPr>
                      <a:r>
                        <a:rPr lang="es-PE" sz="1100" kern="1200" dirty="0" smtClean="0">
                          <a:solidFill>
                            <a:schemeClr val="dk1"/>
                          </a:solidFill>
                          <a:effectLst/>
                          <a:latin typeface="+mn-lt"/>
                          <a:ea typeface="+mn-ea"/>
                          <a:cs typeface="+mn-cs"/>
                        </a:rPr>
                        <a:t>Definir las condiciones o parámetros que permitirán una prolongada vida útil de la galleta.</a:t>
                      </a:r>
                    </a:p>
                    <a:p>
                      <a:pPr marL="0" indent="0">
                        <a:buFontTx/>
                        <a:buNone/>
                      </a:pPr>
                      <a:endParaRPr lang="es-PE" sz="1100" kern="1200" dirty="0" smtClean="0">
                        <a:solidFill>
                          <a:schemeClr val="dk1"/>
                        </a:solidFill>
                        <a:effectLst/>
                        <a:latin typeface="+mn-lt"/>
                        <a:ea typeface="+mn-ea"/>
                        <a:cs typeface="+mn-cs"/>
                      </a:endParaRPr>
                    </a:p>
                    <a:p>
                      <a:r>
                        <a:rPr lang="es-PE" sz="1100" kern="1200" dirty="0" smtClean="0">
                          <a:solidFill>
                            <a:schemeClr val="dk1"/>
                          </a:solidFill>
                          <a:effectLst/>
                          <a:latin typeface="+mn-lt"/>
                          <a:ea typeface="+mn-ea"/>
                          <a:cs typeface="+mn-cs"/>
                        </a:rPr>
                        <a:t>- Analizar el grado de aceptación del producto en base a sus características organolépticas. </a:t>
                      </a:r>
                      <a:endParaRPr lang="es-PE" sz="1100" dirty="0"/>
                    </a:p>
                  </a:txBody>
                  <a:tcPr/>
                </a:tc>
                <a:tc>
                  <a:txBody>
                    <a:bodyPr/>
                    <a:lstStyle/>
                    <a:p>
                      <a:r>
                        <a:rPr lang="es-PE" sz="1100" b="1" kern="1200" dirty="0" smtClean="0">
                          <a:solidFill>
                            <a:schemeClr val="dk1"/>
                          </a:solidFill>
                          <a:effectLst/>
                          <a:latin typeface="+mn-lt"/>
                          <a:ea typeface="+mn-ea"/>
                          <a:cs typeface="+mn-cs"/>
                        </a:rPr>
                        <a:t>Hipótesis general</a:t>
                      </a:r>
                    </a:p>
                    <a:p>
                      <a:endParaRPr lang="es-PE" sz="1100" kern="1200" dirty="0" smtClean="0">
                        <a:solidFill>
                          <a:schemeClr val="dk1"/>
                        </a:solidFill>
                        <a:effectLst/>
                        <a:latin typeface="+mn-lt"/>
                        <a:ea typeface="+mn-ea"/>
                        <a:cs typeface="+mn-cs"/>
                      </a:endParaRPr>
                    </a:p>
                    <a:p>
                      <a:r>
                        <a:rPr lang="es-PE" sz="1100" kern="1200" dirty="0" smtClean="0">
                          <a:solidFill>
                            <a:schemeClr val="dk1"/>
                          </a:solidFill>
                          <a:effectLst/>
                          <a:latin typeface="+mn-lt"/>
                          <a:ea typeface="+mn-ea"/>
                          <a:cs typeface="+mn-cs"/>
                        </a:rPr>
                        <a:t>La fortificación de galletas con polvo de hojas de quinua será un producto altamente nutritivo comparado con los existentes en el mercado, gracias a su ventaja en calidad y cantidad proteica.</a:t>
                      </a:r>
                    </a:p>
                    <a:p>
                      <a:r>
                        <a:rPr lang="es-PE" sz="1100" kern="1200" dirty="0" smtClean="0">
                          <a:solidFill>
                            <a:schemeClr val="dk1"/>
                          </a:solidFill>
                          <a:effectLst/>
                          <a:latin typeface="+mn-lt"/>
                          <a:ea typeface="+mn-ea"/>
                          <a:cs typeface="+mn-cs"/>
                        </a:rPr>
                        <a:t> </a:t>
                      </a:r>
                    </a:p>
                    <a:p>
                      <a:r>
                        <a:rPr lang="es-PE" sz="1100" b="1" kern="1200" dirty="0" smtClean="0">
                          <a:solidFill>
                            <a:schemeClr val="dk1"/>
                          </a:solidFill>
                          <a:effectLst/>
                          <a:latin typeface="+mn-lt"/>
                          <a:ea typeface="+mn-ea"/>
                          <a:cs typeface="+mn-cs"/>
                        </a:rPr>
                        <a:t>Hipótesis específicas</a:t>
                      </a:r>
                    </a:p>
                    <a:p>
                      <a:endParaRPr lang="es-PE" sz="1100" kern="1200" dirty="0" smtClean="0">
                        <a:solidFill>
                          <a:schemeClr val="dk1"/>
                        </a:solidFill>
                        <a:effectLst/>
                        <a:latin typeface="+mn-lt"/>
                        <a:ea typeface="+mn-ea"/>
                        <a:cs typeface="+mn-cs"/>
                      </a:endParaRPr>
                    </a:p>
                    <a:p>
                      <a:pPr marL="171450" indent="-171450">
                        <a:buFontTx/>
                        <a:buChar char="-"/>
                      </a:pPr>
                      <a:r>
                        <a:rPr lang="es-PE" sz="1100" kern="1200" dirty="0" smtClean="0">
                          <a:solidFill>
                            <a:schemeClr val="dk1"/>
                          </a:solidFill>
                          <a:effectLst/>
                          <a:latin typeface="+mn-lt"/>
                          <a:ea typeface="+mn-ea"/>
                          <a:cs typeface="+mn-cs"/>
                        </a:rPr>
                        <a:t>Concentraciones menores al 10% del reemplazo del trigo con polvo de hojas de quinua permitirá obtener una galleta con características sensoriales aceptables.</a:t>
                      </a:r>
                    </a:p>
                    <a:p>
                      <a:pPr marL="0" indent="0">
                        <a:buFontTx/>
                        <a:buNone/>
                      </a:pPr>
                      <a:endParaRPr lang="es-PE" sz="1100" kern="1200" dirty="0" smtClean="0">
                        <a:solidFill>
                          <a:schemeClr val="dk1"/>
                        </a:solidFill>
                        <a:effectLst/>
                        <a:latin typeface="+mn-lt"/>
                        <a:ea typeface="+mn-ea"/>
                        <a:cs typeface="+mn-cs"/>
                      </a:endParaRPr>
                    </a:p>
                    <a:p>
                      <a:r>
                        <a:rPr lang="es-PE" sz="1100" kern="1200" dirty="0" smtClean="0">
                          <a:solidFill>
                            <a:schemeClr val="dk1"/>
                          </a:solidFill>
                          <a:effectLst/>
                          <a:latin typeface="+mn-lt"/>
                          <a:ea typeface="+mn-ea"/>
                          <a:cs typeface="+mn-cs"/>
                        </a:rPr>
                        <a:t>- La adición de la harina de hojas de quinua contribuirá al aumento de la vida útil de la galleta, ya que su actividad antioxidante se verá favorecida.</a:t>
                      </a:r>
                      <a:endParaRPr lang="es-PE" sz="1100" dirty="0"/>
                    </a:p>
                  </a:txBody>
                  <a:tcPr/>
                </a:tc>
                <a:tc>
                  <a:txBody>
                    <a:bodyPr/>
                    <a:lstStyle/>
                    <a:p>
                      <a:pPr marL="342900" lvl="0" indent="-342900">
                        <a:lnSpc>
                          <a:spcPct val="107000"/>
                        </a:lnSpc>
                        <a:spcBef>
                          <a:spcPts val="1200"/>
                        </a:spcBef>
                        <a:spcAft>
                          <a:spcPts val="0"/>
                        </a:spcAft>
                        <a:buFont typeface="+mj-lt"/>
                        <a:buAutoNum type="arabicPeriod"/>
                      </a:pPr>
                      <a:r>
                        <a:rPr lang="es-PE" sz="1100" b="1" kern="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Obtención de harina a partir de las hojas de quinua </a:t>
                      </a:r>
                    </a:p>
                    <a:p>
                      <a:pPr marL="742950" lvl="1" indent="-285750">
                        <a:lnSpc>
                          <a:spcPct val="107000"/>
                        </a:lnSpc>
                        <a:spcAft>
                          <a:spcPts val="0"/>
                        </a:spcAft>
                        <a:buFont typeface="+mj-lt"/>
                        <a:buAutoNum type="arabicPeriod"/>
                      </a:pPr>
                      <a:r>
                        <a:rPr lang="es-ES" sz="11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Obtención y acondicionamiento de las hojas de </a:t>
                      </a:r>
                      <a:r>
                        <a:rPr lang="es-ES" sz="1100" i="1"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chenopodium </a:t>
                      </a:r>
                      <a:r>
                        <a:rPr lang="es-ES" sz="1100" i="1" dirty="0" err="1"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quinoa</a:t>
                      </a:r>
                      <a:r>
                        <a:rPr lang="es-ES" sz="1100" i="1"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endParaRPr lang="es-PE" sz="11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nSpc>
                          <a:spcPct val="107000"/>
                        </a:lnSpc>
                        <a:spcAft>
                          <a:spcPts val="0"/>
                        </a:spcAft>
                        <a:buFont typeface="+mj-lt"/>
                        <a:buAutoNum type="arabicPeriod"/>
                      </a:pPr>
                      <a:r>
                        <a:rPr lang="es-ES" sz="11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Secado</a:t>
                      </a:r>
                      <a:endParaRPr lang="es-PE" sz="11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nSpc>
                          <a:spcPct val="107000"/>
                        </a:lnSpc>
                        <a:spcAft>
                          <a:spcPts val="0"/>
                        </a:spcAft>
                        <a:buFont typeface="+mj-lt"/>
                        <a:buAutoNum type="arabicPeriod"/>
                      </a:pPr>
                      <a:r>
                        <a:rPr lang="es-ES" sz="11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Molienda</a:t>
                      </a:r>
                      <a:endParaRPr lang="es-PE" sz="11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nSpc>
                          <a:spcPct val="107000"/>
                        </a:lnSpc>
                        <a:spcAft>
                          <a:spcPts val="0"/>
                        </a:spcAft>
                        <a:buFont typeface="+mj-lt"/>
                        <a:buAutoNum type="arabicPeriod"/>
                      </a:pPr>
                      <a:r>
                        <a:rPr lang="es-ES" sz="11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Tamizado</a:t>
                      </a:r>
                      <a:endParaRPr lang="es-PE" sz="11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0"/>
                        </a:spcAft>
                        <a:buFont typeface="+mj-lt"/>
                        <a:buAutoNum type="arabicPeriod"/>
                      </a:pPr>
                      <a:r>
                        <a:rPr lang="es-PE" sz="1100" b="1" dirty="0" smtClean="0">
                          <a:effectLst/>
                          <a:latin typeface="Arial Narrow" panose="020B0606020202030204" pitchFamily="34" charset="0"/>
                          <a:ea typeface="Calibri" panose="020F0502020204030204" pitchFamily="34" charset="0"/>
                          <a:cs typeface="Times New Roman" panose="02020603050405020304" pitchFamily="18" charset="0"/>
                        </a:rPr>
                        <a:t>Análisis de la harina de hojas de quinua</a:t>
                      </a:r>
                      <a:endParaRPr lang="es-PE" sz="1100" dirty="0" smtClean="0">
                        <a:effectLst/>
                        <a:latin typeface="Arial Narrow" panose="020B0606020202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mj-lt"/>
                        <a:buAutoNum type="arabicPeriod"/>
                      </a:pPr>
                      <a:r>
                        <a:rPr lang="es-PE" sz="1100" dirty="0" smtClean="0">
                          <a:effectLst/>
                          <a:latin typeface="Arial Narrow" panose="020B0606020202030204" pitchFamily="34" charset="0"/>
                          <a:ea typeface="Times New Roman" panose="02020603050405020304" pitchFamily="18" charset="0"/>
                          <a:cs typeface="Times New Roman" panose="02020603050405020304" pitchFamily="18" charset="0"/>
                        </a:rPr>
                        <a:t>Análisis microbiológico</a:t>
                      </a:r>
                      <a:endParaRPr lang="es-PE" sz="11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0"/>
                        </a:spcAft>
                        <a:buFont typeface="+mj-lt"/>
                        <a:buAutoNum type="arabicPeriod"/>
                      </a:pPr>
                      <a:r>
                        <a:rPr lang="es-PE" sz="1100" b="1" dirty="0" smtClean="0">
                          <a:effectLst/>
                          <a:latin typeface="Arial Narrow" panose="020B0606020202030204" pitchFamily="34" charset="0"/>
                          <a:ea typeface="Calibri" panose="020F0502020204030204" pitchFamily="34" charset="0"/>
                          <a:cs typeface="Times New Roman" panose="02020603050405020304" pitchFamily="18" charset="0"/>
                        </a:rPr>
                        <a:t>Elaboración de galletas a partir de harina de hojas de quinua</a:t>
                      </a:r>
                      <a:endParaRPr lang="es-PE" sz="1100" dirty="0" smtClean="0">
                        <a:effectLst/>
                        <a:latin typeface="Arial Narrow" panose="020B0606020202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mj-lt"/>
                        <a:buAutoNum type="arabicPeriod"/>
                      </a:pPr>
                      <a:r>
                        <a:rPr lang="es-ES" sz="11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Formulación</a:t>
                      </a:r>
                      <a:endParaRPr lang="es-PE" sz="11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nSpc>
                          <a:spcPct val="107000"/>
                        </a:lnSpc>
                        <a:spcAft>
                          <a:spcPts val="0"/>
                        </a:spcAft>
                        <a:buFont typeface="+mj-lt"/>
                        <a:buAutoNum type="arabicPeriod"/>
                      </a:pPr>
                      <a:r>
                        <a:rPr lang="es-ES" sz="11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Mezclado</a:t>
                      </a:r>
                      <a:endParaRPr lang="es-PE" sz="11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nSpc>
                          <a:spcPct val="107000"/>
                        </a:lnSpc>
                        <a:spcAft>
                          <a:spcPts val="0"/>
                        </a:spcAft>
                        <a:buFont typeface="+mj-lt"/>
                        <a:buAutoNum type="arabicPeriod"/>
                      </a:pPr>
                      <a:r>
                        <a:rPr lang="es-ES" sz="11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Amasado</a:t>
                      </a:r>
                      <a:endParaRPr lang="es-PE" sz="11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nSpc>
                          <a:spcPct val="107000"/>
                        </a:lnSpc>
                        <a:spcAft>
                          <a:spcPts val="0"/>
                        </a:spcAft>
                        <a:buFont typeface="+mj-lt"/>
                        <a:buAutoNum type="arabicPeriod"/>
                      </a:pPr>
                      <a:r>
                        <a:rPr lang="es-ES" sz="11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Laminado</a:t>
                      </a:r>
                      <a:endParaRPr lang="es-PE" sz="11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nSpc>
                          <a:spcPct val="107000"/>
                        </a:lnSpc>
                        <a:spcAft>
                          <a:spcPts val="0"/>
                        </a:spcAft>
                        <a:buFont typeface="+mj-lt"/>
                        <a:buAutoNum type="arabicPeriod"/>
                      </a:pPr>
                      <a:r>
                        <a:rPr lang="es-ES" sz="11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Moldeado</a:t>
                      </a:r>
                      <a:endParaRPr lang="es-PE" sz="11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nSpc>
                          <a:spcPct val="107000"/>
                        </a:lnSpc>
                        <a:spcAft>
                          <a:spcPts val="0"/>
                        </a:spcAft>
                        <a:buFont typeface="+mj-lt"/>
                        <a:buAutoNum type="arabicPeriod"/>
                      </a:pPr>
                      <a:r>
                        <a:rPr lang="es-ES" sz="11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Horneado</a:t>
                      </a:r>
                      <a:endParaRPr lang="es-PE" sz="11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nSpc>
                          <a:spcPct val="107000"/>
                        </a:lnSpc>
                        <a:spcAft>
                          <a:spcPts val="0"/>
                        </a:spcAft>
                        <a:buFont typeface="+mj-lt"/>
                        <a:buAutoNum type="arabicPeriod"/>
                      </a:pPr>
                      <a:r>
                        <a:rPr lang="es-ES" sz="11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Enfriado</a:t>
                      </a:r>
                      <a:endParaRPr lang="es-PE" sz="11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nSpc>
                          <a:spcPct val="107000"/>
                        </a:lnSpc>
                        <a:spcAft>
                          <a:spcPts val="0"/>
                        </a:spcAft>
                        <a:buFont typeface="+mj-lt"/>
                        <a:buAutoNum type="arabicPeriod"/>
                      </a:pPr>
                      <a:r>
                        <a:rPr lang="es-ES" sz="11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Envasado</a:t>
                      </a:r>
                      <a:endParaRPr lang="es-PE" sz="11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0"/>
                        </a:spcAft>
                        <a:buFont typeface="+mj-lt"/>
                        <a:buAutoNum type="arabicPeriod"/>
                      </a:pPr>
                      <a:r>
                        <a:rPr lang="es-PE" sz="1100" b="1" dirty="0" smtClean="0">
                          <a:effectLst/>
                          <a:latin typeface="Arial Narrow" panose="020B0606020202030204" pitchFamily="34" charset="0"/>
                          <a:ea typeface="Calibri" panose="020F0502020204030204" pitchFamily="34" charset="0"/>
                          <a:cs typeface="Times New Roman" panose="02020603050405020304" pitchFamily="18" charset="0"/>
                        </a:rPr>
                        <a:t>Análisis del producto elaborado</a:t>
                      </a:r>
                      <a:endParaRPr lang="es-PE" sz="1100" dirty="0" smtClean="0">
                        <a:effectLst/>
                        <a:latin typeface="Arial Narrow" panose="020B0606020202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mj-lt"/>
                        <a:buAutoNum type="arabicPeriod"/>
                      </a:pPr>
                      <a:r>
                        <a:rPr lang="es-PE" sz="1100" dirty="0" smtClean="0">
                          <a:effectLst/>
                          <a:latin typeface="Arial Narrow" panose="020B0606020202030204" pitchFamily="34" charset="0"/>
                          <a:ea typeface="Times New Roman" panose="02020603050405020304" pitchFamily="18" charset="0"/>
                          <a:cs typeface="Times New Roman" panose="02020603050405020304" pitchFamily="18" charset="0"/>
                        </a:rPr>
                        <a:t>Análisis proximal</a:t>
                      </a:r>
                      <a:endParaRPr lang="es-PE" sz="11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1143000" lvl="2" indent="-228600">
                        <a:lnSpc>
                          <a:spcPct val="107000"/>
                        </a:lnSpc>
                        <a:spcAft>
                          <a:spcPts val="0"/>
                        </a:spcAft>
                        <a:buFont typeface="+mj-lt"/>
                        <a:buAutoNum type="arabicPeriod"/>
                      </a:pPr>
                      <a:r>
                        <a:rPr lang="es-PE" sz="1100" dirty="0" smtClean="0">
                          <a:effectLst/>
                          <a:latin typeface="Arial Narrow" panose="020B0606020202030204" pitchFamily="34" charset="0"/>
                          <a:ea typeface="Times New Roman" panose="02020603050405020304" pitchFamily="18" charset="0"/>
                          <a:cs typeface="Times New Roman" panose="02020603050405020304" pitchFamily="18" charset="0"/>
                        </a:rPr>
                        <a:t>Determinación de proteínas totales</a:t>
                      </a:r>
                      <a:endParaRPr lang="es-PE" sz="11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1143000" lvl="2" indent="-228600">
                        <a:lnSpc>
                          <a:spcPct val="107000"/>
                        </a:lnSpc>
                        <a:spcAft>
                          <a:spcPts val="0"/>
                        </a:spcAft>
                        <a:buFont typeface="+mj-lt"/>
                        <a:buAutoNum type="arabicPeriod"/>
                      </a:pPr>
                      <a:r>
                        <a:rPr lang="es-PE" sz="1100" dirty="0" smtClean="0">
                          <a:effectLst/>
                          <a:latin typeface="Arial Narrow" panose="020B0606020202030204" pitchFamily="34" charset="0"/>
                          <a:ea typeface="Times New Roman" panose="02020603050405020304" pitchFamily="18" charset="0"/>
                          <a:cs typeface="Times New Roman" panose="02020603050405020304" pitchFamily="18" charset="0"/>
                        </a:rPr>
                        <a:t>Criterios fisicoquímicos</a:t>
                      </a:r>
                      <a:endParaRPr lang="es-PE" sz="11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nSpc>
                          <a:spcPct val="107000"/>
                        </a:lnSpc>
                        <a:spcAft>
                          <a:spcPts val="0"/>
                        </a:spcAft>
                        <a:buFont typeface="+mj-lt"/>
                        <a:buAutoNum type="arabicPeriod"/>
                      </a:pPr>
                      <a:r>
                        <a:rPr lang="es-PE" sz="1100" dirty="0" smtClean="0">
                          <a:effectLst/>
                          <a:latin typeface="Arial Narrow" panose="020B0606020202030204" pitchFamily="34" charset="0"/>
                          <a:ea typeface="Times New Roman" panose="02020603050405020304" pitchFamily="18" charset="0"/>
                          <a:cs typeface="Times New Roman" panose="02020603050405020304" pitchFamily="18" charset="0"/>
                        </a:rPr>
                        <a:t>Análisis microbiológico</a:t>
                      </a:r>
                      <a:endParaRPr lang="es-PE" sz="11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nSpc>
                          <a:spcPct val="107000"/>
                        </a:lnSpc>
                        <a:spcAft>
                          <a:spcPts val="0"/>
                        </a:spcAft>
                        <a:buFont typeface="+mj-lt"/>
                        <a:buAutoNum type="arabicPeriod"/>
                      </a:pPr>
                      <a:r>
                        <a:rPr lang="es-PE" sz="1100" dirty="0" smtClean="0">
                          <a:effectLst/>
                          <a:latin typeface="Arial Narrow" panose="020B0606020202030204" pitchFamily="34" charset="0"/>
                          <a:ea typeface="Times New Roman" panose="02020603050405020304" pitchFamily="18" charset="0"/>
                          <a:cs typeface="Times New Roman" panose="02020603050405020304" pitchFamily="18" charset="0"/>
                        </a:rPr>
                        <a:t>Medición de la actividad del agua</a:t>
                      </a:r>
                      <a:endParaRPr lang="es-PE" sz="11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nSpc>
                          <a:spcPct val="107000"/>
                        </a:lnSpc>
                        <a:spcAft>
                          <a:spcPts val="0"/>
                        </a:spcAft>
                        <a:buFont typeface="+mj-lt"/>
                        <a:buAutoNum type="arabicPeriod"/>
                      </a:pPr>
                      <a:r>
                        <a:rPr lang="es-PE" sz="1100" dirty="0" smtClean="0">
                          <a:effectLst/>
                          <a:latin typeface="Arial Narrow" panose="020B0606020202030204" pitchFamily="34" charset="0"/>
                          <a:ea typeface="Times New Roman" panose="02020603050405020304" pitchFamily="18" charset="0"/>
                          <a:cs typeface="Times New Roman" panose="02020603050405020304" pitchFamily="18" charset="0"/>
                        </a:rPr>
                        <a:t>Análisis sensorial</a:t>
                      </a:r>
                      <a:endParaRPr lang="es-PE" sz="11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nSpc>
                          <a:spcPct val="107000"/>
                        </a:lnSpc>
                        <a:spcAft>
                          <a:spcPts val="0"/>
                        </a:spcAft>
                        <a:buFont typeface="+mj-lt"/>
                        <a:buAutoNum type="arabicPeriod"/>
                      </a:pPr>
                      <a:r>
                        <a:rPr lang="es-PE" sz="1100" dirty="0" smtClean="0">
                          <a:effectLst/>
                          <a:latin typeface="Arial Narrow" panose="020B0606020202030204" pitchFamily="34" charset="0"/>
                          <a:ea typeface="Times New Roman" panose="02020603050405020304" pitchFamily="18" charset="0"/>
                          <a:cs typeface="Times New Roman" panose="02020603050405020304" pitchFamily="18" charset="0"/>
                        </a:rPr>
                        <a:t>Análisis textural</a:t>
                      </a:r>
                      <a:endParaRPr lang="es-PE" sz="11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0"/>
                        </a:spcAft>
                        <a:buFont typeface="+mj-lt"/>
                        <a:buAutoNum type="arabicPeriod"/>
                      </a:pPr>
                      <a:r>
                        <a:rPr lang="es-PE" sz="1100" b="1" dirty="0" smtClean="0">
                          <a:effectLst/>
                          <a:latin typeface="Arial Narrow" panose="020B0606020202030204" pitchFamily="34" charset="0"/>
                          <a:ea typeface="Calibri" panose="020F0502020204030204" pitchFamily="34" charset="0"/>
                          <a:cs typeface="Times New Roman" panose="02020603050405020304" pitchFamily="18" charset="0"/>
                        </a:rPr>
                        <a:t>Determinación de la vida útil</a:t>
                      </a:r>
                      <a:endParaRPr lang="es-PE" sz="1100" dirty="0" smtClean="0">
                        <a:effectLst/>
                        <a:latin typeface="Arial Narrow" panose="020B0606020202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mj-lt"/>
                        <a:buAutoNum type="arabicPeriod"/>
                      </a:pPr>
                      <a:r>
                        <a:rPr lang="es-PE" sz="1100" dirty="0" smtClean="0">
                          <a:effectLst/>
                          <a:latin typeface="Arial Narrow" panose="020B0606020202030204" pitchFamily="34" charset="0"/>
                          <a:ea typeface="Times New Roman" panose="02020603050405020304" pitchFamily="18" charset="0"/>
                          <a:cs typeface="Times New Roman" panose="02020603050405020304" pitchFamily="18" charset="0"/>
                        </a:rPr>
                        <a:t>Determinación de la cinética de deterioro de la calidad promedio del producto elaborado</a:t>
                      </a:r>
                      <a:endParaRPr lang="es-PE" sz="1100" dirty="0" smtClean="0">
                        <a:effectLst/>
                        <a:latin typeface="Calibri" panose="020F0502020204030204" pitchFamily="34" charset="0"/>
                        <a:ea typeface="Times New Roman" panose="02020603050405020304" pitchFamily="18" charset="0"/>
                        <a:cs typeface="Times New Roman" panose="02020603050405020304" pitchFamily="18" charset="0"/>
                      </a:endParaRPr>
                    </a:p>
                    <a:p>
                      <a:endParaRPr lang="es-PE" sz="1100" dirty="0"/>
                    </a:p>
                  </a:txBody>
                  <a:tcPr/>
                </a:tc>
                <a:extLst>
                  <a:ext uri="{0D108BD9-81ED-4DB2-BD59-A6C34878D82A}">
                    <a16:rowId xmlns="" xmlns:a16="http://schemas.microsoft.com/office/drawing/2014/main" val="4119108295"/>
                  </a:ext>
                </a:extLst>
              </a:tr>
            </a:tbl>
          </a:graphicData>
        </a:graphic>
      </p:graphicFrame>
      <p:sp>
        <p:nvSpPr>
          <p:cNvPr id="5" name="Rectángulo 5"/>
          <p:cNvSpPr/>
          <p:nvPr/>
        </p:nvSpPr>
        <p:spPr>
          <a:xfrm>
            <a:off x="228600" y="159399"/>
            <a:ext cx="8746957" cy="22160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PE" sz="1400" b="1" dirty="0" smtClean="0"/>
              <a:t>Elaboración de una galleta con alto contenido proteico a base de hojas de </a:t>
            </a:r>
            <a:r>
              <a:rPr lang="es-PE" sz="1400" b="1" i="1" dirty="0" smtClean="0"/>
              <a:t>chenopodium </a:t>
            </a:r>
            <a:r>
              <a:rPr lang="es-PE" sz="1400" b="1" i="1" dirty="0" err="1" smtClean="0"/>
              <a:t>quinoa</a:t>
            </a:r>
            <a:endParaRPr lang="es-PE" sz="1400" b="1" i="1"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pt-BR"/>
          </a:p>
        </p:txBody>
      </p:sp>
      <p:sp>
        <p:nvSpPr>
          <p:cNvPr id="3" name="Subtitle 2"/>
          <p:cNvSpPr>
            <a:spLocks noGrp="1"/>
          </p:cNvSpPr>
          <p:nvPr>
            <p:ph type="subTitle" idx="1"/>
          </p:nvPr>
        </p:nvSpPr>
        <p:spPr/>
        <p:txBody>
          <a:bodyPr/>
          <a:lstStyle/>
          <a:p>
            <a:endParaRPr lang="pt-BR"/>
          </a:p>
        </p:txBody>
      </p:sp>
      <p:pic>
        <p:nvPicPr>
          <p:cNvPr id="1026" name="Picture 2" descr="Resultado de imagen para matriz de consistencia tesis"/>
          <p:cNvPicPr>
            <a:picLocks noChangeAspect="1" noChangeArrowheads="1"/>
          </p:cNvPicPr>
          <p:nvPr/>
        </p:nvPicPr>
        <p:blipFill>
          <a:blip r:embed="rId2" cstate="print"/>
          <a:srcRect/>
          <a:stretch>
            <a:fillRect/>
          </a:stretch>
        </p:blipFill>
        <p:spPr bwMode="auto">
          <a:xfrm>
            <a:off x="0" y="685800"/>
            <a:ext cx="9144000" cy="5391151"/>
          </a:xfrm>
          <a:prstGeom prst="rect">
            <a:avLst/>
          </a:prstGeom>
          <a:noFill/>
        </p:spPr>
      </p:pic>
      <p:sp>
        <p:nvSpPr>
          <p:cNvPr id="5" name="TextBox 4"/>
          <p:cNvSpPr txBox="1"/>
          <p:nvPr/>
        </p:nvSpPr>
        <p:spPr>
          <a:xfrm>
            <a:off x="304800" y="228600"/>
            <a:ext cx="6019800" cy="461665"/>
          </a:xfrm>
          <a:prstGeom prst="rect">
            <a:avLst/>
          </a:prstGeom>
          <a:noFill/>
        </p:spPr>
        <p:txBody>
          <a:bodyPr wrap="square" rtlCol="0">
            <a:spAutoFit/>
          </a:bodyPr>
          <a:lstStyle/>
          <a:p>
            <a:r>
              <a:rPr lang="en-US" sz="2400" b="1" dirty="0" err="1" smtClean="0"/>
              <a:t>Ejemplos</a:t>
            </a:r>
            <a:r>
              <a:rPr lang="en-US" sz="2400" b="1" dirty="0" smtClean="0"/>
              <a:t> de </a:t>
            </a:r>
            <a:r>
              <a:rPr lang="en-US" sz="2400" b="1" dirty="0" err="1" smtClean="0"/>
              <a:t>matriz</a:t>
            </a:r>
            <a:r>
              <a:rPr lang="en-US" sz="2400" b="1" dirty="0" smtClean="0"/>
              <a:t> de </a:t>
            </a:r>
            <a:r>
              <a:rPr lang="en-US" sz="2400" b="1" dirty="0" err="1" smtClean="0"/>
              <a:t>consistencia</a:t>
            </a:r>
            <a:endParaRPr lang="en-US" sz="2400" b="1"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BR"/>
          </a:p>
        </p:txBody>
      </p:sp>
      <p:sp>
        <p:nvSpPr>
          <p:cNvPr id="3" name="Content Placeholder 2"/>
          <p:cNvSpPr>
            <a:spLocks noGrp="1"/>
          </p:cNvSpPr>
          <p:nvPr>
            <p:ph idx="1"/>
          </p:nvPr>
        </p:nvSpPr>
        <p:spPr/>
        <p:txBody>
          <a:bodyPr/>
          <a:lstStyle/>
          <a:p>
            <a:endParaRPr lang="pt-BR"/>
          </a:p>
        </p:txBody>
      </p:sp>
      <p:pic>
        <p:nvPicPr>
          <p:cNvPr id="4098" name="Picture 2" descr="Imagen relacionada"/>
          <p:cNvPicPr>
            <a:picLocks noChangeAspect="1" noChangeArrowheads="1"/>
          </p:cNvPicPr>
          <p:nvPr/>
        </p:nvPicPr>
        <p:blipFill>
          <a:blip r:embed="rId2" cstate="print"/>
          <a:srcRect/>
          <a:stretch>
            <a:fillRect/>
          </a:stretch>
        </p:blipFill>
        <p:spPr bwMode="auto">
          <a:xfrm>
            <a:off x="228600" y="87510"/>
            <a:ext cx="8458200" cy="654189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a:solidFill>
            <a:schemeClr val="accent3"/>
          </a:solidFill>
        </p:spPr>
        <p:txBody>
          <a:bodyPr/>
          <a:lstStyle/>
          <a:p>
            <a:pPr algn="ctr"/>
            <a:r>
              <a:rPr lang="en-US" dirty="0" err="1" smtClean="0"/>
              <a:t>Diferencias</a:t>
            </a:r>
            <a:r>
              <a:rPr lang="en-US" dirty="0" smtClean="0"/>
              <a:t> claves</a:t>
            </a:r>
            <a:endParaRPr lang="en-US" dirty="0"/>
          </a:p>
        </p:txBody>
      </p:sp>
      <p:sp>
        <p:nvSpPr>
          <p:cNvPr id="4" name="Rectangle 3"/>
          <p:cNvSpPr/>
          <p:nvPr/>
        </p:nvSpPr>
        <p:spPr>
          <a:xfrm>
            <a:off x="228600" y="914400"/>
            <a:ext cx="2667000" cy="1569660"/>
          </a:xfrm>
          <a:prstGeom prst="rect">
            <a:avLst/>
          </a:prstGeom>
        </p:spPr>
        <p:txBody>
          <a:bodyPr wrap="square">
            <a:spAutoFit/>
          </a:bodyPr>
          <a:lstStyle/>
          <a:p>
            <a:pPr algn="ctr"/>
            <a:r>
              <a:rPr lang="es-ES" sz="3200" b="1" dirty="0" smtClean="0"/>
              <a:t>Ciencia</a:t>
            </a:r>
            <a:r>
              <a:rPr lang="es-ES" sz="3200" dirty="0" smtClean="0"/>
              <a:t> </a:t>
            </a:r>
          </a:p>
          <a:p>
            <a:pPr algn="ctr"/>
            <a:r>
              <a:rPr lang="es-ES" sz="3200" dirty="0" smtClean="0"/>
              <a:t>comprender la realidad</a:t>
            </a:r>
          </a:p>
        </p:txBody>
      </p:sp>
      <p:sp>
        <p:nvSpPr>
          <p:cNvPr id="5" name="Rectangle 4"/>
          <p:cNvSpPr/>
          <p:nvPr/>
        </p:nvSpPr>
        <p:spPr>
          <a:xfrm>
            <a:off x="3200400" y="1066800"/>
            <a:ext cx="2667000" cy="2062103"/>
          </a:xfrm>
          <a:prstGeom prst="rect">
            <a:avLst/>
          </a:prstGeom>
        </p:spPr>
        <p:txBody>
          <a:bodyPr wrap="square">
            <a:spAutoFit/>
          </a:bodyPr>
          <a:lstStyle/>
          <a:p>
            <a:pPr algn="ctr"/>
            <a:r>
              <a:rPr lang="es-ES" sz="3200" b="1" dirty="0" smtClean="0"/>
              <a:t>el arte</a:t>
            </a:r>
            <a:r>
              <a:rPr lang="es-ES" sz="3200" dirty="0" smtClean="0"/>
              <a:t> </a:t>
            </a:r>
          </a:p>
          <a:p>
            <a:pPr algn="ctr"/>
            <a:r>
              <a:rPr lang="es-ES" sz="3200" dirty="0" smtClean="0"/>
              <a:t>disfrutar </a:t>
            </a:r>
          </a:p>
          <a:p>
            <a:pPr algn="ctr"/>
            <a:r>
              <a:rPr lang="es-ES" sz="3200" dirty="0" smtClean="0"/>
              <a:t>mentalmente </a:t>
            </a:r>
          </a:p>
          <a:p>
            <a:pPr algn="ctr"/>
            <a:r>
              <a:rPr lang="es-ES" sz="3200" dirty="0" smtClean="0"/>
              <a:t>la realidad</a:t>
            </a:r>
          </a:p>
        </p:txBody>
      </p:sp>
      <p:sp>
        <p:nvSpPr>
          <p:cNvPr id="6" name="Rectangle 5"/>
          <p:cNvSpPr/>
          <p:nvPr/>
        </p:nvSpPr>
        <p:spPr>
          <a:xfrm>
            <a:off x="6172200" y="2514600"/>
            <a:ext cx="2819400" cy="1569660"/>
          </a:xfrm>
          <a:prstGeom prst="rect">
            <a:avLst/>
          </a:prstGeom>
        </p:spPr>
        <p:txBody>
          <a:bodyPr wrap="square">
            <a:spAutoFit/>
          </a:bodyPr>
          <a:lstStyle/>
          <a:p>
            <a:pPr algn="ctr"/>
            <a:r>
              <a:rPr lang="es-ES" sz="3200" b="1" dirty="0" smtClean="0"/>
              <a:t>la tecnología </a:t>
            </a:r>
          </a:p>
          <a:p>
            <a:pPr algn="ctr"/>
            <a:r>
              <a:rPr lang="es-ES" sz="3200" dirty="0" smtClean="0"/>
              <a:t>transformar </a:t>
            </a:r>
          </a:p>
          <a:p>
            <a:pPr algn="ctr"/>
            <a:r>
              <a:rPr lang="es-ES" sz="3200" dirty="0" smtClean="0"/>
              <a:t>la realidad</a:t>
            </a:r>
            <a:endParaRPr lang="es-ES" sz="3200" dirty="0"/>
          </a:p>
        </p:txBody>
      </p:sp>
      <p:pic>
        <p:nvPicPr>
          <p:cNvPr id="123906" name="Picture 2" descr="Resultado de imagen de comprender la realidad&quot;"/>
          <p:cNvPicPr>
            <a:picLocks noChangeAspect="1" noChangeArrowheads="1"/>
          </p:cNvPicPr>
          <p:nvPr/>
        </p:nvPicPr>
        <p:blipFill>
          <a:blip r:embed="rId2"/>
          <a:srcRect/>
          <a:stretch>
            <a:fillRect/>
          </a:stretch>
        </p:blipFill>
        <p:spPr bwMode="auto">
          <a:xfrm>
            <a:off x="381000" y="2514600"/>
            <a:ext cx="2438400" cy="1699260"/>
          </a:xfrm>
          <a:prstGeom prst="rect">
            <a:avLst/>
          </a:prstGeom>
          <a:noFill/>
        </p:spPr>
      </p:pic>
      <p:pic>
        <p:nvPicPr>
          <p:cNvPr id="123908" name="Picture 4" descr="Resultado de imagen de arte infantil&quot;"/>
          <p:cNvPicPr>
            <a:picLocks noChangeAspect="1" noChangeArrowheads="1"/>
          </p:cNvPicPr>
          <p:nvPr/>
        </p:nvPicPr>
        <p:blipFill>
          <a:blip r:embed="rId3"/>
          <a:srcRect/>
          <a:stretch>
            <a:fillRect/>
          </a:stretch>
        </p:blipFill>
        <p:spPr bwMode="auto">
          <a:xfrm>
            <a:off x="2667000" y="3048000"/>
            <a:ext cx="3203852" cy="2209800"/>
          </a:xfrm>
          <a:prstGeom prst="rect">
            <a:avLst/>
          </a:prstGeom>
          <a:noFill/>
        </p:spPr>
      </p:pic>
      <p:pic>
        <p:nvPicPr>
          <p:cNvPr id="123910" name="Picture 6" descr="Resultado de imagen de tecnologia&quot;"/>
          <p:cNvPicPr>
            <a:picLocks noChangeAspect="1" noChangeArrowheads="1"/>
          </p:cNvPicPr>
          <p:nvPr/>
        </p:nvPicPr>
        <p:blipFill>
          <a:blip r:embed="rId4"/>
          <a:srcRect/>
          <a:stretch>
            <a:fillRect/>
          </a:stretch>
        </p:blipFill>
        <p:spPr bwMode="auto">
          <a:xfrm>
            <a:off x="5410200" y="4114800"/>
            <a:ext cx="3581400" cy="2552700"/>
          </a:xfrm>
          <a:prstGeom prst="rect">
            <a:avLst/>
          </a:prstGeom>
          <a:noFill/>
        </p:spPr>
      </p:pic>
      <p:pic>
        <p:nvPicPr>
          <p:cNvPr id="123912" name="Picture 8" descr="Resultado de imagen de pan&quot;"/>
          <p:cNvPicPr>
            <a:picLocks noChangeAspect="1" noChangeArrowheads="1"/>
          </p:cNvPicPr>
          <p:nvPr/>
        </p:nvPicPr>
        <p:blipFill>
          <a:blip r:embed="rId5"/>
          <a:srcRect/>
          <a:stretch>
            <a:fillRect/>
          </a:stretch>
        </p:blipFill>
        <p:spPr bwMode="auto">
          <a:xfrm>
            <a:off x="6096000" y="838200"/>
            <a:ext cx="2835367" cy="157012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123906"/>
                                        </p:tgtEl>
                                        <p:attrNameLst>
                                          <p:attrName>style.visibility</p:attrName>
                                        </p:attrNameLst>
                                      </p:cBhvr>
                                      <p:to>
                                        <p:strVal val="visible"/>
                                      </p:to>
                                    </p:set>
                                    <p:animEffect transition="in" filter="blinds(horizontal)">
                                      <p:cBhvr>
                                        <p:cTn id="10" dur="500"/>
                                        <p:tgtEl>
                                          <p:spTgt spid="123906"/>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500"/>
                                        <p:tgtEl>
                                          <p:spTgt spid="5"/>
                                        </p:tgtEl>
                                      </p:cBhvr>
                                    </p:animEffect>
                                  </p:childTnLst>
                                </p:cTn>
                              </p:par>
                              <p:par>
                                <p:cTn id="16" presetID="4" presetClass="entr" presetSubtype="16" fill="hold" nodeType="withEffect">
                                  <p:stCondLst>
                                    <p:cond delay="0"/>
                                  </p:stCondLst>
                                  <p:childTnLst>
                                    <p:set>
                                      <p:cBhvr>
                                        <p:cTn id="17" dur="1" fill="hold">
                                          <p:stCondLst>
                                            <p:cond delay="0"/>
                                          </p:stCondLst>
                                        </p:cTn>
                                        <p:tgtEl>
                                          <p:spTgt spid="123908"/>
                                        </p:tgtEl>
                                        <p:attrNameLst>
                                          <p:attrName>style.visibility</p:attrName>
                                        </p:attrNameLst>
                                      </p:cBhvr>
                                      <p:to>
                                        <p:strVal val="visible"/>
                                      </p:to>
                                    </p:set>
                                    <p:animEffect transition="in" filter="box(in)">
                                      <p:cBhvr>
                                        <p:cTn id="18" dur="500"/>
                                        <p:tgtEl>
                                          <p:spTgt spid="123908"/>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ox(in)">
                                      <p:cBhvr>
                                        <p:cTn id="23" dur="500"/>
                                        <p:tgtEl>
                                          <p:spTgt spid="6"/>
                                        </p:tgtEl>
                                      </p:cBhvr>
                                    </p:animEffect>
                                  </p:childTnLst>
                                </p:cTn>
                              </p:par>
                              <p:par>
                                <p:cTn id="24" presetID="4" presetClass="entr" presetSubtype="16" fill="hold" nodeType="withEffect">
                                  <p:stCondLst>
                                    <p:cond delay="0"/>
                                  </p:stCondLst>
                                  <p:childTnLst>
                                    <p:set>
                                      <p:cBhvr>
                                        <p:cTn id="25" dur="1" fill="hold">
                                          <p:stCondLst>
                                            <p:cond delay="0"/>
                                          </p:stCondLst>
                                        </p:cTn>
                                        <p:tgtEl>
                                          <p:spTgt spid="123910"/>
                                        </p:tgtEl>
                                        <p:attrNameLst>
                                          <p:attrName>style.visibility</p:attrName>
                                        </p:attrNameLst>
                                      </p:cBhvr>
                                      <p:to>
                                        <p:strVal val="visible"/>
                                      </p:to>
                                    </p:set>
                                    <p:animEffect transition="in" filter="box(in)">
                                      <p:cBhvr>
                                        <p:cTn id="26" dur="500"/>
                                        <p:tgtEl>
                                          <p:spTgt spid="123910"/>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23912"/>
                                        </p:tgtEl>
                                        <p:attrNameLst>
                                          <p:attrName>style.visibility</p:attrName>
                                        </p:attrNameLst>
                                      </p:cBhvr>
                                      <p:to>
                                        <p:strVal val="visible"/>
                                      </p:to>
                                    </p:set>
                                    <p:animEffect transition="in" filter="blinds(horizontal)">
                                      <p:cBhvr>
                                        <p:cTn id="31" dur="500"/>
                                        <p:tgtEl>
                                          <p:spTgt spid="1239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BR"/>
          </a:p>
        </p:txBody>
      </p:sp>
      <p:sp>
        <p:nvSpPr>
          <p:cNvPr id="3" name="Content Placeholder 2"/>
          <p:cNvSpPr>
            <a:spLocks noGrp="1"/>
          </p:cNvSpPr>
          <p:nvPr>
            <p:ph idx="1"/>
          </p:nvPr>
        </p:nvSpPr>
        <p:spPr/>
        <p:txBody>
          <a:bodyPr/>
          <a:lstStyle/>
          <a:p>
            <a:endParaRPr lang="pt-BR"/>
          </a:p>
        </p:txBody>
      </p:sp>
      <p:pic>
        <p:nvPicPr>
          <p:cNvPr id="6146" name="Picture 2" descr="Resultado de imagen para matriz de consistencia tesis"/>
          <p:cNvPicPr>
            <a:picLocks noChangeAspect="1" noChangeArrowheads="1"/>
          </p:cNvPicPr>
          <p:nvPr/>
        </p:nvPicPr>
        <p:blipFill>
          <a:blip r:embed="rId2" cstate="print"/>
          <a:srcRect/>
          <a:stretch>
            <a:fillRect/>
          </a:stretch>
        </p:blipFill>
        <p:spPr bwMode="auto">
          <a:xfrm>
            <a:off x="152400" y="228600"/>
            <a:ext cx="8945910" cy="5334000"/>
          </a:xfrm>
          <a:prstGeom prst="rect">
            <a:avLst/>
          </a:prstGeom>
          <a:noFill/>
        </p:spPr>
      </p:pic>
      <p:graphicFrame>
        <p:nvGraphicFramePr>
          <p:cNvPr id="5" name="Table 4"/>
          <p:cNvGraphicFramePr>
            <a:graphicFrameLocks noGrp="1"/>
          </p:cNvGraphicFramePr>
          <p:nvPr/>
        </p:nvGraphicFramePr>
        <p:xfrm>
          <a:off x="609600" y="5638800"/>
          <a:ext cx="8001000" cy="1023620"/>
        </p:xfrm>
        <a:graphic>
          <a:graphicData uri="http://schemas.openxmlformats.org/drawingml/2006/table">
            <a:tbl>
              <a:tblPr firstRow="1" bandRow="1">
                <a:tableStyleId>{5C22544A-7EE6-4342-B048-85BDC9FD1C3A}</a:tableStyleId>
              </a:tblPr>
              <a:tblGrid>
                <a:gridCol w="1333500"/>
                <a:gridCol w="1333500"/>
                <a:gridCol w="1333500"/>
                <a:gridCol w="1333500"/>
                <a:gridCol w="1333500"/>
                <a:gridCol w="1333500"/>
              </a:tblGrid>
              <a:tr h="383540">
                <a:tc>
                  <a:txBody>
                    <a:bodyPr/>
                    <a:lstStyle/>
                    <a:p>
                      <a:r>
                        <a:rPr lang="pt-BR" dirty="0" smtClean="0"/>
                        <a:t>problema </a:t>
                      </a:r>
                      <a:endParaRPr lang="pt-BR" dirty="0"/>
                    </a:p>
                  </a:txBody>
                  <a:tcPr/>
                </a:tc>
                <a:tc>
                  <a:txBody>
                    <a:bodyPr/>
                    <a:lstStyle/>
                    <a:p>
                      <a:r>
                        <a:rPr lang="pt-BR" dirty="0" smtClean="0"/>
                        <a:t>justificacion</a:t>
                      </a:r>
                      <a:endParaRPr lang="pt-BR" dirty="0"/>
                    </a:p>
                  </a:txBody>
                  <a:tcPr/>
                </a:tc>
                <a:tc>
                  <a:txBody>
                    <a:bodyPr/>
                    <a:lstStyle/>
                    <a:p>
                      <a:r>
                        <a:rPr lang="pt-BR" dirty="0" smtClean="0"/>
                        <a:t>objetivos </a:t>
                      </a:r>
                      <a:endParaRPr lang="pt-BR" dirty="0"/>
                    </a:p>
                  </a:txBody>
                  <a:tcPr/>
                </a:tc>
                <a:tc>
                  <a:txBody>
                    <a:bodyPr/>
                    <a:lstStyle/>
                    <a:p>
                      <a:r>
                        <a:rPr lang="pt-BR" dirty="0" smtClean="0"/>
                        <a:t>hipotesis</a:t>
                      </a:r>
                      <a:endParaRPr lang="pt-BR" dirty="0"/>
                    </a:p>
                  </a:txBody>
                  <a:tcPr/>
                </a:tc>
                <a:tc>
                  <a:txBody>
                    <a:bodyPr/>
                    <a:lstStyle/>
                    <a:p>
                      <a:r>
                        <a:rPr lang="pt-BR" dirty="0" smtClean="0"/>
                        <a:t>Variables </a:t>
                      </a:r>
                      <a:endParaRPr lang="pt-BR" dirty="0"/>
                    </a:p>
                  </a:txBody>
                  <a:tcPr/>
                </a:tc>
                <a:tc>
                  <a:txBody>
                    <a:bodyPr/>
                    <a:lstStyle/>
                    <a:p>
                      <a:r>
                        <a:rPr lang="pt-BR" dirty="0" smtClean="0"/>
                        <a:t>METODO</a:t>
                      </a:r>
                      <a:endParaRPr lang="pt-BR" dirty="0"/>
                    </a:p>
                  </a:txBody>
                  <a:tcPr/>
                </a:tc>
              </a:tr>
              <a:tr h="383540">
                <a:tc>
                  <a:txBody>
                    <a:bodyPr/>
                    <a:lstStyle/>
                    <a:p>
                      <a:endParaRPr lang="pt-BR" dirty="0"/>
                    </a:p>
                  </a:txBody>
                  <a:tcPr/>
                </a:tc>
                <a:tc>
                  <a:txBody>
                    <a:bodyPr/>
                    <a:lstStyle/>
                    <a:p>
                      <a:endParaRPr lang="pt-BR"/>
                    </a:p>
                  </a:txBody>
                  <a:tcPr/>
                </a:tc>
                <a:tc>
                  <a:txBody>
                    <a:bodyPr/>
                    <a:lstStyle/>
                    <a:p>
                      <a:endParaRPr lang="pt-BR"/>
                    </a:p>
                  </a:txBody>
                  <a:tcPr/>
                </a:tc>
                <a:tc>
                  <a:txBody>
                    <a:bodyPr/>
                    <a:lstStyle/>
                    <a:p>
                      <a:endParaRPr lang="pt-BR"/>
                    </a:p>
                  </a:txBody>
                  <a:tcPr/>
                </a:tc>
                <a:tc>
                  <a:txBody>
                    <a:bodyPr/>
                    <a:lstStyle/>
                    <a:p>
                      <a:endParaRPr lang="pt-BR" dirty="0"/>
                    </a:p>
                  </a:txBody>
                  <a:tcPr/>
                </a:tc>
                <a:tc>
                  <a:txBody>
                    <a:bodyPr/>
                    <a:lstStyle/>
                    <a:p>
                      <a:endParaRPr lang="pt-BR" dirty="0"/>
                    </a:p>
                  </a:txBody>
                  <a:tcPr/>
                </a:tc>
              </a:tr>
            </a:tbl>
          </a:graphicData>
        </a:graphic>
      </p:graphicFrame>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20000"/>
              <a:lumOff val="80000"/>
            </a:schemeClr>
          </a:solidFill>
        </p:spPr>
        <p:txBody>
          <a:bodyPr>
            <a:normAutofit/>
          </a:bodyPr>
          <a:lstStyle/>
          <a:p>
            <a:r>
              <a:rPr lang="en-US" b="1" dirty="0" err="1" smtClean="0"/>
              <a:t>Diseño</a:t>
            </a:r>
            <a:r>
              <a:rPr lang="en-US" b="1" dirty="0" smtClean="0"/>
              <a:t> de la </a:t>
            </a:r>
            <a:r>
              <a:rPr lang="en-US" b="1" dirty="0" err="1" smtClean="0"/>
              <a:t>investigación</a:t>
            </a:r>
            <a:endParaRPr lang="en-US" dirty="0"/>
          </a:p>
        </p:txBody>
      </p:sp>
      <p:sp>
        <p:nvSpPr>
          <p:cNvPr id="3" name="Content Placeholder 2"/>
          <p:cNvSpPr>
            <a:spLocks noGrp="1"/>
          </p:cNvSpPr>
          <p:nvPr>
            <p:ph sz="quarter" idx="1"/>
          </p:nvPr>
        </p:nvSpPr>
        <p:spPr/>
        <p:txBody>
          <a:bodyPr/>
          <a:lstStyle/>
          <a:p>
            <a:r>
              <a:rPr lang="en-US" dirty="0" smtClean="0"/>
              <a:t>El primer </a:t>
            </a:r>
            <a:r>
              <a:rPr lang="en-US" dirty="0" err="1" smtClean="0"/>
              <a:t>paso</a:t>
            </a:r>
            <a:r>
              <a:rPr lang="en-US" dirty="0" smtClean="0"/>
              <a:t> del </a:t>
            </a:r>
            <a:r>
              <a:rPr lang="en-US" dirty="0" err="1" smtClean="0"/>
              <a:t>diseño</a:t>
            </a:r>
            <a:r>
              <a:rPr lang="en-US" dirty="0" smtClean="0"/>
              <a:t> </a:t>
            </a:r>
            <a:r>
              <a:rPr lang="en-US" dirty="0" err="1" smtClean="0"/>
              <a:t>corresponde</a:t>
            </a:r>
            <a:r>
              <a:rPr lang="en-US" dirty="0" smtClean="0"/>
              <a:t> a la </a:t>
            </a:r>
            <a:r>
              <a:rPr lang="en-US" dirty="0" err="1" smtClean="0"/>
              <a:t>elección</a:t>
            </a:r>
            <a:r>
              <a:rPr lang="en-US" dirty="0" smtClean="0"/>
              <a:t> del </a:t>
            </a:r>
            <a:r>
              <a:rPr lang="en-US" dirty="0" err="1" smtClean="0"/>
              <a:t>tipo</a:t>
            </a:r>
            <a:r>
              <a:rPr lang="en-US" dirty="0" smtClean="0"/>
              <a:t> de </a:t>
            </a:r>
            <a:r>
              <a:rPr lang="en-US" dirty="0" err="1" smtClean="0"/>
              <a:t>estudio</a:t>
            </a:r>
            <a:r>
              <a:rPr lang="en-US" dirty="0" smtClean="0"/>
              <a:t> </a:t>
            </a:r>
            <a:r>
              <a:rPr lang="en-US" dirty="0" err="1" smtClean="0"/>
              <a:t>que</a:t>
            </a:r>
            <a:r>
              <a:rPr lang="en-US" dirty="0" smtClean="0"/>
              <a:t> se </a:t>
            </a:r>
            <a:r>
              <a:rPr lang="en-US" dirty="0" err="1" smtClean="0"/>
              <a:t>realizará</a:t>
            </a:r>
            <a:r>
              <a:rPr lang="en-US" dirty="0" smtClean="0"/>
              <a:t>. </a:t>
            </a:r>
            <a:r>
              <a:rPr lang="en-US" dirty="0" err="1" smtClean="0"/>
              <a:t>Estos</a:t>
            </a:r>
            <a:r>
              <a:rPr lang="en-US" dirty="0" smtClean="0"/>
              <a:t> se </a:t>
            </a:r>
            <a:r>
              <a:rPr lang="en-US" dirty="0" err="1" smtClean="0"/>
              <a:t>clasifican</a:t>
            </a:r>
            <a:r>
              <a:rPr lang="en-US" dirty="0" smtClean="0"/>
              <a:t> en:</a:t>
            </a:r>
          </a:p>
          <a:p>
            <a:r>
              <a:rPr lang="en-US" dirty="0" err="1" smtClean="0"/>
              <a:t>Exploratorios</a:t>
            </a:r>
            <a:endParaRPr lang="en-US" dirty="0" smtClean="0"/>
          </a:p>
          <a:p>
            <a:r>
              <a:rPr lang="en-US" dirty="0" err="1" smtClean="0"/>
              <a:t>Descriptivos</a:t>
            </a:r>
            <a:endParaRPr lang="en-US" dirty="0" smtClean="0"/>
          </a:p>
          <a:p>
            <a:r>
              <a:rPr lang="en-US" dirty="0" err="1" smtClean="0"/>
              <a:t>Correlacionales</a:t>
            </a:r>
            <a:endParaRPr lang="en-US" dirty="0" smtClean="0"/>
          </a:p>
          <a:p>
            <a:r>
              <a:rPr lang="en-US" dirty="0" err="1" smtClean="0"/>
              <a:t>Explicativos</a:t>
            </a:r>
            <a:endParaRPr lang="en-US" dirty="0" smtClean="0"/>
          </a:p>
          <a:p>
            <a:endParaRPr lang="en-US" dirty="0"/>
          </a:p>
        </p:txBody>
      </p:sp>
      <p:sp>
        <p:nvSpPr>
          <p:cNvPr id="5" name="Rectangle 4"/>
          <p:cNvSpPr/>
          <p:nvPr/>
        </p:nvSpPr>
        <p:spPr>
          <a:xfrm>
            <a:off x="533400" y="4267200"/>
            <a:ext cx="8229600" cy="1938992"/>
          </a:xfrm>
          <a:prstGeom prst="rect">
            <a:avLst/>
          </a:prstGeom>
          <a:solidFill>
            <a:schemeClr val="bg2">
              <a:lumMod val="90000"/>
            </a:schemeClr>
          </a:solidFill>
        </p:spPr>
        <p:txBody>
          <a:bodyPr wrap="square">
            <a:spAutoFit/>
          </a:bodyPr>
          <a:lstStyle/>
          <a:p>
            <a:r>
              <a:rPr lang="en-US" sz="2400" b="1" dirty="0" err="1" smtClean="0"/>
              <a:t>Básicos</a:t>
            </a:r>
            <a:r>
              <a:rPr lang="en-US" sz="2400" b="1" dirty="0" smtClean="0"/>
              <a:t>: </a:t>
            </a:r>
            <a:r>
              <a:rPr lang="es-419" sz="2400" b="1" dirty="0" smtClean="0"/>
              <a:t> </a:t>
            </a:r>
            <a:r>
              <a:rPr lang="en-US" sz="2400" dirty="0" err="1" smtClean="0"/>
              <a:t>Desarrollar</a:t>
            </a:r>
            <a:r>
              <a:rPr lang="en-US" sz="2400" dirty="0" smtClean="0"/>
              <a:t> </a:t>
            </a:r>
            <a:r>
              <a:rPr lang="en-US" sz="2400" dirty="0" smtClean="0"/>
              <a:t>o </a:t>
            </a:r>
            <a:r>
              <a:rPr lang="en-US" sz="2400" dirty="0" err="1" smtClean="0"/>
              <a:t>ampliar</a:t>
            </a:r>
            <a:r>
              <a:rPr lang="en-US" sz="2400" dirty="0" smtClean="0"/>
              <a:t> el </a:t>
            </a:r>
            <a:r>
              <a:rPr lang="en-US" sz="2400" dirty="0" err="1" smtClean="0"/>
              <a:t>conocimiento</a:t>
            </a:r>
            <a:r>
              <a:rPr lang="en-US" sz="2400" dirty="0" smtClean="0"/>
              <a:t>… con un fin.</a:t>
            </a:r>
          </a:p>
          <a:p>
            <a:r>
              <a:rPr lang="en-US" sz="2400" b="1" dirty="0" err="1" smtClean="0"/>
              <a:t>Aplicativos</a:t>
            </a:r>
            <a:r>
              <a:rPr lang="en-US" sz="2400" b="1" dirty="0" smtClean="0"/>
              <a:t>: </a:t>
            </a:r>
            <a:r>
              <a:rPr lang="es-419" sz="2400" b="1" dirty="0" smtClean="0"/>
              <a:t> </a:t>
            </a:r>
            <a:r>
              <a:rPr lang="en-US" sz="2400" dirty="0" err="1" smtClean="0"/>
              <a:t>Implementar</a:t>
            </a:r>
            <a:r>
              <a:rPr lang="en-US" sz="2400" dirty="0" smtClean="0"/>
              <a:t> </a:t>
            </a:r>
            <a:r>
              <a:rPr lang="en-US" sz="2400" dirty="0" smtClean="0"/>
              <a:t>los </a:t>
            </a:r>
            <a:r>
              <a:rPr lang="en-US" sz="2400" dirty="0" err="1" smtClean="0"/>
              <a:t>conocimientos</a:t>
            </a:r>
            <a:r>
              <a:rPr lang="en-US" sz="2400" dirty="0" smtClean="0"/>
              <a:t> en </a:t>
            </a:r>
            <a:r>
              <a:rPr lang="en-US" sz="2400" dirty="0" err="1" smtClean="0"/>
              <a:t>aspectos</a:t>
            </a:r>
            <a:r>
              <a:rPr lang="en-US" sz="2400" dirty="0" smtClean="0"/>
              <a:t> </a:t>
            </a:r>
            <a:r>
              <a:rPr lang="en-US" sz="2400" dirty="0" err="1" smtClean="0"/>
              <a:t>prácticos</a:t>
            </a:r>
            <a:r>
              <a:rPr lang="en-US" sz="2400" dirty="0" smtClean="0"/>
              <a:t> o </a:t>
            </a:r>
            <a:r>
              <a:rPr lang="en-US" sz="2400" dirty="0" err="1" smtClean="0"/>
              <a:t>útiles</a:t>
            </a:r>
            <a:r>
              <a:rPr lang="en-US" sz="2400" dirty="0" smtClean="0"/>
              <a:t>… </a:t>
            </a:r>
            <a:r>
              <a:rPr lang="en-US" sz="2400" dirty="0" err="1" smtClean="0"/>
              <a:t>Aplicarlos</a:t>
            </a:r>
            <a:r>
              <a:rPr lang="en-US" sz="2400" dirty="0" smtClean="0"/>
              <a:t>.</a:t>
            </a:r>
          </a:p>
          <a:p>
            <a:pPr>
              <a:buFont typeface="Wingdings" pitchFamily="2" charset="2"/>
              <a:buChar char="q"/>
            </a:pPr>
            <a:r>
              <a:rPr lang="en-US" sz="2400" dirty="0" err="1" smtClean="0"/>
              <a:t>Transferencia</a:t>
            </a:r>
            <a:r>
              <a:rPr lang="es-419" sz="2400" dirty="0" smtClean="0"/>
              <a:t> </a:t>
            </a:r>
            <a:r>
              <a:rPr lang="en-US" sz="2400" dirty="0" err="1" smtClean="0"/>
              <a:t>tecnológica</a:t>
            </a:r>
            <a:endParaRPr lang="en-US" sz="2400" dirty="0" smtClean="0"/>
          </a:p>
          <a:p>
            <a:pPr>
              <a:buFont typeface="Wingdings" pitchFamily="2" charset="2"/>
              <a:buChar char="q"/>
            </a:pPr>
            <a:r>
              <a:rPr lang="en-US" sz="2400" dirty="0" err="1" smtClean="0"/>
              <a:t>Innovación</a:t>
            </a:r>
            <a:endParaRPr lang="en-US" sz="2400" dirty="0" smtClean="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a:solidFill>
            <a:schemeClr val="accent4">
              <a:lumMod val="20000"/>
              <a:lumOff val="80000"/>
            </a:schemeClr>
          </a:solidFill>
        </p:spPr>
        <p:txBody>
          <a:bodyPr/>
          <a:lstStyle/>
          <a:p>
            <a:pPr algn="ctr"/>
            <a:r>
              <a:rPr lang="pt-BR" b="1" dirty="0" smtClean="0"/>
              <a:t>METODOLOGIA</a:t>
            </a:r>
            <a:endParaRPr lang="pt-BR" b="1" dirty="0"/>
          </a:p>
        </p:txBody>
      </p:sp>
      <p:sp>
        <p:nvSpPr>
          <p:cNvPr id="5" name="Oval 4"/>
          <p:cNvSpPr/>
          <p:nvPr/>
        </p:nvSpPr>
        <p:spPr>
          <a:xfrm>
            <a:off x="3505200" y="2971800"/>
            <a:ext cx="2133600" cy="1295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Agency FB" pitchFamily="34" charset="0"/>
              </a:rPr>
              <a:t>OBJETIVO</a:t>
            </a:r>
            <a:endParaRPr lang="en-US" sz="2800" b="1" dirty="0">
              <a:latin typeface="Agency FB" pitchFamily="34" charset="0"/>
            </a:endParaRPr>
          </a:p>
        </p:txBody>
      </p:sp>
      <p:sp>
        <p:nvSpPr>
          <p:cNvPr id="6" name="Rounded Rectangle 5"/>
          <p:cNvSpPr/>
          <p:nvPr/>
        </p:nvSpPr>
        <p:spPr>
          <a:xfrm>
            <a:off x="1143000" y="3124200"/>
            <a:ext cx="1752600"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Agency FB" pitchFamily="34" charset="0"/>
              </a:rPr>
              <a:t>MATERIALES</a:t>
            </a:r>
            <a:endParaRPr lang="en-US" sz="2400" b="1" dirty="0">
              <a:latin typeface="Agency FB" pitchFamily="34" charset="0"/>
            </a:endParaRPr>
          </a:p>
        </p:txBody>
      </p:sp>
      <p:sp>
        <p:nvSpPr>
          <p:cNvPr id="8" name="Rounded Rectangle 7"/>
          <p:cNvSpPr/>
          <p:nvPr/>
        </p:nvSpPr>
        <p:spPr>
          <a:xfrm>
            <a:off x="6248400" y="3048000"/>
            <a:ext cx="1752600"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Agency FB" pitchFamily="34" charset="0"/>
              </a:rPr>
              <a:t>METODOS</a:t>
            </a:r>
            <a:endParaRPr lang="en-US" sz="2400" b="1" dirty="0">
              <a:latin typeface="Agency FB" pitchFamily="34" charset="0"/>
            </a:endParaRPr>
          </a:p>
        </p:txBody>
      </p:sp>
      <p:sp>
        <p:nvSpPr>
          <p:cNvPr id="9" name="Rounded Rectangle 8"/>
          <p:cNvSpPr/>
          <p:nvPr/>
        </p:nvSpPr>
        <p:spPr>
          <a:xfrm>
            <a:off x="3505200" y="1219200"/>
            <a:ext cx="2057400" cy="12954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2060"/>
                </a:solidFill>
                <a:latin typeface="Agency FB" pitchFamily="34" charset="0"/>
              </a:rPr>
              <a:t>VARIABLES INDEPENDIENTES</a:t>
            </a:r>
            <a:endParaRPr lang="en-US" sz="2400" b="1" dirty="0">
              <a:solidFill>
                <a:srgbClr val="002060"/>
              </a:solidFill>
              <a:latin typeface="Agency FB" pitchFamily="34" charset="0"/>
            </a:endParaRPr>
          </a:p>
        </p:txBody>
      </p:sp>
      <p:sp>
        <p:nvSpPr>
          <p:cNvPr id="10" name="Rounded Rectangle 9"/>
          <p:cNvSpPr/>
          <p:nvPr/>
        </p:nvSpPr>
        <p:spPr>
          <a:xfrm>
            <a:off x="3581400" y="4724400"/>
            <a:ext cx="2057400" cy="144780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Agency FB" pitchFamily="34" charset="0"/>
              </a:rPr>
              <a:t>VARIABLES DEPENDIENTES</a:t>
            </a:r>
            <a:endParaRPr lang="en-US" sz="2400" b="1" dirty="0">
              <a:latin typeface="Agency FB" pitchFamily="34" charset="0"/>
            </a:endParaRPr>
          </a:p>
        </p:txBody>
      </p:sp>
      <p:sp>
        <p:nvSpPr>
          <p:cNvPr id="11" name="Down Arrow 10"/>
          <p:cNvSpPr/>
          <p:nvPr/>
        </p:nvSpPr>
        <p:spPr>
          <a:xfrm>
            <a:off x="4419600" y="2590800"/>
            <a:ext cx="228600" cy="3048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4495800" y="4343400"/>
            <a:ext cx="228600" cy="3048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20000"/>
              <a:lumOff val="80000"/>
            </a:schemeClr>
          </a:solidFill>
        </p:spPr>
        <p:txBody>
          <a:bodyPr/>
          <a:lstStyle/>
          <a:p>
            <a:r>
              <a:rPr lang="en-US" b="1" dirty="0" smtClean="0"/>
              <a:t>DISENO DE EXPERIMENTOS</a:t>
            </a:r>
            <a:endParaRPr lang="en-US" b="1" dirty="0"/>
          </a:p>
        </p:txBody>
      </p:sp>
      <p:sp>
        <p:nvSpPr>
          <p:cNvPr id="4" name="Oval 3"/>
          <p:cNvSpPr/>
          <p:nvPr/>
        </p:nvSpPr>
        <p:spPr>
          <a:xfrm>
            <a:off x="3505200" y="2743200"/>
            <a:ext cx="1676400" cy="1524000"/>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latin typeface="Agency FB" pitchFamily="34" charset="0"/>
              </a:rPr>
              <a:t>DOE</a:t>
            </a:r>
            <a:endParaRPr lang="en-US" sz="5400" b="1" dirty="0">
              <a:latin typeface="Agency FB" pitchFamily="34" charset="0"/>
            </a:endParaRPr>
          </a:p>
        </p:txBody>
      </p:sp>
      <p:pic>
        <p:nvPicPr>
          <p:cNvPr id="100354" name="Picture 2"/>
          <p:cNvPicPr>
            <a:picLocks noChangeAspect="1" noChangeArrowheads="1"/>
          </p:cNvPicPr>
          <p:nvPr/>
        </p:nvPicPr>
        <p:blipFill>
          <a:blip r:embed="rId2"/>
          <a:srcRect/>
          <a:stretch>
            <a:fillRect/>
          </a:stretch>
        </p:blipFill>
        <p:spPr bwMode="auto">
          <a:xfrm>
            <a:off x="381000" y="1447800"/>
            <a:ext cx="2743200" cy="1249447"/>
          </a:xfrm>
          <a:prstGeom prst="rect">
            <a:avLst/>
          </a:prstGeom>
          <a:noFill/>
          <a:ln w="9525">
            <a:noFill/>
            <a:miter lim="800000"/>
            <a:headEnd/>
            <a:tailEnd/>
          </a:ln>
          <a:effectLst/>
        </p:spPr>
      </p:pic>
      <p:pic>
        <p:nvPicPr>
          <p:cNvPr id="100355" name="Picture 3"/>
          <p:cNvPicPr>
            <a:picLocks noChangeAspect="1" noChangeArrowheads="1"/>
          </p:cNvPicPr>
          <p:nvPr/>
        </p:nvPicPr>
        <p:blipFill>
          <a:blip r:embed="rId3"/>
          <a:srcRect/>
          <a:stretch>
            <a:fillRect/>
          </a:stretch>
        </p:blipFill>
        <p:spPr bwMode="auto">
          <a:xfrm>
            <a:off x="5486400" y="1295400"/>
            <a:ext cx="2362200" cy="1241396"/>
          </a:xfrm>
          <a:prstGeom prst="rect">
            <a:avLst/>
          </a:prstGeom>
          <a:noFill/>
          <a:ln w="9525">
            <a:noFill/>
            <a:miter lim="800000"/>
            <a:headEnd/>
            <a:tailEnd/>
          </a:ln>
          <a:effectLst/>
        </p:spPr>
      </p:pic>
      <p:pic>
        <p:nvPicPr>
          <p:cNvPr id="100356" name="Picture 4"/>
          <p:cNvPicPr>
            <a:picLocks noChangeAspect="1" noChangeArrowheads="1"/>
          </p:cNvPicPr>
          <p:nvPr/>
        </p:nvPicPr>
        <p:blipFill>
          <a:blip r:embed="rId4"/>
          <a:srcRect/>
          <a:stretch>
            <a:fillRect/>
          </a:stretch>
        </p:blipFill>
        <p:spPr bwMode="auto">
          <a:xfrm>
            <a:off x="685800" y="4572000"/>
            <a:ext cx="2286000" cy="1978925"/>
          </a:xfrm>
          <a:prstGeom prst="rect">
            <a:avLst/>
          </a:prstGeom>
          <a:noFill/>
          <a:ln w="9525">
            <a:noFill/>
            <a:miter lim="800000"/>
            <a:headEnd/>
            <a:tailEnd/>
          </a:ln>
          <a:effectLst/>
        </p:spPr>
      </p:pic>
      <p:pic>
        <p:nvPicPr>
          <p:cNvPr id="100357" name="Picture 5"/>
          <p:cNvPicPr>
            <a:picLocks noChangeAspect="1" noChangeArrowheads="1"/>
          </p:cNvPicPr>
          <p:nvPr/>
        </p:nvPicPr>
        <p:blipFill>
          <a:blip r:embed="rId5"/>
          <a:srcRect/>
          <a:stretch>
            <a:fillRect/>
          </a:stretch>
        </p:blipFill>
        <p:spPr bwMode="auto">
          <a:xfrm>
            <a:off x="5943600" y="4038600"/>
            <a:ext cx="2286000" cy="2563586"/>
          </a:xfrm>
          <a:prstGeom prst="rect">
            <a:avLst/>
          </a:prstGeom>
          <a:noFill/>
          <a:ln w="9525">
            <a:noFill/>
            <a:miter lim="800000"/>
            <a:headEnd/>
            <a:tailEnd/>
          </a:ln>
          <a:effectLst/>
        </p:spPr>
      </p:pic>
      <p:pic>
        <p:nvPicPr>
          <p:cNvPr id="100358" name="Picture 6"/>
          <p:cNvPicPr>
            <a:picLocks noChangeAspect="1" noChangeArrowheads="1"/>
          </p:cNvPicPr>
          <p:nvPr/>
        </p:nvPicPr>
        <p:blipFill>
          <a:blip r:embed="rId6"/>
          <a:srcRect/>
          <a:stretch>
            <a:fillRect/>
          </a:stretch>
        </p:blipFill>
        <p:spPr bwMode="auto">
          <a:xfrm>
            <a:off x="3733800" y="4829175"/>
            <a:ext cx="1200150" cy="428625"/>
          </a:xfrm>
          <a:prstGeom prst="rect">
            <a:avLst/>
          </a:prstGeom>
          <a:noFill/>
          <a:ln w="9525">
            <a:noFill/>
            <a:miter lim="800000"/>
            <a:headEnd/>
            <a:tailEnd/>
          </a:ln>
          <a:effectLst/>
        </p:spPr>
      </p:pic>
      <p:sp>
        <p:nvSpPr>
          <p:cNvPr id="10" name="Right Arrow 9"/>
          <p:cNvSpPr/>
          <p:nvPr/>
        </p:nvSpPr>
        <p:spPr>
          <a:xfrm rot="13169412">
            <a:off x="2899226" y="2690737"/>
            <a:ext cx="702994"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19125113">
            <a:off x="4991380" y="2622878"/>
            <a:ext cx="702994" cy="381000"/>
          </a:xfrm>
          <a:prstGeom prs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7966935">
            <a:off x="2998860" y="4159267"/>
            <a:ext cx="702994" cy="381000"/>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2152752">
            <a:off x="5150352" y="3979859"/>
            <a:ext cx="702994" cy="381000"/>
          </a:xfrm>
          <a:prstGeom prst="right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5400000">
            <a:off x="4139327" y="4444127"/>
            <a:ext cx="331946" cy="2286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endParaRPr lang="en-US" dirty="0"/>
          </a:p>
        </p:txBody>
      </p:sp>
      <p:pic>
        <p:nvPicPr>
          <p:cNvPr id="101378" name="Picture 2"/>
          <p:cNvPicPr>
            <a:picLocks noChangeAspect="1" noChangeArrowheads="1"/>
          </p:cNvPicPr>
          <p:nvPr/>
        </p:nvPicPr>
        <p:blipFill>
          <a:blip r:embed="rId2"/>
          <a:srcRect/>
          <a:stretch>
            <a:fillRect/>
          </a:stretch>
        </p:blipFill>
        <p:spPr bwMode="auto">
          <a:xfrm>
            <a:off x="3200400" y="1066800"/>
            <a:ext cx="5410200" cy="5457382"/>
          </a:xfrm>
          <a:prstGeom prst="rect">
            <a:avLst/>
          </a:prstGeom>
          <a:noFill/>
          <a:ln w="9525">
            <a:noFill/>
            <a:miter lim="800000"/>
            <a:headEnd/>
            <a:tailEnd/>
          </a:ln>
          <a:effectLst/>
        </p:spPr>
      </p:pic>
      <p:sp>
        <p:nvSpPr>
          <p:cNvPr id="5" name="Title 1"/>
          <p:cNvSpPr>
            <a:spLocks noGrp="1"/>
          </p:cNvSpPr>
          <p:nvPr>
            <p:ph type="title"/>
          </p:nvPr>
        </p:nvSpPr>
        <p:spPr>
          <a:xfrm>
            <a:off x="457200" y="152400"/>
            <a:ext cx="8229600" cy="990600"/>
          </a:xfrm>
          <a:solidFill>
            <a:schemeClr val="accent4">
              <a:lumMod val="20000"/>
              <a:lumOff val="80000"/>
            </a:schemeClr>
          </a:solidFill>
        </p:spPr>
        <p:txBody>
          <a:bodyPr/>
          <a:lstStyle/>
          <a:p>
            <a:r>
              <a:rPr lang="en-US" b="1" dirty="0" smtClean="0"/>
              <a:t>DISENO DE EXPERIMENTOS</a:t>
            </a:r>
            <a:endParaRPr lang="en-US" b="1" dirty="0"/>
          </a:p>
        </p:txBody>
      </p:sp>
      <p:sp>
        <p:nvSpPr>
          <p:cNvPr id="6" name="Rectangle 5"/>
          <p:cNvSpPr/>
          <p:nvPr/>
        </p:nvSpPr>
        <p:spPr>
          <a:xfrm>
            <a:off x="228600" y="1981200"/>
            <a:ext cx="2971800" cy="3657600"/>
          </a:xfrm>
          <a:prstGeom prst="rect">
            <a:avLst/>
          </a:prstGeom>
          <a:solidFill>
            <a:schemeClr val="accent3">
              <a:lumMod val="40000"/>
              <a:lumOff val="60000"/>
            </a:schemeClr>
          </a:solidFill>
        </p:spPr>
        <p:txBody>
          <a:bodyPr wrap="square">
            <a:spAutoFit/>
          </a:bodyPr>
          <a:lstStyle/>
          <a:p>
            <a:r>
              <a:rPr lang="es-ES" sz="3200" dirty="0" smtClean="0"/>
              <a:t>La forma tradicional en la experimentación se basa en estudiar los factores uno a uno:</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normAutofit fontScale="90000"/>
          </a:bodyPr>
          <a:lstStyle/>
          <a:p>
            <a:r>
              <a:rPr lang="en-US" b="1" dirty="0" err="1" smtClean="0"/>
              <a:t>Etapas</a:t>
            </a:r>
            <a:r>
              <a:rPr lang="en-US" b="1" dirty="0" smtClean="0"/>
              <a:t> en la </a:t>
            </a:r>
            <a:r>
              <a:rPr lang="en-US" b="1" dirty="0" err="1" smtClean="0"/>
              <a:t>realizacion</a:t>
            </a:r>
            <a:r>
              <a:rPr lang="en-US" b="1" dirty="0" smtClean="0"/>
              <a:t> de </a:t>
            </a:r>
            <a:r>
              <a:rPr lang="en-US" b="1" dirty="0" err="1" smtClean="0"/>
              <a:t>experimentos</a:t>
            </a:r>
            <a:endParaRPr lang="en-US" b="1" dirty="0"/>
          </a:p>
        </p:txBody>
      </p:sp>
      <p:sp>
        <p:nvSpPr>
          <p:cNvPr id="3" name="Content Placeholder 2"/>
          <p:cNvSpPr>
            <a:spLocks noGrp="1"/>
          </p:cNvSpPr>
          <p:nvPr>
            <p:ph sz="quarter" idx="1"/>
          </p:nvPr>
        </p:nvSpPr>
        <p:spPr>
          <a:solidFill>
            <a:schemeClr val="accent2">
              <a:lumMod val="20000"/>
              <a:lumOff val="80000"/>
            </a:schemeClr>
          </a:solidFill>
        </p:spPr>
        <p:txBody>
          <a:bodyPr>
            <a:noAutofit/>
          </a:bodyPr>
          <a:lstStyle/>
          <a:p>
            <a:pPr>
              <a:buNone/>
            </a:pPr>
            <a:r>
              <a:rPr lang="en-US" dirty="0" smtClean="0"/>
              <a:t>1.Definir los </a:t>
            </a:r>
            <a:r>
              <a:rPr lang="en-US" dirty="0" err="1" smtClean="0"/>
              <a:t>objetivos</a:t>
            </a:r>
            <a:r>
              <a:rPr lang="en-US" dirty="0" smtClean="0"/>
              <a:t> del </a:t>
            </a:r>
            <a:r>
              <a:rPr lang="en-US" dirty="0" err="1" smtClean="0"/>
              <a:t>experimento</a:t>
            </a:r>
            <a:r>
              <a:rPr lang="en-US" dirty="0" smtClean="0"/>
              <a:t>.</a:t>
            </a:r>
          </a:p>
          <a:p>
            <a:pPr>
              <a:buNone/>
            </a:pPr>
            <a:r>
              <a:rPr lang="en-US" dirty="0" smtClean="0"/>
              <a:t>2.Identificar </a:t>
            </a:r>
            <a:r>
              <a:rPr lang="en-US" dirty="0" err="1" smtClean="0"/>
              <a:t>todas</a:t>
            </a:r>
            <a:r>
              <a:rPr lang="en-US" dirty="0" smtClean="0"/>
              <a:t> </a:t>
            </a:r>
            <a:r>
              <a:rPr lang="en-US" dirty="0" err="1" smtClean="0"/>
              <a:t>las</a:t>
            </a:r>
            <a:r>
              <a:rPr lang="en-US" dirty="0" smtClean="0"/>
              <a:t> </a:t>
            </a:r>
            <a:r>
              <a:rPr lang="en-US" dirty="0" err="1" smtClean="0"/>
              <a:t>posibles</a:t>
            </a:r>
            <a:r>
              <a:rPr lang="en-US" dirty="0" smtClean="0"/>
              <a:t> </a:t>
            </a:r>
            <a:r>
              <a:rPr lang="en-US" dirty="0" err="1" smtClean="0"/>
              <a:t>fuentes</a:t>
            </a:r>
            <a:r>
              <a:rPr lang="en-US" dirty="0" smtClean="0"/>
              <a:t> de </a:t>
            </a:r>
            <a:r>
              <a:rPr lang="en-US" dirty="0" err="1" smtClean="0"/>
              <a:t>variación</a:t>
            </a:r>
            <a:r>
              <a:rPr lang="en-US" dirty="0" smtClean="0"/>
              <a:t>.</a:t>
            </a:r>
          </a:p>
          <a:p>
            <a:pPr>
              <a:buNone/>
            </a:pPr>
            <a:r>
              <a:rPr lang="en-US" dirty="0" smtClean="0"/>
              <a:t>3.Elegir </a:t>
            </a:r>
            <a:r>
              <a:rPr lang="en-US" dirty="0" err="1" smtClean="0"/>
              <a:t>una</a:t>
            </a:r>
            <a:r>
              <a:rPr lang="en-US" dirty="0" smtClean="0"/>
              <a:t> </a:t>
            </a:r>
            <a:r>
              <a:rPr lang="en-US" dirty="0" err="1" smtClean="0"/>
              <a:t>regla</a:t>
            </a:r>
            <a:r>
              <a:rPr lang="en-US" dirty="0" smtClean="0"/>
              <a:t> de </a:t>
            </a:r>
            <a:r>
              <a:rPr lang="en-US" dirty="0" err="1" smtClean="0"/>
              <a:t>asignación</a:t>
            </a:r>
            <a:r>
              <a:rPr lang="en-US" dirty="0" smtClean="0"/>
              <a:t> de </a:t>
            </a:r>
            <a:r>
              <a:rPr lang="en-US" dirty="0" err="1" smtClean="0"/>
              <a:t>las</a:t>
            </a:r>
            <a:r>
              <a:rPr lang="en-US" dirty="0" smtClean="0"/>
              <a:t> </a:t>
            </a:r>
            <a:r>
              <a:rPr lang="en-US" dirty="0" err="1" smtClean="0"/>
              <a:t>unidades</a:t>
            </a:r>
            <a:r>
              <a:rPr lang="en-US" dirty="0" smtClean="0"/>
              <a:t> </a:t>
            </a:r>
            <a:r>
              <a:rPr lang="en-US" dirty="0" err="1" smtClean="0"/>
              <a:t>experimentales</a:t>
            </a:r>
            <a:r>
              <a:rPr lang="en-US" dirty="0" smtClean="0"/>
              <a:t> a </a:t>
            </a:r>
            <a:r>
              <a:rPr lang="en-US" dirty="0" err="1" smtClean="0"/>
              <a:t>las</a:t>
            </a:r>
            <a:r>
              <a:rPr lang="en-US" dirty="0" smtClean="0"/>
              <a:t> </a:t>
            </a:r>
            <a:r>
              <a:rPr lang="en-US" dirty="0" err="1" smtClean="0"/>
              <a:t>condiciones</a:t>
            </a:r>
            <a:r>
              <a:rPr lang="en-US" dirty="0" smtClean="0"/>
              <a:t> de </a:t>
            </a:r>
            <a:r>
              <a:rPr lang="en-US" dirty="0" err="1" smtClean="0"/>
              <a:t>estudio</a:t>
            </a:r>
            <a:r>
              <a:rPr lang="en-US" dirty="0" smtClean="0"/>
              <a:t> (</a:t>
            </a:r>
            <a:r>
              <a:rPr lang="en-US" dirty="0" err="1" smtClean="0"/>
              <a:t>tratamiento</a:t>
            </a:r>
            <a:r>
              <a:rPr lang="en-US" dirty="0" smtClean="0"/>
              <a:t>): </a:t>
            </a:r>
            <a:r>
              <a:rPr lang="en-US" dirty="0" err="1" smtClean="0"/>
              <a:t>tipo</a:t>
            </a:r>
            <a:r>
              <a:rPr lang="en-US" dirty="0" smtClean="0"/>
              <a:t> de </a:t>
            </a:r>
            <a:r>
              <a:rPr lang="en-US" dirty="0" err="1" smtClean="0"/>
              <a:t>diseño</a:t>
            </a:r>
            <a:r>
              <a:rPr lang="en-US" dirty="0" smtClean="0"/>
              <a:t> experimental.</a:t>
            </a:r>
          </a:p>
          <a:p>
            <a:pPr>
              <a:buNone/>
            </a:pPr>
            <a:r>
              <a:rPr lang="en-US" dirty="0" smtClean="0"/>
              <a:t>4.Especificar </a:t>
            </a:r>
            <a:r>
              <a:rPr lang="en-US" dirty="0" err="1" smtClean="0"/>
              <a:t>las</a:t>
            </a:r>
            <a:r>
              <a:rPr lang="en-US" dirty="0" smtClean="0"/>
              <a:t> </a:t>
            </a:r>
            <a:r>
              <a:rPr lang="en-US" dirty="0" err="1" smtClean="0"/>
              <a:t>mediciones</a:t>
            </a:r>
            <a:r>
              <a:rPr lang="en-US" dirty="0" smtClean="0"/>
              <a:t> </a:t>
            </a:r>
            <a:r>
              <a:rPr lang="en-US" dirty="0" err="1" smtClean="0"/>
              <a:t>que</a:t>
            </a:r>
            <a:r>
              <a:rPr lang="en-US" dirty="0" smtClean="0"/>
              <a:t> se </a:t>
            </a:r>
            <a:r>
              <a:rPr lang="en-US" dirty="0" err="1" smtClean="0"/>
              <a:t>realizarán</a:t>
            </a:r>
            <a:r>
              <a:rPr lang="en-US" dirty="0" smtClean="0"/>
              <a:t> </a:t>
            </a:r>
            <a:r>
              <a:rPr lang="en-US" dirty="0" err="1" smtClean="0"/>
              <a:t>metodológicamente</a:t>
            </a:r>
            <a:r>
              <a:rPr lang="en-US" dirty="0" smtClean="0"/>
              <a:t>.</a:t>
            </a:r>
          </a:p>
          <a:p>
            <a:pPr>
              <a:buNone/>
            </a:pPr>
            <a:r>
              <a:rPr lang="en-US" dirty="0" smtClean="0"/>
              <a:t>5.Ejecutar un </a:t>
            </a:r>
            <a:r>
              <a:rPr lang="en-US" dirty="0" err="1" smtClean="0"/>
              <a:t>experimento</a:t>
            </a:r>
            <a:r>
              <a:rPr lang="en-US" dirty="0" smtClean="0"/>
              <a:t> </a:t>
            </a:r>
            <a:r>
              <a:rPr lang="en-US" dirty="0" err="1" smtClean="0"/>
              <a:t>piloto</a:t>
            </a:r>
            <a:r>
              <a:rPr lang="en-US" dirty="0" smtClean="0"/>
              <a:t>.</a:t>
            </a:r>
          </a:p>
          <a:p>
            <a:pPr>
              <a:buNone/>
            </a:pPr>
            <a:r>
              <a:rPr lang="en-US" dirty="0" smtClean="0"/>
              <a:t>6.Determinar el </a:t>
            </a:r>
            <a:r>
              <a:rPr lang="en-US" dirty="0" err="1" smtClean="0"/>
              <a:t>tamaño</a:t>
            </a:r>
            <a:r>
              <a:rPr lang="en-US" dirty="0" smtClean="0"/>
              <a:t> </a:t>
            </a:r>
            <a:r>
              <a:rPr lang="en-US" dirty="0" err="1" smtClean="0"/>
              <a:t>muestral</a:t>
            </a:r>
            <a:r>
              <a:rPr lang="en-US" dirty="0" smtClean="0"/>
              <a:t>; </a:t>
            </a:r>
            <a:r>
              <a:rPr lang="en-US" dirty="0" err="1" smtClean="0"/>
              <a:t>número</a:t>
            </a:r>
            <a:r>
              <a:rPr lang="en-US" dirty="0" smtClean="0"/>
              <a:t> de </a:t>
            </a:r>
            <a:r>
              <a:rPr lang="en-US" dirty="0" err="1" smtClean="0"/>
              <a:t>tratamientos</a:t>
            </a:r>
            <a:r>
              <a:rPr lang="en-US" dirty="0" smtClean="0"/>
              <a:t>.</a:t>
            </a:r>
          </a:p>
          <a:p>
            <a:pPr>
              <a:buNone/>
            </a:pPr>
            <a:r>
              <a:rPr lang="en-US" dirty="0" smtClean="0"/>
              <a:t>7.Especificar el </a:t>
            </a:r>
            <a:r>
              <a:rPr lang="en-US" dirty="0" err="1" smtClean="0"/>
              <a:t>modelo</a:t>
            </a:r>
            <a:r>
              <a:rPr lang="en-US" dirty="0" smtClean="0"/>
              <a:t>.</a:t>
            </a:r>
          </a:p>
          <a:p>
            <a:pPr>
              <a:buNone/>
            </a:pPr>
            <a:r>
              <a:rPr lang="en-US" dirty="0" smtClean="0"/>
              <a:t>8.Esquematizar los </a:t>
            </a:r>
            <a:r>
              <a:rPr lang="en-US" dirty="0" err="1" smtClean="0"/>
              <a:t>pasos</a:t>
            </a:r>
            <a:r>
              <a:rPr lang="en-US" dirty="0" smtClean="0"/>
              <a:t> del </a:t>
            </a:r>
            <a:r>
              <a:rPr lang="en-US" dirty="0" err="1" smtClean="0"/>
              <a:t>análisis</a:t>
            </a:r>
            <a:r>
              <a:rPr lang="en-US" dirty="0" smtClean="0"/>
              <a:t> </a:t>
            </a:r>
            <a:r>
              <a:rPr lang="en-US" dirty="0" err="1" smtClean="0"/>
              <a:t>estadístico</a:t>
            </a:r>
            <a:r>
              <a:rPr lang="en-US" dirty="0" smtClean="0"/>
              <a:t>.</a:t>
            </a:r>
          </a:p>
          <a:p>
            <a:endParaRPr lang="en-US"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1.Definir los </a:t>
            </a:r>
            <a:r>
              <a:rPr lang="en-US" b="1" dirty="0" err="1" smtClean="0"/>
              <a:t>objetivos</a:t>
            </a:r>
            <a:r>
              <a:rPr lang="en-US" b="1" dirty="0" smtClean="0"/>
              <a:t> del </a:t>
            </a:r>
            <a:r>
              <a:rPr lang="en-US" b="1" dirty="0" err="1" smtClean="0"/>
              <a:t>experimento</a:t>
            </a:r>
            <a:r>
              <a:rPr lang="en-US" b="1" dirty="0" smtClean="0"/>
              <a:t>.</a:t>
            </a:r>
            <a:endParaRPr lang="en-US" dirty="0"/>
          </a:p>
        </p:txBody>
      </p:sp>
      <p:sp>
        <p:nvSpPr>
          <p:cNvPr id="3" name="Content Placeholder 2"/>
          <p:cNvSpPr>
            <a:spLocks noGrp="1"/>
          </p:cNvSpPr>
          <p:nvPr>
            <p:ph sz="quarter" idx="1"/>
          </p:nvPr>
        </p:nvSpPr>
        <p:spPr>
          <a:solidFill>
            <a:schemeClr val="accent4">
              <a:lumMod val="20000"/>
              <a:lumOff val="80000"/>
            </a:schemeClr>
          </a:solidFill>
        </p:spPr>
        <p:txBody>
          <a:bodyPr>
            <a:normAutofit/>
          </a:bodyPr>
          <a:lstStyle/>
          <a:p>
            <a:r>
              <a:rPr lang="en-US" dirty="0" smtClean="0"/>
              <a:t>De </a:t>
            </a:r>
            <a:r>
              <a:rPr lang="en-US" dirty="0" err="1" smtClean="0"/>
              <a:t>selección</a:t>
            </a:r>
            <a:r>
              <a:rPr lang="en-US" dirty="0" smtClean="0"/>
              <a:t>, </a:t>
            </a:r>
            <a:r>
              <a:rPr lang="en-US" dirty="0" err="1" smtClean="0"/>
              <a:t>tamizado</a:t>
            </a:r>
            <a:r>
              <a:rPr lang="en-US" dirty="0" smtClean="0"/>
              <a:t> y </a:t>
            </a:r>
            <a:r>
              <a:rPr lang="en-US" i="1" dirty="0" smtClean="0"/>
              <a:t>screening en </a:t>
            </a:r>
            <a:r>
              <a:rPr lang="en-US" i="1" dirty="0" err="1" smtClean="0"/>
              <a:t>inglés</a:t>
            </a:r>
            <a:r>
              <a:rPr lang="en-US" i="1" dirty="0" smtClean="0"/>
              <a:t>, de los </a:t>
            </a:r>
            <a:r>
              <a:rPr lang="en-US" i="1" dirty="0" err="1" smtClean="0"/>
              <a:t>factores</a:t>
            </a:r>
            <a:r>
              <a:rPr lang="en-US" i="1" dirty="0" smtClean="0"/>
              <a:t> </a:t>
            </a:r>
            <a:r>
              <a:rPr lang="en-US" i="1" dirty="0" err="1" smtClean="0"/>
              <a:t>más</a:t>
            </a:r>
            <a:r>
              <a:rPr lang="en-US" i="1" dirty="0" smtClean="0"/>
              <a:t> </a:t>
            </a:r>
            <a:r>
              <a:rPr lang="en-US" i="1" dirty="0" err="1" smtClean="0"/>
              <a:t>influyen</a:t>
            </a:r>
            <a:r>
              <a:rPr lang="en-US" i="1" dirty="0" smtClean="0"/>
              <a:t> en el </a:t>
            </a:r>
            <a:r>
              <a:rPr lang="en-US" i="1" dirty="0" err="1" smtClean="0"/>
              <a:t>proceso</a:t>
            </a:r>
            <a:r>
              <a:rPr lang="en-US" i="1" dirty="0" smtClean="0"/>
              <a:t>.</a:t>
            </a:r>
          </a:p>
          <a:p>
            <a:r>
              <a:rPr lang="en-US" dirty="0" err="1" smtClean="0"/>
              <a:t>Establecer</a:t>
            </a:r>
            <a:r>
              <a:rPr lang="en-US" dirty="0" smtClean="0"/>
              <a:t> la </a:t>
            </a:r>
            <a:r>
              <a:rPr lang="en-US" dirty="0" err="1" smtClean="0"/>
              <a:t>influencia</a:t>
            </a:r>
            <a:r>
              <a:rPr lang="en-US" dirty="0" smtClean="0"/>
              <a:t> de los </a:t>
            </a:r>
            <a:r>
              <a:rPr lang="en-US" dirty="0" err="1" smtClean="0"/>
              <a:t>factores</a:t>
            </a:r>
            <a:r>
              <a:rPr lang="en-US" dirty="0" smtClean="0"/>
              <a:t> </a:t>
            </a:r>
            <a:r>
              <a:rPr lang="en-US" dirty="0" err="1" smtClean="0"/>
              <a:t>significativos</a:t>
            </a:r>
            <a:r>
              <a:rPr lang="en-US" dirty="0" smtClean="0"/>
              <a:t> y de </a:t>
            </a:r>
            <a:r>
              <a:rPr lang="en-US" dirty="0" err="1" smtClean="0"/>
              <a:t>sus</a:t>
            </a:r>
            <a:r>
              <a:rPr lang="en-US" dirty="0" smtClean="0"/>
              <a:t> </a:t>
            </a:r>
            <a:r>
              <a:rPr lang="en-US" dirty="0" err="1" smtClean="0"/>
              <a:t>interacciones</a:t>
            </a:r>
            <a:r>
              <a:rPr lang="en-US" dirty="0" smtClean="0"/>
              <a:t> en la </a:t>
            </a:r>
            <a:r>
              <a:rPr lang="en-US" dirty="0" err="1" smtClean="0"/>
              <a:t>respuesta</a:t>
            </a:r>
            <a:r>
              <a:rPr lang="en-US" dirty="0" smtClean="0"/>
              <a:t> del </a:t>
            </a:r>
            <a:r>
              <a:rPr lang="en-US" dirty="0" err="1" smtClean="0"/>
              <a:t>proceso</a:t>
            </a:r>
            <a:r>
              <a:rPr lang="en-US" dirty="0" smtClean="0"/>
              <a:t>.</a:t>
            </a:r>
          </a:p>
          <a:p>
            <a:r>
              <a:rPr lang="en-US" dirty="0" err="1" smtClean="0"/>
              <a:t>Desarrollar</a:t>
            </a:r>
            <a:r>
              <a:rPr lang="en-US" dirty="0" smtClean="0"/>
              <a:t> </a:t>
            </a:r>
            <a:r>
              <a:rPr lang="en-US" dirty="0" err="1" smtClean="0"/>
              <a:t>mejoras</a:t>
            </a:r>
            <a:r>
              <a:rPr lang="en-US" dirty="0" smtClean="0"/>
              <a:t> al </a:t>
            </a:r>
            <a:r>
              <a:rPr lang="en-US" dirty="0" err="1" smtClean="0"/>
              <a:t>proceso</a:t>
            </a:r>
            <a:r>
              <a:rPr lang="en-US" dirty="0" smtClean="0"/>
              <a:t>.</a:t>
            </a:r>
          </a:p>
          <a:p>
            <a:r>
              <a:rPr lang="en-US" dirty="0" err="1" smtClean="0"/>
              <a:t>Optimizar</a:t>
            </a:r>
            <a:r>
              <a:rPr lang="en-US" dirty="0" smtClean="0"/>
              <a:t> el </a:t>
            </a:r>
            <a:r>
              <a:rPr lang="en-US" dirty="0" err="1" smtClean="0"/>
              <a:t>proceso</a:t>
            </a:r>
            <a:r>
              <a:rPr lang="en-US" dirty="0" smtClean="0"/>
              <a:t>.</a:t>
            </a:r>
          </a:p>
          <a:p>
            <a:r>
              <a:rPr lang="en-US" dirty="0" err="1" smtClean="0"/>
              <a:t>Crear</a:t>
            </a:r>
            <a:r>
              <a:rPr lang="en-US" dirty="0" smtClean="0"/>
              <a:t> un </a:t>
            </a:r>
            <a:r>
              <a:rPr lang="en-US" dirty="0" err="1" smtClean="0"/>
              <a:t>modelo</a:t>
            </a:r>
            <a:r>
              <a:rPr lang="en-US" dirty="0" smtClean="0"/>
              <a:t> </a:t>
            </a:r>
            <a:r>
              <a:rPr lang="en-US" dirty="0" err="1" smtClean="0"/>
              <a:t>predictivo</a:t>
            </a:r>
            <a:r>
              <a:rPr lang="en-US" dirty="0" smtClean="0"/>
              <a:t> del </a:t>
            </a:r>
            <a:r>
              <a:rPr lang="en-US" dirty="0" err="1" smtClean="0"/>
              <a:t>fenómeno</a:t>
            </a:r>
            <a:r>
              <a:rPr lang="en-US" dirty="0" smtClean="0"/>
              <a:t> y </a:t>
            </a:r>
            <a:r>
              <a:rPr lang="en-US" dirty="0" err="1" smtClean="0"/>
              <a:t>validarlo</a:t>
            </a:r>
            <a:r>
              <a:rPr lang="en-US" dirty="0" smtClean="0"/>
              <a:t> </a:t>
            </a:r>
            <a:r>
              <a:rPr lang="en-US" dirty="0" err="1" smtClean="0"/>
              <a:t>después</a:t>
            </a:r>
            <a:r>
              <a:rPr lang="en-US" dirty="0" smtClean="0"/>
              <a:t>.</a:t>
            </a:r>
          </a:p>
          <a:p>
            <a:r>
              <a:rPr lang="en-US" dirty="0" err="1" smtClean="0"/>
              <a:t>Construir</a:t>
            </a:r>
            <a:r>
              <a:rPr lang="en-US" dirty="0" smtClean="0"/>
              <a:t> un </a:t>
            </a:r>
            <a:r>
              <a:rPr lang="en-US" dirty="0" err="1" smtClean="0"/>
              <a:t>modelo</a:t>
            </a:r>
            <a:r>
              <a:rPr lang="en-US" dirty="0" smtClean="0"/>
              <a:t> </a:t>
            </a:r>
            <a:r>
              <a:rPr lang="en-US" dirty="0" err="1" smtClean="0"/>
              <a:t>matemático</a:t>
            </a:r>
            <a:r>
              <a:rPr lang="en-US" dirty="0" smtClean="0"/>
              <a:t> del </a:t>
            </a:r>
            <a:r>
              <a:rPr lang="en-US" dirty="0" err="1" smtClean="0"/>
              <a:t>proceso</a:t>
            </a:r>
            <a:r>
              <a:rPr lang="en-US" dirty="0" smtClean="0"/>
              <a:t> </a:t>
            </a:r>
            <a:r>
              <a:rPr lang="en-US" dirty="0" err="1" smtClean="0"/>
              <a:t>para</a:t>
            </a:r>
            <a:r>
              <a:rPr lang="en-US" dirty="0" smtClean="0"/>
              <a:t> </a:t>
            </a:r>
            <a:r>
              <a:rPr lang="en-US" dirty="0" err="1" smtClean="0"/>
              <a:t>establecer</a:t>
            </a:r>
            <a:r>
              <a:rPr lang="en-US" dirty="0" smtClean="0"/>
              <a:t> </a:t>
            </a:r>
            <a:r>
              <a:rPr lang="en-US" dirty="0" err="1" smtClean="0"/>
              <a:t>inferencias</a:t>
            </a:r>
            <a:r>
              <a:rPr lang="en-US" dirty="0" smtClean="0"/>
              <a:t> </a:t>
            </a:r>
            <a:r>
              <a:rPr lang="en-US" dirty="0" err="1" smtClean="0"/>
              <a:t>como</a:t>
            </a:r>
            <a:r>
              <a:rPr lang="en-US" dirty="0" smtClean="0"/>
              <a:t> el de </a:t>
            </a:r>
            <a:r>
              <a:rPr lang="en-US" dirty="0" err="1" smtClean="0"/>
              <a:t>correlación</a:t>
            </a:r>
            <a:r>
              <a:rPr lang="en-US" dirty="0" smtClean="0"/>
              <a:t> e </a:t>
            </a:r>
            <a:r>
              <a:rPr lang="en-US" dirty="0" err="1" smtClean="0"/>
              <a:t>influencia</a:t>
            </a:r>
            <a:r>
              <a:rPr lang="en-US" dirty="0" smtClean="0"/>
              <a:t>.</a:t>
            </a:r>
          </a:p>
          <a:p>
            <a:endParaRPr lang="en-US"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2.Identificar </a:t>
            </a:r>
            <a:r>
              <a:rPr lang="en-US" b="1" dirty="0" err="1" smtClean="0"/>
              <a:t>todas</a:t>
            </a:r>
            <a:r>
              <a:rPr lang="en-US" b="1" dirty="0" smtClean="0"/>
              <a:t> </a:t>
            </a:r>
            <a:r>
              <a:rPr lang="en-US" b="1" dirty="0" err="1" smtClean="0"/>
              <a:t>las</a:t>
            </a:r>
            <a:r>
              <a:rPr lang="en-US" b="1" dirty="0" smtClean="0"/>
              <a:t> </a:t>
            </a:r>
            <a:r>
              <a:rPr lang="en-US" b="1" dirty="0" err="1" smtClean="0"/>
              <a:t>posibles</a:t>
            </a:r>
            <a:r>
              <a:rPr lang="en-US" b="1" dirty="0" smtClean="0"/>
              <a:t> </a:t>
            </a:r>
            <a:r>
              <a:rPr lang="en-US" b="1" dirty="0" err="1" smtClean="0"/>
              <a:t>fuentes</a:t>
            </a:r>
            <a:r>
              <a:rPr lang="en-US" b="1" dirty="0" smtClean="0"/>
              <a:t> de </a:t>
            </a:r>
            <a:r>
              <a:rPr lang="en-US" b="1" dirty="0" err="1" smtClean="0"/>
              <a:t>variación</a:t>
            </a:r>
            <a:r>
              <a:rPr lang="en-US" b="1" dirty="0" smtClean="0"/>
              <a:t>.</a:t>
            </a:r>
            <a:endParaRPr lang="en-US" dirty="0"/>
          </a:p>
        </p:txBody>
      </p:sp>
      <p:sp>
        <p:nvSpPr>
          <p:cNvPr id="3" name="Content Placeholder 2"/>
          <p:cNvSpPr>
            <a:spLocks noGrp="1"/>
          </p:cNvSpPr>
          <p:nvPr>
            <p:ph sz="quarter" idx="1"/>
          </p:nvPr>
        </p:nvSpPr>
        <p:spPr>
          <a:solidFill>
            <a:schemeClr val="accent3">
              <a:lumMod val="20000"/>
              <a:lumOff val="80000"/>
            </a:schemeClr>
          </a:solidFill>
        </p:spPr>
        <p:txBody>
          <a:bodyPr/>
          <a:lstStyle/>
          <a:p>
            <a:r>
              <a:rPr lang="en-US" dirty="0" smtClean="0"/>
              <a:t>De </a:t>
            </a:r>
            <a:r>
              <a:rPr lang="en-US" dirty="0" err="1" smtClean="0"/>
              <a:t>factores</a:t>
            </a:r>
            <a:r>
              <a:rPr lang="en-US" dirty="0" smtClean="0"/>
              <a:t> </a:t>
            </a:r>
            <a:r>
              <a:rPr lang="en-US" dirty="0" err="1" smtClean="0"/>
              <a:t>principales</a:t>
            </a:r>
            <a:r>
              <a:rPr lang="en-US" dirty="0" smtClean="0"/>
              <a:t>: </a:t>
            </a:r>
            <a:r>
              <a:rPr lang="en-US" dirty="0" err="1" smtClean="0"/>
              <a:t>que</a:t>
            </a:r>
            <a:r>
              <a:rPr lang="en-US" dirty="0" smtClean="0"/>
              <a:t> son </a:t>
            </a:r>
            <a:r>
              <a:rPr lang="en-US" dirty="0" err="1" smtClean="0"/>
              <a:t>las</a:t>
            </a:r>
            <a:r>
              <a:rPr lang="en-US" dirty="0" smtClean="0"/>
              <a:t> variables </a:t>
            </a:r>
            <a:r>
              <a:rPr lang="en-US" dirty="0" err="1" smtClean="0"/>
              <a:t>que</a:t>
            </a:r>
            <a:r>
              <a:rPr lang="en-US" dirty="0" smtClean="0"/>
              <a:t> se </a:t>
            </a:r>
            <a:r>
              <a:rPr lang="en-US" dirty="0" err="1" smtClean="0"/>
              <a:t>interesa</a:t>
            </a:r>
            <a:r>
              <a:rPr lang="en-US" dirty="0" smtClean="0"/>
              <a:t> </a:t>
            </a:r>
            <a:r>
              <a:rPr lang="en-US" dirty="0" err="1" smtClean="0"/>
              <a:t>estudiar</a:t>
            </a:r>
            <a:r>
              <a:rPr lang="en-US" dirty="0" smtClean="0"/>
              <a:t> los y </a:t>
            </a:r>
            <a:r>
              <a:rPr lang="en-US" dirty="0" err="1" smtClean="0"/>
              <a:t>que</a:t>
            </a:r>
            <a:r>
              <a:rPr lang="en-US" dirty="0" smtClean="0"/>
              <a:t> </a:t>
            </a:r>
            <a:r>
              <a:rPr lang="en-US" dirty="0" err="1" smtClean="0"/>
              <a:t>además</a:t>
            </a:r>
            <a:r>
              <a:rPr lang="en-US" dirty="0" smtClean="0"/>
              <a:t> se </a:t>
            </a:r>
            <a:r>
              <a:rPr lang="en-US" dirty="0" err="1" smtClean="0"/>
              <a:t>controlan</a:t>
            </a:r>
            <a:r>
              <a:rPr lang="en-US" dirty="0" smtClean="0"/>
              <a:t>.</a:t>
            </a:r>
          </a:p>
          <a:p>
            <a:r>
              <a:rPr lang="en-US" dirty="0" err="1" smtClean="0"/>
              <a:t>Factores</a:t>
            </a:r>
            <a:r>
              <a:rPr lang="en-US" dirty="0" smtClean="0"/>
              <a:t> </a:t>
            </a:r>
            <a:r>
              <a:rPr lang="en-US" dirty="0" err="1" smtClean="0"/>
              <a:t>denominados</a:t>
            </a:r>
            <a:r>
              <a:rPr lang="en-US" dirty="0" smtClean="0"/>
              <a:t> de </a:t>
            </a:r>
            <a:r>
              <a:rPr lang="en-US" dirty="0" err="1" smtClean="0"/>
              <a:t>bloques</a:t>
            </a:r>
            <a:r>
              <a:rPr lang="en-US" dirty="0" smtClean="0"/>
              <a:t>; no </a:t>
            </a:r>
            <a:r>
              <a:rPr lang="en-US" dirty="0" err="1" smtClean="0"/>
              <a:t>es</a:t>
            </a:r>
            <a:r>
              <a:rPr lang="en-US" dirty="0" smtClean="0"/>
              <a:t> de </a:t>
            </a:r>
            <a:r>
              <a:rPr lang="en-US" dirty="0" err="1" smtClean="0"/>
              <a:t>interés</a:t>
            </a:r>
            <a:r>
              <a:rPr lang="en-US" dirty="0" smtClean="0"/>
              <a:t> </a:t>
            </a:r>
            <a:r>
              <a:rPr lang="en-US" dirty="0" err="1" smtClean="0"/>
              <a:t>pero</a:t>
            </a:r>
            <a:r>
              <a:rPr lang="en-US" dirty="0" smtClean="0"/>
              <a:t> </a:t>
            </a:r>
            <a:r>
              <a:rPr lang="en-US" dirty="0" err="1" smtClean="0"/>
              <a:t>que</a:t>
            </a:r>
            <a:r>
              <a:rPr lang="en-US" dirty="0" smtClean="0"/>
              <a:t> </a:t>
            </a:r>
            <a:r>
              <a:rPr lang="en-US" dirty="0" err="1" smtClean="0"/>
              <a:t>influyen</a:t>
            </a:r>
            <a:r>
              <a:rPr lang="en-US" dirty="0" smtClean="0"/>
              <a:t> en el </a:t>
            </a:r>
            <a:r>
              <a:rPr lang="en-US" dirty="0" err="1" smtClean="0"/>
              <a:t>proceso</a:t>
            </a:r>
            <a:r>
              <a:rPr lang="en-US" dirty="0" smtClean="0"/>
              <a:t>: </a:t>
            </a:r>
            <a:r>
              <a:rPr lang="en-US" dirty="0" err="1" smtClean="0"/>
              <a:t>proveedor</a:t>
            </a:r>
            <a:r>
              <a:rPr lang="en-US" dirty="0" smtClean="0"/>
              <a:t> de </a:t>
            </a:r>
            <a:r>
              <a:rPr lang="en-US" dirty="0" err="1" smtClean="0"/>
              <a:t>materia</a:t>
            </a:r>
            <a:r>
              <a:rPr lang="en-US" dirty="0" smtClean="0"/>
              <a:t> prima, </a:t>
            </a:r>
            <a:r>
              <a:rPr lang="en-US" dirty="0" err="1" smtClean="0"/>
              <a:t>turnos</a:t>
            </a:r>
            <a:r>
              <a:rPr lang="en-US" dirty="0" smtClean="0"/>
              <a:t> de </a:t>
            </a:r>
            <a:r>
              <a:rPr lang="en-US" dirty="0" err="1" smtClean="0"/>
              <a:t>trabajo</a:t>
            </a:r>
            <a:r>
              <a:rPr lang="en-US" dirty="0" smtClean="0"/>
              <a:t>, etc.</a:t>
            </a:r>
          </a:p>
          <a:p>
            <a:r>
              <a:rPr lang="en-US" dirty="0" err="1" smtClean="0"/>
              <a:t>Ruido</a:t>
            </a:r>
            <a:r>
              <a:rPr lang="en-US" dirty="0" smtClean="0"/>
              <a:t> (</a:t>
            </a:r>
            <a:r>
              <a:rPr lang="en-US" i="1" dirty="0" smtClean="0"/>
              <a:t>nuisance): </a:t>
            </a:r>
            <a:r>
              <a:rPr lang="en-US" i="1" dirty="0" err="1" smtClean="0"/>
              <a:t>variaciones</a:t>
            </a:r>
            <a:r>
              <a:rPr lang="en-US" i="1" dirty="0" smtClean="0"/>
              <a:t> </a:t>
            </a:r>
            <a:r>
              <a:rPr lang="en-US" i="1" dirty="0" err="1" smtClean="0"/>
              <a:t>asociadas</a:t>
            </a:r>
            <a:r>
              <a:rPr lang="en-US" i="1" dirty="0" smtClean="0"/>
              <a:t> a </a:t>
            </a:r>
            <a:r>
              <a:rPr lang="en-US" i="1" dirty="0" err="1" smtClean="0"/>
              <a:t>factores</a:t>
            </a:r>
            <a:r>
              <a:rPr lang="en-US" i="1" dirty="0" smtClean="0"/>
              <a:t> no </a:t>
            </a:r>
            <a:r>
              <a:rPr lang="en-US" i="1" dirty="0" err="1" smtClean="0"/>
              <a:t>controlables</a:t>
            </a:r>
            <a:r>
              <a:rPr lang="en-US" i="1" dirty="0" smtClean="0"/>
              <a:t> y de </a:t>
            </a:r>
            <a:r>
              <a:rPr lang="en-US" i="1" dirty="0" err="1" smtClean="0"/>
              <a:t>poca</a:t>
            </a:r>
            <a:r>
              <a:rPr lang="en-US" i="1" dirty="0" smtClean="0"/>
              <a:t> </a:t>
            </a:r>
            <a:r>
              <a:rPr lang="en-US" i="1" dirty="0" err="1" smtClean="0"/>
              <a:t>influencia</a:t>
            </a:r>
            <a:r>
              <a:rPr lang="en-US" i="1" dirty="0" smtClean="0"/>
              <a:t> en el </a:t>
            </a:r>
            <a:r>
              <a:rPr lang="en-US" i="1" dirty="0" err="1" smtClean="0"/>
              <a:t>proceso</a:t>
            </a:r>
            <a:r>
              <a:rPr lang="en-US" i="1" dirty="0" smtClean="0"/>
              <a:t> o </a:t>
            </a:r>
            <a:r>
              <a:rPr lang="en-US" i="1" dirty="0" err="1" smtClean="0"/>
              <a:t>así</a:t>
            </a:r>
            <a:r>
              <a:rPr lang="en-US" i="1" dirty="0" smtClean="0"/>
              <a:t> </a:t>
            </a:r>
            <a:r>
              <a:rPr lang="en-US" i="1" dirty="0" err="1" smtClean="0"/>
              <a:t>debería</a:t>
            </a:r>
            <a:r>
              <a:rPr lang="en-US" i="1" dirty="0" smtClean="0"/>
              <a:t> ser.</a:t>
            </a:r>
          </a:p>
          <a:p>
            <a:r>
              <a:rPr lang="en-US" dirty="0" smtClean="0"/>
              <a:t>Se </a:t>
            </a:r>
            <a:r>
              <a:rPr lang="en-US" dirty="0" err="1" smtClean="0"/>
              <a:t>debe</a:t>
            </a:r>
            <a:r>
              <a:rPr lang="en-US" dirty="0" smtClean="0"/>
              <a:t> </a:t>
            </a:r>
            <a:r>
              <a:rPr lang="en-US" dirty="0" err="1" smtClean="0"/>
              <a:t>buscar</a:t>
            </a:r>
            <a:r>
              <a:rPr lang="en-US" dirty="0" smtClean="0"/>
              <a:t> </a:t>
            </a:r>
            <a:r>
              <a:rPr lang="en-US" dirty="0" err="1" smtClean="0"/>
              <a:t>que</a:t>
            </a:r>
            <a:r>
              <a:rPr lang="en-US" dirty="0" smtClean="0"/>
              <a:t> </a:t>
            </a:r>
            <a:r>
              <a:rPr lang="en-US" dirty="0" err="1" smtClean="0"/>
              <a:t>las</a:t>
            </a:r>
            <a:r>
              <a:rPr lang="en-US" dirty="0" smtClean="0"/>
              <a:t> </a:t>
            </a:r>
            <a:r>
              <a:rPr lang="en-US" dirty="0" err="1" smtClean="0"/>
              <a:t>variaciones</a:t>
            </a:r>
            <a:r>
              <a:rPr lang="en-US" dirty="0" smtClean="0"/>
              <a:t> de los </a:t>
            </a:r>
            <a:r>
              <a:rPr lang="en-US" dirty="0" err="1" smtClean="0"/>
              <a:t>factores</a:t>
            </a:r>
            <a:r>
              <a:rPr lang="en-US" dirty="0" smtClean="0"/>
              <a:t> </a:t>
            </a:r>
            <a:r>
              <a:rPr lang="en-US" dirty="0" err="1" smtClean="0"/>
              <a:t>bajo</a:t>
            </a:r>
            <a:r>
              <a:rPr lang="en-US" dirty="0" smtClean="0"/>
              <a:t> </a:t>
            </a:r>
            <a:r>
              <a:rPr lang="en-US" dirty="0" err="1" smtClean="0"/>
              <a:t>estudio</a:t>
            </a:r>
            <a:r>
              <a:rPr lang="en-US" dirty="0" smtClean="0"/>
              <a:t> se </a:t>
            </a:r>
            <a:r>
              <a:rPr lang="en-US" dirty="0" err="1" smtClean="0"/>
              <a:t>fijen</a:t>
            </a:r>
            <a:r>
              <a:rPr lang="en-US" dirty="0" smtClean="0"/>
              <a:t> </a:t>
            </a:r>
            <a:r>
              <a:rPr lang="en-US" dirty="0" err="1" smtClean="0"/>
              <a:t>más</a:t>
            </a:r>
            <a:r>
              <a:rPr lang="en-US" dirty="0" smtClean="0"/>
              <a:t> </a:t>
            </a:r>
            <a:r>
              <a:rPr lang="en-US" dirty="0" err="1" smtClean="0"/>
              <a:t>que</a:t>
            </a:r>
            <a:r>
              <a:rPr lang="en-US" dirty="0" smtClean="0"/>
              <a:t> </a:t>
            </a:r>
            <a:r>
              <a:rPr lang="en-US" dirty="0" err="1" smtClean="0"/>
              <a:t>dejar</a:t>
            </a:r>
            <a:r>
              <a:rPr lang="en-US" dirty="0" smtClean="0"/>
              <a:t> los </a:t>
            </a:r>
            <a:r>
              <a:rPr lang="en-US" dirty="0" err="1" smtClean="0"/>
              <a:t>variar</a:t>
            </a:r>
            <a:r>
              <a:rPr lang="en-US" dirty="0" smtClean="0"/>
              <a:t> </a:t>
            </a:r>
            <a:r>
              <a:rPr lang="en-US" dirty="0" err="1" smtClean="0"/>
              <a:t>aleatoriamente</a:t>
            </a:r>
            <a:r>
              <a:rPr lang="en-US" dirty="0" smtClean="0"/>
              <a:t>.</a:t>
            </a:r>
          </a:p>
          <a:p>
            <a:endParaRPr lang="en-US"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229600" cy="1752600"/>
          </a:xfrm>
          <a:solidFill>
            <a:schemeClr val="accent3">
              <a:lumMod val="20000"/>
              <a:lumOff val="80000"/>
            </a:schemeClr>
          </a:solidFill>
        </p:spPr>
        <p:txBody>
          <a:bodyPr>
            <a:noAutofit/>
          </a:bodyPr>
          <a:lstStyle/>
          <a:p>
            <a:r>
              <a:rPr lang="en-US" sz="2800" b="1" dirty="0" smtClean="0"/>
              <a:t>3.Elegir </a:t>
            </a:r>
            <a:r>
              <a:rPr lang="en-US" sz="2800" b="1" dirty="0" err="1" smtClean="0"/>
              <a:t>una</a:t>
            </a:r>
            <a:r>
              <a:rPr lang="en-US" sz="2800" b="1" dirty="0" smtClean="0"/>
              <a:t> </a:t>
            </a:r>
            <a:r>
              <a:rPr lang="en-US" sz="2800" b="1" dirty="0" err="1" smtClean="0"/>
              <a:t>regla</a:t>
            </a:r>
            <a:r>
              <a:rPr lang="en-US" sz="2800" b="1" dirty="0" smtClean="0"/>
              <a:t> de </a:t>
            </a:r>
            <a:r>
              <a:rPr lang="en-US" sz="2800" b="1" dirty="0" err="1" smtClean="0"/>
              <a:t>asignación</a:t>
            </a:r>
            <a:r>
              <a:rPr lang="en-US" sz="2800" b="1" dirty="0" smtClean="0"/>
              <a:t> de </a:t>
            </a:r>
            <a:r>
              <a:rPr lang="en-US" sz="2800" b="1" dirty="0" err="1" smtClean="0"/>
              <a:t>las</a:t>
            </a:r>
            <a:r>
              <a:rPr lang="en-US" sz="2800" b="1" dirty="0" smtClean="0"/>
              <a:t> </a:t>
            </a:r>
            <a:r>
              <a:rPr lang="en-US" sz="2800" b="1" dirty="0" err="1" smtClean="0"/>
              <a:t>unidades</a:t>
            </a:r>
            <a:r>
              <a:rPr lang="en-US" sz="2800" b="1" dirty="0" smtClean="0"/>
              <a:t> </a:t>
            </a:r>
            <a:r>
              <a:rPr lang="en-US" sz="2800" b="1" dirty="0" err="1" smtClean="0"/>
              <a:t>experimentales</a:t>
            </a:r>
            <a:r>
              <a:rPr lang="en-US" sz="2800" b="1" dirty="0" smtClean="0"/>
              <a:t> a </a:t>
            </a:r>
            <a:r>
              <a:rPr lang="en-US" sz="2800" b="1" dirty="0" err="1" smtClean="0"/>
              <a:t>las</a:t>
            </a:r>
            <a:r>
              <a:rPr lang="en-US" sz="2800" b="1" dirty="0" smtClean="0"/>
              <a:t> </a:t>
            </a:r>
            <a:r>
              <a:rPr lang="en-US" sz="2800" b="1" dirty="0" err="1" smtClean="0"/>
              <a:t>condiciones</a:t>
            </a:r>
            <a:r>
              <a:rPr lang="en-US" sz="2800" b="1" dirty="0" smtClean="0"/>
              <a:t> de </a:t>
            </a:r>
            <a:r>
              <a:rPr lang="en-US" sz="2800" b="1" dirty="0" err="1" smtClean="0"/>
              <a:t>estudio</a:t>
            </a:r>
            <a:r>
              <a:rPr lang="en-US" sz="2800" b="1" dirty="0" smtClean="0"/>
              <a:t> (</a:t>
            </a:r>
            <a:r>
              <a:rPr lang="en-US" sz="2800" b="1" dirty="0" err="1" smtClean="0"/>
              <a:t>tratamiento</a:t>
            </a:r>
            <a:r>
              <a:rPr lang="en-US" sz="2800" b="1" dirty="0" smtClean="0"/>
              <a:t>): </a:t>
            </a:r>
            <a:r>
              <a:rPr lang="en-US" sz="2800" b="1" dirty="0" err="1" smtClean="0"/>
              <a:t>tipo</a:t>
            </a:r>
            <a:r>
              <a:rPr lang="en-US" sz="2800" b="1" dirty="0" smtClean="0"/>
              <a:t> de </a:t>
            </a:r>
            <a:r>
              <a:rPr lang="en-US" sz="2800" b="1" dirty="0" err="1" smtClean="0"/>
              <a:t>diseño</a:t>
            </a:r>
            <a:r>
              <a:rPr lang="en-US" sz="2800" b="1" dirty="0" smtClean="0"/>
              <a:t> experimental.</a:t>
            </a:r>
            <a:endParaRPr lang="en-US" sz="2800" dirty="0"/>
          </a:p>
        </p:txBody>
      </p:sp>
      <p:sp>
        <p:nvSpPr>
          <p:cNvPr id="3" name="Content Placeholder 2"/>
          <p:cNvSpPr>
            <a:spLocks noGrp="1"/>
          </p:cNvSpPr>
          <p:nvPr>
            <p:ph sz="quarter" idx="1"/>
          </p:nvPr>
        </p:nvSpPr>
        <p:spPr>
          <a:xfrm>
            <a:off x="609600" y="2819400"/>
            <a:ext cx="8229600" cy="2362200"/>
          </a:xfrm>
          <a:solidFill>
            <a:srgbClr val="FFB7B7"/>
          </a:solidFill>
        </p:spPr>
        <p:txBody>
          <a:bodyPr/>
          <a:lstStyle/>
          <a:p>
            <a:r>
              <a:rPr lang="en-US" dirty="0" smtClean="0"/>
              <a:t>Si </a:t>
            </a:r>
            <a:r>
              <a:rPr lang="en-US" dirty="0" err="1" smtClean="0"/>
              <a:t>es</a:t>
            </a:r>
            <a:r>
              <a:rPr lang="en-US" dirty="0" smtClean="0"/>
              <a:t> factorial </a:t>
            </a:r>
            <a:r>
              <a:rPr lang="en-US" dirty="0" err="1" smtClean="0"/>
              <a:t>completo</a:t>
            </a:r>
            <a:r>
              <a:rPr lang="en-US" dirty="0" smtClean="0"/>
              <a:t>, la </a:t>
            </a:r>
            <a:r>
              <a:rPr lang="en-US" dirty="0" err="1" smtClean="0"/>
              <a:t>regla</a:t>
            </a:r>
            <a:r>
              <a:rPr lang="en-US" dirty="0" smtClean="0"/>
              <a:t> de </a:t>
            </a:r>
            <a:r>
              <a:rPr lang="en-US" dirty="0" err="1" smtClean="0"/>
              <a:t>asignación</a:t>
            </a:r>
            <a:r>
              <a:rPr lang="en-US" dirty="0" smtClean="0"/>
              <a:t> se </a:t>
            </a:r>
            <a:r>
              <a:rPr lang="en-US" dirty="0" err="1" smtClean="0"/>
              <a:t>hace</a:t>
            </a:r>
            <a:r>
              <a:rPr lang="en-US" dirty="0" smtClean="0"/>
              <a:t> </a:t>
            </a:r>
            <a:r>
              <a:rPr lang="en-US" dirty="0" err="1" smtClean="0"/>
              <a:t>combinando</a:t>
            </a:r>
            <a:r>
              <a:rPr lang="en-US" dirty="0" smtClean="0"/>
              <a:t> </a:t>
            </a:r>
            <a:r>
              <a:rPr lang="en-US" dirty="0" err="1" smtClean="0"/>
              <a:t>todas</a:t>
            </a:r>
            <a:r>
              <a:rPr lang="en-US" dirty="0" smtClean="0"/>
              <a:t> los </a:t>
            </a:r>
            <a:r>
              <a:rPr lang="en-US" dirty="0" err="1" smtClean="0"/>
              <a:t>niveles</a:t>
            </a:r>
            <a:r>
              <a:rPr lang="en-US" dirty="0" smtClean="0"/>
              <a:t> de </a:t>
            </a:r>
            <a:r>
              <a:rPr lang="en-US" dirty="0" err="1" smtClean="0"/>
              <a:t>las</a:t>
            </a:r>
            <a:r>
              <a:rPr lang="en-US" dirty="0" smtClean="0"/>
              <a:t> variables, </a:t>
            </a:r>
            <a:r>
              <a:rPr lang="en-US" dirty="0" err="1" smtClean="0"/>
              <a:t>técnica</a:t>
            </a:r>
            <a:r>
              <a:rPr lang="en-US" dirty="0" smtClean="0"/>
              <a:t> </a:t>
            </a:r>
            <a:r>
              <a:rPr lang="en-US" dirty="0" err="1" smtClean="0"/>
              <a:t>que</a:t>
            </a:r>
            <a:r>
              <a:rPr lang="en-US" dirty="0" smtClean="0"/>
              <a:t> se llama FACTORIZACIÓN.</a:t>
            </a:r>
          </a:p>
          <a:p>
            <a:r>
              <a:rPr lang="en-US" dirty="0" smtClean="0"/>
              <a:t>Si ha de ser </a:t>
            </a:r>
            <a:r>
              <a:rPr lang="en-US" dirty="0" err="1" smtClean="0"/>
              <a:t>fraccionado</a:t>
            </a:r>
            <a:r>
              <a:rPr lang="en-US" dirty="0" smtClean="0"/>
              <a:t>, se </a:t>
            </a:r>
            <a:r>
              <a:rPr lang="en-US" dirty="0" err="1" smtClean="0"/>
              <a:t>hacen</a:t>
            </a:r>
            <a:r>
              <a:rPr lang="en-US" dirty="0" smtClean="0"/>
              <a:t> </a:t>
            </a:r>
            <a:r>
              <a:rPr lang="en-US" dirty="0" err="1" smtClean="0"/>
              <a:t>siguiendo</a:t>
            </a:r>
            <a:r>
              <a:rPr lang="en-US" dirty="0" smtClean="0"/>
              <a:t> un </a:t>
            </a:r>
            <a:r>
              <a:rPr lang="en-US" dirty="0" err="1" smtClean="0"/>
              <a:t>procedimiento</a:t>
            </a:r>
            <a:r>
              <a:rPr lang="en-US" dirty="0" smtClean="0"/>
              <a:t> </a:t>
            </a:r>
            <a:r>
              <a:rPr lang="en-US" dirty="0" err="1" smtClean="0"/>
              <a:t>basado</a:t>
            </a:r>
            <a:r>
              <a:rPr lang="en-US" dirty="0" smtClean="0"/>
              <a:t> en la </a:t>
            </a:r>
            <a:r>
              <a:rPr lang="en-US" dirty="0" err="1" smtClean="0"/>
              <a:t>construcción</a:t>
            </a:r>
            <a:r>
              <a:rPr lang="en-US" dirty="0" smtClean="0"/>
              <a:t> del ALIAS.</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4.Especificar </a:t>
            </a:r>
            <a:r>
              <a:rPr lang="en-US" b="1" dirty="0" err="1" smtClean="0"/>
              <a:t>las</a:t>
            </a:r>
            <a:r>
              <a:rPr lang="en-US" b="1" dirty="0" smtClean="0"/>
              <a:t> </a:t>
            </a:r>
            <a:r>
              <a:rPr lang="en-US" b="1" dirty="0" err="1" smtClean="0"/>
              <a:t>mediciones</a:t>
            </a:r>
            <a:r>
              <a:rPr lang="en-US" b="1" dirty="0" smtClean="0"/>
              <a:t> </a:t>
            </a:r>
            <a:r>
              <a:rPr lang="en-US" b="1" dirty="0" err="1" smtClean="0"/>
              <a:t>que</a:t>
            </a:r>
            <a:r>
              <a:rPr lang="en-US" b="1" dirty="0" smtClean="0"/>
              <a:t> se </a:t>
            </a:r>
            <a:r>
              <a:rPr lang="en-US" b="1" dirty="0" err="1" smtClean="0"/>
              <a:t>realizarán</a:t>
            </a:r>
            <a:r>
              <a:rPr lang="en-US" b="1" dirty="0" smtClean="0"/>
              <a:t> </a:t>
            </a:r>
            <a:r>
              <a:rPr lang="en-US" b="1" dirty="0" err="1" smtClean="0"/>
              <a:t>metodológicamente</a:t>
            </a:r>
            <a:r>
              <a:rPr lang="en-US" b="1" dirty="0" smtClean="0"/>
              <a:t>.</a:t>
            </a:r>
            <a:endParaRPr lang="en-US" dirty="0"/>
          </a:p>
        </p:txBody>
      </p:sp>
      <p:sp>
        <p:nvSpPr>
          <p:cNvPr id="3" name="Content Placeholder 2"/>
          <p:cNvSpPr>
            <a:spLocks noGrp="1"/>
          </p:cNvSpPr>
          <p:nvPr>
            <p:ph sz="quarter" idx="1"/>
          </p:nvPr>
        </p:nvSpPr>
        <p:spPr>
          <a:solidFill>
            <a:schemeClr val="accent4">
              <a:lumMod val="20000"/>
              <a:lumOff val="80000"/>
            </a:schemeClr>
          </a:solidFill>
        </p:spPr>
        <p:txBody>
          <a:bodyPr/>
          <a:lstStyle/>
          <a:p>
            <a:r>
              <a:rPr lang="en-US" dirty="0" smtClean="0"/>
              <a:t>La variable </a:t>
            </a:r>
            <a:r>
              <a:rPr lang="en-US" dirty="0" err="1" smtClean="0"/>
              <a:t>dependiente</a:t>
            </a:r>
            <a:r>
              <a:rPr lang="en-US" dirty="0" smtClean="0"/>
              <a:t> o </a:t>
            </a:r>
            <a:r>
              <a:rPr lang="en-US" dirty="0" err="1" smtClean="0"/>
              <a:t>efecto</a:t>
            </a:r>
            <a:r>
              <a:rPr lang="en-US" dirty="0" smtClean="0"/>
              <a:t>, </a:t>
            </a:r>
            <a:r>
              <a:rPr lang="en-US" dirty="0" err="1" smtClean="0"/>
              <a:t>denominado</a:t>
            </a:r>
            <a:r>
              <a:rPr lang="en-US" dirty="0" smtClean="0"/>
              <a:t> RESPUESTA, </a:t>
            </a:r>
            <a:r>
              <a:rPr lang="en-US" dirty="0" err="1" smtClean="0"/>
              <a:t>puede</a:t>
            </a:r>
            <a:r>
              <a:rPr lang="en-US" dirty="0" smtClean="0"/>
              <a:t> ser </a:t>
            </a:r>
            <a:r>
              <a:rPr lang="en-US" dirty="0" err="1" smtClean="0"/>
              <a:t>más</a:t>
            </a:r>
            <a:r>
              <a:rPr lang="en-US" dirty="0" smtClean="0"/>
              <a:t> de </a:t>
            </a:r>
            <a:r>
              <a:rPr lang="en-US" dirty="0" err="1" smtClean="0"/>
              <a:t>uno</a:t>
            </a:r>
            <a:r>
              <a:rPr lang="en-US" dirty="0" smtClean="0"/>
              <a:t>, </a:t>
            </a:r>
            <a:r>
              <a:rPr lang="en-US" dirty="0" err="1" smtClean="0"/>
              <a:t>dependiendo</a:t>
            </a:r>
            <a:r>
              <a:rPr lang="en-US" dirty="0" smtClean="0"/>
              <a:t> </a:t>
            </a:r>
            <a:r>
              <a:rPr lang="en-US" dirty="0" err="1" smtClean="0"/>
              <a:t>ello</a:t>
            </a:r>
            <a:r>
              <a:rPr lang="en-US" dirty="0" smtClean="0"/>
              <a:t> del </a:t>
            </a:r>
            <a:r>
              <a:rPr lang="en-US" dirty="0" err="1" smtClean="0"/>
              <a:t>objetivo</a:t>
            </a:r>
            <a:r>
              <a:rPr lang="en-US" dirty="0" smtClean="0"/>
              <a:t> de la </a:t>
            </a:r>
            <a:r>
              <a:rPr lang="en-US" dirty="0" err="1" smtClean="0"/>
              <a:t>investigación</a:t>
            </a:r>
            <a:r>
              <a:rPr lang="en-US" dirty="0" smtClean="0"/>
              <a:t>.</a:t>
            </a:r>
          </a:p>
          <a:p>
            <a:r>
              <a:rPr lang="en-US" dirty="0" smtClean="0"/>
              <a:t>Es </a:t>
            </a:r>
            <a:r>
              <a:rPr lang="en-US" dirty="0" err="1" smtClean="0"/>
              <a:t>necesario</a:t>
            </a:r>
            <a:r>
              <a:rPr lang="en-US" dirty="0" smtClean="0"/>
              <a:t> </a:t>
            </a:r>
            <a:r>
              <a:rPr lang="en-US" dirty="0" err="1" smtClean="0"/>
              <a:t>que</a:t>
            </a:r>
            <a:r>
              <a:rPr lang="en-US" dirty="0" smtClean="0"/>
              <a:t> los </a:t>
            </a:r>
            <a:r>
              <a:rPr lang="en-US" dirty="0" err="1" smtClean="0"/>
              <a:t>tratamientos</a:t>
            </a:r>
            <a:r>
              <a:rPr lang="en-US" dirty="0" smtClean="0"/>
              <a:t> se </a:t>
            </a:r>
            <a:r>
              <a:rPr lang="en-US" dirty="0" err="1" smtClean="0"/>
              <a:t>lleven</a:t>
            </a:r>
            <a:r>
              <a:rPr lang="en-US" dirty="0" smtClean="0"/>
              <a:t> </a:t>
            </a:r>
            <a:r>
              <a:rPr lang="en-US" dirty="0" err="1" smtClean="0"/>
              <a:t>acabo</a:t>
            </a:r>
            <a:r>
              <a:rPr lang="en-US" dirty="0" smtClean="0"/>
              <a:t> </a:t>
            </a:r>
            <a:r>
              <a:rPr lang="en-US" dirty="0" err="1" smtClean="0"/>
              <a:t>siguiendo</a:t>
            </a:r>
            <a:r>
              <a:rPr lang="en-US" dirty="0" smtClean="0"/>
              <a:t> </a:t>
            </a:r>
            <a:r>
              <a:rPr lang="en-US" dirty="0" err="1" smtClean="0"/>
              <a:t>una</a:t>
            </a:r>
            <a:r>
              <a:rPr lang="en-US" dirty="0" smtClean="0"/>
              <a:t> ALEATORIZACIÓN, </a:t>
            </a:r>
            <a:r>
              <a:rPr lang="en-US" dirty="0" err="1" smtClean="0"/>
              <a:t>por</a:t>
            </a:r>
            <a:r>
              <a:rPr lang="en-US" dirty="0" smtClean="0"/>
              <a:t> </a:t>
            </a:r>
            <a:r>
              <a:rPr lang="en-US" dirty="0" err="1" smtClean="0"/>
              <a:t>ello</a:t>
            </a:r>
            <a:r>
              <a:rPr lang="en-US" dirty="0" smtClean="0"/>
              <a:t> </a:t>
            </a:r>
            <a:r>
              <a:rPr lang="en-US" dirty="0" err="1" smtClean="0"/>
              <a:t>es</a:t>
            </a:r>
            <a:r>
              <a:rPr lang="en-US" dirty="0" smtClean="0"/>
              <a:t> </a:t>
            </a:r>
            <a:r>
              <a:rPr lang="en-US" dirty="0" err="1" smtClean="0"/>
              <a:t>importante</a:t>
            </a:r>
            <a:r>
              <a:rPr lang="en-US" dirty="0" smtClean="0"/>
              <a:t> la forma de </a:t>
            </a:r>
            <a:r>
              <a:rPr lang="en-US" dirty="0" err="1" smtClean="0"/>
              <a:t>muestrear</a:t>
            </a:r>
            <a:r>
              <a:rPr lang="en-US" dirty="0" smtClean="0"/>
              <a:t> y </a:t>
            </a:r>
            <a:r>
              <a:rPr lang="en-US" dirty="0" err="1" smtClean="0"/>
              <a:t>que</a:t>
            </a:r>
            <a:r>
              <a:rPr lang="en-US" dirty="0" smtClean="0"/>
              <a:t> la </a:t>
            </a:r>
            <a:r>
              <a:rPr lang="en-US" dirty="0" err="1" smtClean="0"/>
              <a:t>medición</a:t>
            </a:r>
            <a:r>
              <a:rPr lang="en-US" dirty="0" smtClean="0"/>
              <a:t> se </a:t>
            </a:r>
            <a:r>
              <a:rPr lang="en-US" dirty="0" err="1" smtClean="0"/>
              <a:t>efectúe</a:t>
            </a:r>
            <a:r>
              <a:rPr lang="en-US" dirty="0" smtClean="0"/>
              <a:t> de </a:t>
            </a:r>
            <a:r>
              <a:rPr lang="en-US" dirty="0" err="1" smtClean="0"/>
              <a:t>manera</a:t>
            </a:r>
            <a:r>
              <a:rPr lang="en-US" dirty="0" smtClean="0"/>
              <a:t> </a:t>
            </a:r>
            <a:r>
              <a:rPr lang="en-US" dirty="0" err="1" smtClean="0"/>
              <a:t>confiable</a:t>
            </a:r>
            <a:r>
              <a:rPr lang="en-US" dirty="0" smtClean="0"/>
              <a:t>.</a:t>
            </a:r>
          </a:p>
          <a:p>
            <a:r>
              <a:rPr lang="en-US" dirty="0" smtClean="0"/>
              <a:t>A </a:t>
            </a:r>
            <a:r>
              <a:rPr lang="en-US" dirty="0" err="1" smtClean="0"/>
              <a:t>las</a:t>
            </a:r>
            <a:r>
              <a:rPr lang="en-US" dirty="0" smtClean="0"/>
              <a:t> </a:t>
            </a:r>
            <a:r>
              <a:rPr lang="en-US" dirty="0" err="1" smtClean="0"/>
              <a:t>mediciones</a:t>
            </a:r>
            <a:r>
              <a:rPr lang="en-US" dirty="0" smtClean="0"/>
              <a:t> </a:t>
            </a:r>
            <a:r>
              <a:rPr lang="en-US" dirty="0" err="1" smtClean="0"/>
              <a:t>cuantitativas</a:t>
            </a:r>
            <a:r>
              <a:rPr lang="en-US" dirty="0" smtClean="0"/>
              <a:t> se le </a:t>
            </a:r>
            <a:r>
              <a:rPr lang="en-US" dirty="0" err="1" smtClean="0"/>
              <a:t>debería</a:t>
            </a:r>
            <a:r>
              <a:rPr lang="en-US" dirty="0" smtClean="0"/>
              <a:t> </a:t>
            </a:r>
            <a:r>
              <a:rPr lang="en-US" dirty="0" err="1" smtClean="0"/>
              <a:t>acompañar</a:t>
            </a:r>
            <a:r>
              <a:rPr lang="en-US" dirty="0" smtClean="0"/>
              <a:t> con </a:t>
            </a:r>
            <a:r>
              <a:rPr lang="en-US" dirty="0" err="1" smtClean="0"/>
              <a:t>evaluaciones</a:t>
            </a:r>
            <a:r>
              <a:rPr lang="en-US" dirty="0" smtClean="0"/>
              <a:t> </a:t>
            </a:r>
            <a:r>
              <a:rPr lang="en-US" dirty="0" err="1" smtClean="0"/>
              <a:t>cualitativas</a:t>
            </a:r>
            <a:r>
              <a:rPr lang="en-US" dirty="0" smtClean="0"/>
              <a:t> </a:t>
            </a:r>
            <a:r>
              <a:rPr lang="en-US" dirty="0" err="1" smtClean="0"/>
              <a:t>usando</a:t>
            </a:r>
            <a:r>
              <a:rPr lang="en-US" dirty="0" smtClean="0"/>
              <a:t> </a:t>
            </a:r>
            <a:r>
              <a:rPr lang="en-US" dirty="0" err="1" smtClean="0"/>
              <a:t>instrumentación</a:t>
            </a:r>
            <a:r>
              <a:rPr lang="en-US" dirty="0" smtClean="0"/>
              <a:t> </a:t>
            </a:r>
            <a:r>
              <a:rPr lang="en-US" dirty="0" err="1" smtClean="0"/>
              <a:t>química</a:t>
            </a:r>
            <a:r>
              <a:rPr lang="en-US" dirty="0" smtClean="0"/>
              <a:t> o </a:t>
            </a:r>
            <a:r>
              <a:rPr lang="en-US" dirty="0" err="1" smtClean="0"/>
              <a:t>equipos</a:t>
            </a:r>
            <a:r>
              <a:rPr lang="en-US" dirty="0" smtClean="0"/>
              <a:t> del </a:t>
            </a:r>
            <a:r>
              <a:rPr lang="en-US" dirty="0" err="1" smtClean="0"/>
              <a:t>tipo</a:t>
            </a:r>
            <a:r>
              <a:rPr lang="en-US" dirty="0" smtClean="0"/>
              <a:t> audiovisual.</a:t>
            </a:r>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711</TotalTime>
  <Words>5695</Words>
  <Application>Microsoft Office PowerPoint</Application>
  <PresentationFormat>On-screen Show (4:3)</PresentationFormat>
  <Paragraphs>717</Paragraphs>
  <Slides>112</Slides>
  <Notes>0</Notes>
  <HiddenSlides>0</HiddenSlides>
  <MMClips>0</MMClips>
  <ScaleCrop>false</ScaleCrop>
  <HeadingPairs>
    <vt:vector size="4" baseType="variant">
      <vt:variant>
        <vt:lpstr>Theme</vt:lpstr>
      </vt:variant>
      <vt:variant>
        <vt:i4>1</vt:i4>
      </vt:variant>
      <vt:variant>
        <vt:lpstr>Slide Titles</vt:lpstr>
      </vt:variant>
      <vt:variant>
        <vt:i4>112</vt:i4>
      </vt:variant>
    </vt:vector>
  </HeadingPairs>
  <TitlesOfParts>
    <vt:vector size="113" baseType="lpstr">
      <vt:lpstr>Origin</vt:lpstr>
      <vt:lpstr> “Formulación de proyectos de  Investigación Científica  y/o Tecnológica”</vt:lpstr>
      <vt:lpstr>Slide 2</vt:lpstr>
      <vt:lpstr>Slide 3</vt:lpstr>
      <vt:lpstr>Slide 4</vt:lpstr>
      <vt:lpstr>Slide 5</vt:lpstr>
      <vt:lpstr>Slide 6</vt:lpstr>
      <vt:lpstr>Slide 7</vt:lpstr>
      <vt:lpstr>Slide 8</vt:lpstr>
      <vt:lpstr>Diferencias claves</vt:lpstr>
      <vt:lpstr>Proyecto </vt:lpstr>
      <vt:lpstr>Proyecto de investigación científica y/o tecnológica</vt:lpstr>
      <vt:lpstr>Tópicos del taller</vt:lpstr>
      <vt:lpstr>Slide 13</vt:lpstr>
      <vt:lpstr>Slide 14</vt:lpstr>
      <vt:lpstr>Slide 15</vt:lpstr>
      <vt:lpstr>Slide 16</vt:lpstr>
      <vt:lpstr>Slide 17</vt:lpstr>
      <vt:lpstr>Slide 18</vt:lpstr>
      <vt:lpstr>Slide 19</vt:lpstr>
      <vt:lpstr>Slide 20</vt:lpstr>
      <vt:lpstr>Slide 21</vt:lpstr>
      <vt:lpstr>Slide 22</vt:lpstr>
      <vt:lpstr>Slide 23</vt:lpstr>
      <vt:lpstr>Caso 1:</vt:lpstr>
      <vt:lpstr>Caso 1:</vt:lpstr>
      <vt:lpstr>Problema General</vt:lpstr>
      <vt:lpstr>Problemas Específicos:</vt:lpstr>
      <vt:lpstr>Slide 28</vt:lpstr>
      <vt:lpstr>Componentes esenciales del proceso de investigacion</vt:lpstr>
      <vt:lpstr>Objetivos de la Investigacion </vt:lpstr>
      <vt:lpstr>Objetivos Generales</vt:lpstr>
      <vt:lpstr>Objetivos especificos</vt:lpstr>
      <vt:lpstr>Taxonomia de Bloom</vt:lpstr>
      <vt:lpstr>Los errores más comunes en la definición de los objetivos son:</vt:lpstr>
      <vt:lpstr>Limitaciones y facilidades de la investigacion</vt:lpstr>
      <vt:lpstr>Slide 36</vt:lpstr>
      <vt:lpstr>El marco teórico</vt:lpstr>
      <vt:lpstr>Consejos para la redacción de su revisión de la literatura:</vt:lpstr>
      <vt:lpstr>Consideraciones</vt:lpstr>
      <vt:lpstr>Slide 40</vt:lpstr>
      <vt:lpstr>Taller 1: Casos 1 , 2 y 3</vt:lpstr>
      <vt:lpstr>Establecimiento de los objetivos, estados de arte, hipótesis, metodologías y organización de referencias</vt:lpstr>
      <vt:lpstr>TOPICOS</vt:lpstr>
      <vt:lpstr>I) Organización de las referencias:</vt:lpstr>
      <vt:lpstr>Slide 45</vt:lpstr>
      <vt:lpstr>Slide 46</vt:lpstr>
      <vt:lpstr>1. Fuentes para la búsqueda directa de la información</vt:lpstr>
      <vt:lpstr>2. Fuentes para la identificación y localización del documento</vt:lpstr>
      <vt:lpstr>Clasificacion de las fuentes</vt:lpstr>
      <vt:lpstr>Estrategias para acceder a fuentes confiables</vt:lpstr>
      <vt:lpstr>Etapas de la Búsqueda de Información</vt:lpstr>
      <vt:lpstr>Importancia de las fuentes en los trabajos académicos</vt:lpstr>
      <vt:lpstr>2. Estados actuales de proyectos similares:</vt:lpstr>
      <vt:lpstr>Origen:</vt:lpstr>
      <vt:lpstr>Importancia</vt:lpstr>
      <vt:lpstr>Caracteristicas</vt:lpstr>
      <vt:lpstr>Utilidad</vt:lpstr>
      <vt:lpstr>3. Terminología </vt:lpstr>
      <vt:lpstr>Slide 59</vt:lpstr>
      <vt:lpstr>4. Plagio</vt:lpstr>
      <vt:lpstr>Slide 61</vt:lpstr>
      <vt:lpstr>Slide 62</vt:lpstr>
      <vt:lpstr>Slide 63</vt:lpstr>
      <vt:lpstr>Ejemplo:</vt:lpstr>
      <vt:lpstr>¿Qué significa citar una fuente?</vt:lpstr>
      <vt:lpstr>¿Cómo se cita?</vt:lpstr>
      <vt:lpstr>Slide 67</vt:lpstr>
      <vt:lpstr>Slide 68</vt:lpstr>
      <vt:lpstr>Tipos de hipótesis </vt:lpstr>
      <vt:lpstr>Ejemplos de hipótesis bilaterales y unilaterales</vt:lpstr>
      <vt:lpstr>6. Establecimiento de  la metodología:</vt:lpstr>
      <vt:lpstr>Slide 72</vt:lpstr>
      <vt:lpstr>METODOS DE INVESTIGACION</vt:lpstr>
      <vt:lpstr>Métodos de Investigación</vt:lpstr>
      <vt:lpstr>Relación entre las variables de la investigación</vt:lpstr>
      <vt:lpstr>Matriz operacional de la variable:</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Diseño de la investigación</vt:lpstr>
      <vt:lpstr>METODOLOGIA</vt:lpstr>
      <vt:lpstr>DISENO DE EXPERIMENTOS</vt:lpstr>
      <vt:lpstr>DISENO DE EXPERIMENTOS</vt:lpstr>
      <vt:lpstr>Etapas en la realizacion de experimentos</vt:lpstr>
      <vt:lpstr>1.Definir los objetivos del experimento.</vt:lpstr>
      <vt:lpstr>2.Identificar todas las posibles fuentes de variación.</vt:lpstr>
      <vt:lpstr>3.Elegir una regla de asignación de las unidades experimentales a las condiciones de estudio (tratamiento): tipo de diseño experimental.</vt:lpstr>
      <vt:lpstr>4.Especificar las mediciones que se realizarán metodológicamente.</vt:lpstr>
      <vt:lpstr>5.Ejecutar un experimento piloto.</vt:lpstr>
      <vt:lpstr>6.Determinar el tamaño muestral; número de tratamientos.</vt:lpstr>
      <vt:lpstr>7.Especificar el modelo.</vt:lpstr>
      <vt:lpstr>8.Esquematizar los pasos del análisis estadístico.</vt:lpstr>
      <vt:lpstr>9.Revisar las decisiones anteriores. Modificar si es necesario...</vt:lpstr>
      <vt:lpstr>Estudio de Caso:</vt:lpstr>
      <vt:lpstr>Slide 106</vt:lpstr>
      <vt:lpstr>Slide 107</vt:lpstr>
      <vt:lpstr>Herramientas TIC para exposición de plan de Investigación – uso de Power Point</vt:lpstr>
      <vt:lpstr>Slide 109</vt:lpstr>
      <vt:lpstr>¿Qué son las Normas APA?</vt:lpstr>
      <vt:lpstr>Slide 111</vt:lpstr>
      <vt:lpstr>Las Normas APA establecen unas sencillas reglas para el formato del trabajo de grado</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METODOLOGIA EN LA INVESTIGACION CIENTIFICA</dc:title>
  <dc:creator>Maria Carranza</dc:creator>
  <cp:lastModifiedBy>Elena</cp:lastModifiedBy>
  <cp:revision>35</cp:revision>
  <dcterms:created xsi:type="dcterms:W3CDTF">2019-09-01T00:59:24Z</dcterms:created>
  <dcterms:modified xsi:type="dcterms:W3CDTF">2019-12-13T07:24:35Z</dcterms:modified>
</cp:coreProperties>
</file>